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48" r:id="rId2"/>
    <p:sldMasterId id="2147483651" r:id="rId3"/>
  </p:sldMasterIdLst>
  <p:notesMasterIdLst>
    <p:notesMasterId r:id="rId25"/>
  </p:notesMasterIdLst>
  <p:handoutMasterIdLst>
    <p:handoutMasterId r:id="rId26"/>
  </p:handoutMasterIdLst>
  <p:sldIdLst>
    <p:sldId id="256" r:id="rId4"/>
    <p:sldId id="353" r:id="rId5"/>
    <p:sldId id="384" r:id="rId6"/>
    <p:sldId id="378" r:id="rId7"/>
    <p:sldId id="307" r:id="rId8"/>
    <p:sldId id="365" r:id="rId9"/>
    <p:sldId id="379" r:id="rId10"/>
    <p:sldId id="312" r:id="rId11"/>
    <p:sldId id="382" r:id="rId12"/>
    <p:sldId id="369" r:id="rId13"/>
    <p:sldId id="366" r:id="rId14"/>
    <p:sldId id="314" r:id="rId15"/>
    <p:sldId id="327" r:id="rId16"/>
    <p:sldId id="330" r:id="rId17"/>
    <p:sldId id="370" r:id="rId18"/>
    <p:sldId id="374" r:id="rId19"/>
    <p:sldId id="346" r:id="rId20"/>
    <p:sldId id="348" r:id="rId21"/>
    <p:sldId id="339" r:id="rId22"/>
    <p:sldId id="381" r:id="rId23"/>
    <p:sldId id="272" r:id="rId24"/>
  </p:sldIdLst>
  <p:sldSz cx="10693400" cy="720090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duran" initials="MD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E999B"/>
    <a:srgbClr val="AAF4B1"/>
    <a:srgbClr val="C7180B"/>
    <a:srgbClr val="FF66FF"/>
    <a:srgbClr val="A2AB00"/>
    <a:srgbClr val="990000"/>
    <a:srgbClr val="C42D1E"/>
    <a:srgbClr val="FF33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8" autoAdjust="0"/>
    <p:restoredTop sz="89247" autoAdjust="0"/>
  </p:normalViewPr>
  <p:slideViewPr>
    <p:cSldViewPr>
      <p:cViewPr>
        <p:scale>
          <a:sx n="60" d="100"/>
          <a:sy n="60" d="100"/>
        </p:scale>
        <p:origin x="-3024" y="-972"/>
      </p:cViewPr>
      <p:guideLst>
        <p:guide orient="horz" pos="2268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F303B-26BA-449A-B2B5-874EC79E3CB3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A47F312-9946-40B7-A152-6D0933829C12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Personnels* </a:t>
          </a:r>
          <a:endParaRPr lang="fr-FR" dirty="0">
            <a:solidFill>
              <a:schemeClr val="tx1"/>
            </a:solidFill>
          </a:endParaRPr>
        </a:p>
      </dgm:t>
    </dgm:pt>
    <dgm:pt modelId="{ECF60B53-BFEB-43E7-B382-DE82A3AD40CE}" type="parTrans" cxnId="{A8DAFDF0-D2AD-4E8B-994E-881C98B4D82B}">
      <dgm:prSet/>
      <dgm:spPr/>
      <dgm:t>
        <a:bodyPr/>
        <a:lstStyle/>
        <a:p>
          <a:endParaRPr lang="fr-FR"/>
        </a:p>
      </dgm:t>
    </dgm:pt>
    <dgm:pt modelId="{57597878-21D9-4FFB-8B68-12B67C526D2C}" type="sibTrans" cxnId="{A8DAFDF0-D2AD-4E8B-994E-881C98B4D82B}">
      <dgm:prSet/>
      <dgm:spPr/>
      <dgm:t>
        <a:bodyPr/>
        <a:lstStyle/>
        <a:p>
          <a:endParaRPr lang="fr-FR"/>
        </a:p>
      </dgm:t>
    </dgm:pt>
    <dgm:pt modelId="{0182240B-62F5-4CF1-8DB7-00CF32C1B3F2}">
      <dgm:prSet phldrT="[Texte]"/>
      <dgm:spPr/>
      <dgm:t>
        <a:bodyPr/>
        <a:lstStyle/>
        <a:p>
          <a:r>
            <a:rPr lang="fr-FR" dirty="0" smtClean="0"/>
            <a:t>Aéroport</a:t>
          </a:r>
        </a:p>
        <a:p>
          <a:r>
            <a:rPr lang="fr-FR" dirty="0" smtClean="0"/>
            <a:t>6 %</a:t>
          </a:r>
          <a:endParaRPr lang="fr-FR" dirty="0"/>
        </a:p>
      </dgm:t>
    </dgm:pt>
    <dgm:pt modelId="{7D262497-D8C9-452E-AE0B-ADA4C84F3197}" type="parTrans" cxnId="{70EE5A55-A504-4E50-A5EB-10F4CBA25A28}">
      <dgm:prSet/>
      <dgm:spPr/>
      <dgm:t>
        <a:bodyPr/>
        <a:lstStyle/>
        <a:p>
          <a:endParaRPr lang="fr-FR"/>
        </a:p>
      </dgm:t>
    </dgm:pt>
    <dgm:pt modelId="{81076258-6055-4ECA-B4A2-FF65B51A00E7}" type="sibTrans" cxnId="{70EE5A55-A504-4E50-A5EB-10F4CBA25A28}">
      <dgm:prSet/>
      <dgm:spPr/>
      <dgm:t>
        <a:bodyPr/>
        <a:lstStyle/>
        <a:p>
          <a:endParaRPr lang="fr-FR"/>
        </a:p>
      </dgm:t>
    </dgm:pt>
    <dgm:pt modelId="{8FEFD113-986B-4D26-80E6-7B916957E6B9}">
      <dgm:prSet phldrT="[Texte]"/>
      <dgm:spPr/>
      <dgm:t>
        <a:bodyPr/>
        <a:lstStyle/>
        <a:p>
          <a:r>
            <a:rPr lang="fr-FR" dirty="0" smtClean="0"/>
            <a:t>Gare </a:t>
          </a:r>
          <a:r>
            <a:rPr lang="fr-FR" dirty="0" err="1" smtClean="0"/>
            <a:t>Matabiau</a:t>
          </a:r>
          <a:endParaRPr lang="fr-FR" dirty="0" smtClean="0"/>
        </a:p>
        <a:p>
          <a:r>
            <a:rPr lang="fr-FR" dirty="0" smtClean="0"/>
            <a:t>16%</a:t>
          </a:r>
          <a:endParaRPr lang="fr-FR" dirty="0"/>
        </a:p>
      </dgm:t>
    </dgm:pt>
    <dgm:pt modelId="{5867BEA7-EE65-4335-A0A1-7784A61D0296}" type="parTrans" cxnId="{1A5284AB-BA74-4475-A604-F6C70E7DEDF2}">
      <dgm:prSet/>
      <dgm:spPr/>
      <dgm:t>
        <a:bodyPr/>
        <a:lstStyle/>
        <a:p>
          <a:endParaRPr lang="fr-FR"/>
        </a:p>
      </dgm:t>
    </dgm:pt>
    <dgm:pt modelId="{D7F2EFA1-B66B-434F-84FA-EE67F34ED50A}" type="sibTrans" cxnId="{1A5284AB-BA74-4475-A604-F6C70E7DEDF2}">
      <dgm:prSet/>
      <dgm:spPr/>
      <dgm:t>
        <a:bodyPr/>
        <a:lstStyle/>
        <a:p>
          <a:endParaRPr lang="fr-FR"/>
        </a:p>
      </dgm:t>
    </dgm:pt>
    <dgm:pt modelId="{88C750CB-D70B-4F8E-A6FB-F9BC4B6C24F3}">
      <dgm:prSet phldrT="[Texte]"/>
      <dgm:spPr/>
      <dgm:t>
        <a:bodyPr/>
        <a:lstStyle/>
        <a:p>
          <a:r>
            <a:rPr lang="fr-FR" dirty="0" smtClean="0"/>
            <a:t>OMP</a:t>
          </a:r>
        </a:p>
        <a:p>
          <a:r>
            <a:rPr lang="fr-FR" dirty="0" smtClean="0"/>
            <a:t>15 %</a:t>
          </a:r>
          <a:endParaRPr lang="fr-FR" dirty="0"/>
        </a:p>
      </dgm:t>
    </dgm:pt>
    <dgm:pt modelId="{E653F273-7902-4BB7-892C-F872180DCBBA}" type="parTrans" cxnId="{00E57D20-F7B8-4957-A56F-C5EEF37B3457}">
      <dgm:prSet/>
      <dgm:spPr/>
      <dgm:t>
        <a:bodyPr/>
        <a:lstStyle/>
        <a:p>
          <a:endParaRPr lang="fr-FR"/>
        </a:p>
      </dgm:t>
    </dgm:pt>
    <dgm:pt modelId="{306FFEB3-F90D-4F96-A621-BE300A40D230}" type="sibTrans" cxnId="{00E57D20-F7B8-4957-A56F-C5EEF37B3457}">
      <dgm:prSet/>
      <dgm:spPr/>
      <dgm:t>
        <a:bodyPr/>
        <a:lstStyle/>
        <a:p>
          <a:endParaRPr lang="fr-FR"/>
        </a:p>
      </dgm:t>
    </dgm:pt>
    <dgm:pt modelId="{A208D543-A15A-43B2-8024-C6645913467E}">
      <dgm:prSet phldrT="[Texte]"/>
      <dgm:spPr>
        <a:solidFill>
          <a:schemeClr val="tx2">
            <a:lumMod val="65000"/>
            <a:lumOff val="35000"/>
          </a:schemeClr>
        </a:solidFill>
      </dgm:spPr>
      <dgm:t>
        <a:bodyPr/>
        <a:lstStyle/>
        <a:p>
          <a:r>
            <a:rPr lang="fr-FR" dirty="0" smtClean="0"/>
            <a:t>INP ENSIACET</a:t>
          </a:r>
        </a:p>
        <a:p>
          <a:r>
            <a:rPr lang="fr-FR" dirty="0" smtClean="0"/>
            <a:t>7 %</a:t>
          </a:r>
          <a:endParaRPr lang="fr-FR" dirty="0"/>
        </a:p>
      </dgm:t>
    </dgm:pt>
    <dgm:pt modelId="{B1C6F322-2152-44AE-AFF3-CBDC0E43761F}" type="parTrans" cxnId="{3133C232-8F24-40EC-9E5F-C3CAE77C35EF}">
      <dgm:prSet/>
      <dgm:spPr>
        <a:solidFill>
          <a:schemeClr val="tx2">
            <a:lumMod val="65000"/>
            <a:lumOff val="35000"/>
          </a:schemeClr>
        </a:solidFill>
      </dgm:spPr>
      <dgm:t>
        <a:bodyPr/>
        <a:lstStyle/>
        <a:p>
          <a:endParaRPr lang="fr-FR"/>
        </a:p>
      </dgm:t>
    </dgm:pt>
    <dgm:pt modelId="{03D813AB-B78A-4733-B1B7-2DF5FE6442B6}" type="sibTrans" cxnId="{3133C232-8F24-40EC-9E5F-C3CAE77C35EF}">
      <dgm:prSet/>
      <dgm:spPr/>
      <dgm:t>
        <a:bodyPr/>
        <a:lstStyle/>
        <a:p>
          <a:endParaRPr lang="fr-FR"/>
        </a:p>
      </dgm:t>
    </dgm:pt>
    <dgm:pt modelId="{5E7A6815-58AF-4C0E-89CE-E8EA6331254B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 smtClean="0"/>
            <a:t>Espace Clément Ader</a:t>
          </a:r>
        </a:p>
        <a:p>
          <a:r>
            <a:rPr lang="fr-FR" dirty="0" smtClean="0"/>
            <a:t>4 %</a:t>
          </a:r>
          <a:endParaRPr lang="fr-FR" dirty="0"/>
        </a:p>
      </dgm:t>
    </dgm:pt>
    <dgm:pt modelId="{806F7D46-79CE-4897-8C10-089DEB382636}" type="parTrans" cxnId="{43B95120-DF40-4DF3-9CDF-EAEF53A0DF68}">
      <dgm:prSet/>
      <dgm:spPr>
        <a:solidFill>
          <a:srgbClr val="7030A0"/>
        </a:solidFill>
      </dgm:spPr>
      <dgm:t>
        <a:bodyPr/>
        <a:lstStyle/>
        <a:p>
          <a:endParaRPr lang="fr-FR"/>
        </a:p>
      </dgm:t>
    </dgm:pt>
    <dgm:pt modelId="{7F085940-22C4-415D-BB1D-88A4F35BC0C1}" type="sibTrans" cxnId="{43B95120-DF40-4DF3-9CDF-EAEF53A0DF68}">
      <dgm:prSet/>
      <dgm:spPr/>
      <dgm:t>
        <a:bodyPr/>
        <a:lstStyle/>
        <a:p>
          <a:endParaRPr lang="fr-FR"/>
        </a:p>
      </dgm:t>
    </dgm:pt>
    <dgm:pt modelId="{3CCE62A1-7F58-441C-9806-1CDA052091D9}" type="pres">
      <dgm:prSet presAssocID="{B80F303B-26BA-449A-B2B5-874EC79E3C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10DEB4-6ECA-40C3-BB76-532189D17519}" type="pres">
      <dgm:prSet presAssocID="{EA47F312-9946-40B7-A152-6D0933829C12}" presName="centerShape" presStyleLbl="node0" presStyleIdx="0" presStyleCnt="1" custScaleX="85286" custScaleY="51385"/>
      <dgm:spPr/>
      <dgm:t>
        <a:bodyPr/>
        <a:lstStyle/>
        <a:p>
          <a:endParaRPr lang="fr-FR"/>
        </a:p>
      </dgm:t>
    </dgm:pt>
    <dgm:pt modelId="{E8503B3D-ED21-488E-B180-2FF6CC2F71B6}" type="pres">
      <dgm:prSet presAssocID="{7D262497-D8C9-452E-AE0B-ADA4C84F3197}" presName="parTrans" presStyleLbl="sibTrans2D1" presStyleIdx="0" presStyleCnt="5"/>
      <dgm:spPr/>
      <dgm:t>
        <a:bodyPr/>
        <a:lstStyle/>
        <a:p>
          <a:endParaRPr lang="fr-FR"/>
        </a:p>
      </dgm:t>
    </dgm:pt>
    <dgm:pt modelId="{A1E92C83-1FF0-4E09-BFE5-7CEB1FD3A382}" type="pres">
      <dgm:prSet presAssocID="{7D262497-D8C9-452E-AE0B-ADA4C84F3197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695B32E7-7991-40B7-AF79-13B0EAEEA2E2}" type="pres">
      <dgm:prSet presAssocID="{0182240B-62F5-4CF1-8DB7-00CF32C1B3F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9A1FD5-3FE6-42E7-83D0-EE59B80A2431}" type="pres">
      <dgm:prSet presAssocID="{5867BEA7-EE65-4335-A0A1-7784A61D0296}" presName="parTrans" presStyleLbl="sibTrans2D1" presStyleIdx="1" presStyleCnt="5"/>
      <dgm:spPr/>
      <dgm:t>
        <a:bodyPr/>
        <a:lstStyle/>
        <a:p>
          <a:endParaRPr lang="fr-FR"/>
        </a:p>
      </dgm:t>
    </dgm:pt>
    <dgm:pt modelId="{967812B6-FECC-4CEF-B836-5A457605F0A7}" type="pres">
      <dgm:prSet presAssocID="{5867BEA7-EE65-4335-A0A1-7784A61D0296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25435587-09D1-418C-9491-5D1CED724D25}" type="pres">
      <dgm:prSet presAssocID="{8FEFD113-986B-4D26-80E6-7B916957E6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CFA41-F2C2-4343-B605-A337E1E134E9}" type="pres">
      <dgm:prSet presAssocID="{E653F273-7902-4BB7-892C-F872180DCBBA}" presName="parTrans" presStyleLbl="sibTrans2D1" presStyleIdx="2" presStyleCnt="5"/>
      <dgm:spPr/>
      <dgm:t>
        <a:bodyPr/>
        <a:lstStyle/>
        <a:p>
          <a:endParaRPr lang="fr-FR"/>
        </a:p>
      </dgm:t>
    </dgm:pt>
    <dgm:pt modelId="{F4A3B36A-4C96-47E3-9270-AB4003610EF6}" type="pres">
      <dgm:prSet presAssocID="{E653F273-7902-4BB7-892C-F872180DCBBA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CF26023D-843D-43FC-8C46-4BF246BBD9F8}" type="pres">
      <dgm:prSet presAssocID="{88C750CB-D70B-4F8E-A6FB-F9BC4B6C24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53174A-E8BA-49C5-89ED-EC6A78F20DCA}" type="pres">
      <dgm:prSet presAssocID="{B1C6F322-2152-44AE-AFF3-CBDC0E43761F}" presName="parTrans" presStyleLbl="sibTrans2D1" presStyleIdx="3" presStyleCnt="5"/>
      <dgm:spPr/>
      <dgm:t>
        <a:bodyPr/>
        <a:lstStyle/>
        <a:p>
          <a:endParaRPr lang="fr-FR"/>
        </a:p>
      </dgm:t>
    </dgm:pt>
    <dgm:pt modelId="{EF7D4B62-3C75-4981-9F2E-1D330134FD8B}" type="pres">
      <dgm:prSet presAssocID="{B1C6F322-2152-44AE-AFF3-CBDC0E43761F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135F7FE3-5777-44E1-BDBA-E6BD447E301C}" type="pres">
      <dgm:prSet presAssocID="{A208D543-A15A-43B2-8024-C664591346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1CDF6D-D8D1-4347-B131-A118E33A7C6A}" type="pres">
      <dgm:prSet presAssocID="{806F7D46-79CE-4897-8C10-089DEB382636}" presName="parTrans" presStyleLbl="sibTrans2D1" presStyleIdx="4" presStyleCnt="5"/>
      <dgm:spPr/>
      <dgm:t>
        <a:bodyPr/>
        <a:lstStyle/>
        <a:p>
          <a:endParaRPr lang="fr-FR"/>
        </a:p>
      </dgm:t>
    </dgm:pt>
    <dgm:pt modelId="{7083BDE2-FA8F-471E-B082-E6F491E2FE2F}" type="pres">
      <dgm:prSet presAssocID="{806F7D46-79CE-4897-8C10-089DEB382636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7A96F20A-3CB6-4D7F-97B9-851EFFADF6BE}" type="pres">
      <dgm:prSet presAssocID="{5E7A6815-58AF-4C0E-89CE-E8EA633125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EE5A55-A504-4E50-A5EB-10F4CBA25A28}" srcId="{EA47F312-9946-40B7-A152-6D0933829C12}" destId="{0182240B-62F5-4CF1-8DB7-00CF32C1B3F2}" srcOrd="0" destOrd="0" parTransId="{7D262497-D8C9-452E-AE0B-ADA4C84F3197}" sibTransId="{81076258-6055-4ECA-B4A2-FF65B51A00E7}"/>
    <dgm:cxn modelId="{3AFACB85-5631-4EF8-8B28-C20C744E38A9}" type="presOf" srcId="{806F7D46-79CE-4897-8C10-089DEB382636}" destId="{931CDF6D-D8D1-4347-B131-A118E33A7C6A}" srcOrd="0" destOrd="0" presId="urn:microsoft.com/office/officeart/2005/8/layout/radial5"/>
    <dgm:cxn modelId="{38ED8D04-6940-41B0-A24C-DDD88CEB655A}" type="presOf" srcId="{5867BEA7-EE65-4335-A0A1-7784A61D0296}" destId="{409A1FD5-3FE6-42E7-83D0-EE59B80A2431}" srcOrd="0" destOrd="0" presId="urn:microsoft.com/office/officeart/2005/8/layout/radial5"/>
    <dgm:cxn modelId="{7FD86E7C-E37B-4E28-B8BA-5DC4B387FC6A}" type="presOf" srcId="{5867BEA7-EE65-4335-A0A1-7784A61D0296}" destId="{967812B6-FECC-4CEF-B836-5A457605F0A7}" srcOrd="1" destOrd="0" presId="urn:microsoft.com/office/officeart/2005/8/layout/radial5"/>
    <dgm:cxn modelId="{00E57D20-F7B8-4957-A56F-C5EEF37B3457}" srcId="{EA47F312-9946-40B7-A152-6D0933829C12}" destId="{88C750CB-D70B-4F8E-A6FB-F9BC4B6C24F3}" srcOrd="2" destOrd="0" parTransId="{E653F273-7902-4BB7-892C-F872180DCBBA}" sibTransId="{306FFEB3-F90D-4F96-A621-BE300A40D230}"/>
    <dgm:cxn modelId="{B4DE81AF-FA9B-4F72-BFF5-6DDB5DBF5A8B}" type="presOf" srcId="{806F7D46-79CE-4897-8C10-089DEB382636}" destId="{7083BDE2-FA8F-471E-B082-E6F491E2FE2F}" srcOrd="1" destOrd="0" presId="urn:microsoft.com/office/officeart/2005/8/layout/radial5"/>
    <dgm:cxn modelId="{955624CB-B209-4FF7-A7E7-BBB12D75D756}" type="presOf" srcId="{B80F303B-26BA-449A-B2B5-874EC79E3CB3}" destId="{3CCE62A1-7F58-441C-9806-1CDA052091D9}" srcOrd="0" destOrd="0" presId="urn:microsoft.com/office/officeart/2005/8/layout/radial5"/>
    <dgm:cxn modelId="{DEF44F9B-B853-48E0-A48D-57B82CE93293}" type="presOf" srcId="{B1C6F322-2152-44AE-AFF3-CBDC0E43761F}" destId="{EF7D4B62-3C75-4981-9F2E-1D330134FD8B}" srcOrd="1" destOrd="0" presId="urn:microsoft.com/office/officeart/2005/8/layout/radial5"/>
    <dgm:cxn modelId="{F14735DA-AFD0-4F5E-B4F6-C9EECE5F71F8}" type="presOf" srcId="{B1C6F322-2152-44AE-AFF3-CBDC0E43761F}" destId="{9B53174A-E8BA-49C5-89ED-EC6A78F20DCA}" srcOrd="0" destOrd="0" presId="urn:microsoft.com/office/officeart/2005/8/layout/radial5"/>
    <dgm:cxn modelId="{FF4B7E76-F3A3-48F1-84CA-99104B804FAB}" type="presOf" srcId="{88C750CB-D70B-4F8E-A6FB-F9BC4B6C24F3}" destId="{CF26023D-843D-43FC-8C46-4BF246BBD9F8}" srcOrd="0" destOrd="0" presId="urn:microsoft.com/office/officeart/2005/8/layout/radial5"/>
    <dgm:cxn modelId="{8C4E6AB6-60DA-43D7-87D6-B9E769AD52E9}" type="presOf" srcId="{E653F273-7902-4BB7-892C-F872180DCBBA}" destId="{AA2CFA41-F2C2-4343-B605-A337E1E134E9}" srcOrd="0" destOrd="0" presId="urn:microsoft.com/office/officeart/2005/8/layout/radial5"/>
    <dgm:cxn modelId="{C160F67F-B2F8-4967-A06D-9E9C456CCA35}" type="presOf" srcId="{E653F273-7902-4BB7-892C-F872180DCBBA}" destId="{F4A3B36A-4C96-47E3-9270-AB4003610EF6}" srcOrd="1" destOrd="0" presId="urn:microsoft.com/office/officeart/2005/8/layout/radial5"/>
    <dgm:cxn modelId="{4DAC0B69-8A69-429E-A737-2F2B631CD4B7}" type="presOf" srcId="{A208D543-A15A-43B2-8024-C6645913467E}" destId="{135F7FE3-5777-44E1-BDBA-E6BD447E301C}" srcOrd="0" destOrd="0" presId="urn:microsoft.com/office/officeart/2005/8/layout/radial5"/>
    <dgm:cxn modelId="{1A5284AB-BA74-4475-A604-F6C70E7DEDF2}" srcId="{EA47F312-9946-40B7-A152-6D0933829C12}" destId="{8FEFD113-986B-4D26-80E6-7B916957E6B9}" srcOrd="1" destOrd="0" parTransId="{5867BEA7-EE65-4335-A0A1-7784A61D0296}" sibTransId="{D7F2EFA1-B66B-434F-84FA-EE67F34ED50A}"/>
    <dgm:cxn modelId="{C572DDD6-1D67-4045-887D-A09A2561EDA0}" type="presOf" srcId="{7D262497-D8C9-452E-AE0B-ADA4C84F3197}" destId="{A1E92C83-1FF0-4E09-BFE5-7CEB1FD3A382}" srcOrd="1" destOrd="0" presId="urn:microsoft.com/office/officeart/2005/8/layout/radial5"/>
    <dgm:cxn modelId="{43B95120-DF40-4DF3-9CDF-EAEF53A0DF68}" srcId="{EA47F312-9946-40B7-A152-6D0933829C12}" destId="{5E7A6815-58AF-4C0E-89CE-E8EA6331254B}" srcOrd="4" destOrd="0" parTransId="{806F7D46-79CE-4897-8C10-089DEB382636}" sibTransId="{7F085940-22C4-415D-BB1D-88A4F35BC0C1}"/>
    <dgm:cxn modelId="{08074A01-A4EC-48DC-B057-E311B8511CFA}" type="presOf" srcId="{0182240B-62F5-4CF1-8DB7-00CF32C1B3F2}" destId="{695B32E7-7991-40B7-AF79-13B0EAEEA2E2}" srcOrd="0" destOrd="0" presId="urn:microsoft.com/office/officeart/2005/8/layout/radial5"/>
    <dgm:cxn modelId="{3AB6BCBB-7976-420B-806A-FEE294555341}" type="presOf" srcId="{EA47F312-9946-40B7-A152-6D0933829C12}" destId="{1F10DEB4-6ECA-40C3-BB76-532189D17519}" srcOrd="0" destOrd="0" presId="urn:microsoft.com/office/officeart/2005/8/layout/radial5"/>
    <dgm:cxn modelId="{EAE7BD6F-EDD0-4ABD-9187-4EAA05BE6B2A}" type="presOf" srcId="{7D262497-D8C9-452E-AE0B-ADA4C84F3197}" destId="{E8503B3D-ED21-488E-B180-2FF6CC2F71B6}" srcOrd="0" destOrd="0" presId="urn:microsoft.com/office/officeart/2005/8/layout/radial5"/>
    <dgm:cxn modelId="{3133C232-8F24-40EC-9E5F-C3CAE77C35EF}" srcId="{EA47F312-9946-40B7-A152-6D0933829C12}" destId="{A208D543-A15A-43B2-8024-C6645913467E}" srcOrd="3" destOrd="0" parTransId="{B1C6F322-2152-44AE-AFF3-CBDC0E43761F}" sibTransId="{03D813AB-B78A-4733-B1B7-2DF5FE6442B6}"/>
    <dgm:cxn modelId="{F4D07561-0CE9-4CF9-BF8B-8F5D53D31425}" type="presOf" srcId="{8FEFD113-986B-4D26-80E6-7B916957E6B9}" destId="{25435587-09D1-418C-9491-5D1CED724D25}" srcOrd="0" destOrd="0" presId="urn:microsoft.com/office/officeart/2005/8/layout/radial5"/>
    <dgm:cxn modelId="{A8DAFDF0-D2AD-4E8B-994E-881C98B4D82B}" srcId="{B80F303B-26BA-449A-B2B5-874EC79E3CB3}" destId="{EA47F312-9946-40B7-A152-6D0933829C12}" srcOrd="0" destOrd="0" parTransId="{ECF60B53-BFEB-43E7-B382-DE82A3AD40CE}" sibTransId="{57597878-21D9-4FFB-8B68-12B67C526D2C}"/>
    <dgm:cxn modelId="{83A63563-B3AD-4F05-9450-0D37A78344FD}" type="presOf" srcId="{5E7A6815-58AF-4C0E-89CE-E8EA6331254B}" destId="{7A96F20A-3CB6-4D7F-97B9-851EFFADF6BE}" srcOrd="0" destOrd="0" presId="urn:microsoft.com/office/officeart/2005/8/layout/radial5"/>
    <dgm:cxn modelId="{61E89286-A3BD-4CF9-8746-AFA97403A67E}" type="presParOf" srcId="{3CCE62A1-7F58-441C-9806-1CDA052091D9}" destId="{1F10DEB4-6ECA-40C3-BB76-532189D17519}" srcOrd="0" destOrd="0" presId="urn:microsoft.com/office/officeart/2005/8/layout/radial5"/>
    <dgm:cxn modelId="{337A58C5-5604-462A-8EF0-0AA4AA4350F9}" type="presParOf" srcId="{3CCE62A1-7F58-441C-9806-1CDA052091D9}" destId="{E8503B3D-ED21-488E-B180-2FF6CC2F71B6}" srcOrd="1" destOrd="0" presId="urn:microsoft.com/office/officeart/2005/8/layout/radial5"/>
    <dgm:cxn modelId="{0C0B1160-0E34-429A-8B6C-27036FE21256}" type="presParOf" srcId="{E8503B3D-ED21-488E-B180-2FF6CC2F71B6}" destId="{A1E92C83-1FF0-4E09-BFE5-7CEB1FD3A382}" srcOrd="0" destOrd="0" presId="urn:microsoft.com/office/officeart/2005/8/layout/radial5"/>
    <dgm:cxn modelId="{FAECA2E3-4705-4BB2-8ED3-80F2B0106940}" type="presParOf" srcId="{3CCE62A1-7F58-441C-9806-1CDA052091D9}" destId="{695B32E7-7991-40B7-AF79-13B0EAEEA2E2}" srcOrd="2" destOrd="0" presId="urn:microsoft.com/office/officeart/2005/8/layout/radial5"/>
    <dgm:cxn modelId="{7620D2ED-0553-4FC6-AA5F-FCDD3D005B12}" type="presParOf" srcId="{3CCE62A1-7F58-441C-9806-1CDA052091D9}" destId="{409A1FD5-3FE6-42E7-83D0-EE59B80A2431}" srcOrd="3" destOrd="0" presId="urn:microsoft.com/office/officeart/2005/8/layout/radial5"/>
    <dgm:cxn modelId="{42478D1E-0962-4B67-94B3-EE95F3486402}" type="presParOf" srcId="{409A1FD5-3FE6-42E7-83D0-EE59B80A2431}" destId="{967812B6-FECC-4CEF-B836-5A457605F0A7}" srcOrd="0" destOrd="0" presId="urn:microsoft.com/office/officeart/2005/8/layout/radial5"/>
    <dgm:cxn modelId="{CAD357DA-A1E6-4918-A08A-ADBCD5C124EB}" type="presParOf" srcId="{3CCE62A1-7F58-441C-9806-1CDA052091D9}" destId="{25435587-09D1-418C-9491-5D1CED724D25}" srcOrd="4" destOrd="0" presId="urn:microsoft.com/office/officeart/2005/8/layout/radial5"/>
    <dgm:cxn modelId="{4D36149F-944B-49BD-9667-4F013A38F6CB}" type="presParOf" srcId="{3CCE62A1-7F58-441C-9806-1CDA052091D9}" destId="{AA2CFA41-F2C2-4343-B605-A337E1E134E9}" srcOrd="5" destOrd="0" presId="urn:microsoft.com/office/officeart/2005/8/layout/radial5"/>
    <dgm:cxn modelId="{E81C5F7F-FAB5-4E60-97CE-FC5C4D2E4933}" type="presParOf" srcId="{AA2CFA41-F2C2-4343-B605-A337E1E134E9}" destId="{F4A3B36A-4C96-47E3-9270-AB4003610EF6}" srcOrd="0" destOrd="0" presId="urn:microsoft.com/office/officeart/2005/8/layout/radial5"/>
    <dgm:cxn modelId="{D3A29814-77EA-4E07-8CE7-8C58C1C05DC4}" type="presParOf" srcId="{3CCE62A1-7F58-441C-9806-1CDA052091D9}" destId="{CF26023D-843D-43FC-8C46-4BF246BBD9F8}" srcOrd="6" destOrd="0" presId="urn:microsoft.com/office/officeart/2005/8/layout/radial5"/>
    <dgm:cxn modelId="{F28208C7-408D-4986-9615-69904EF36150}" type="presParOf" srcId="{3CCE62A1-7F58-441C-9806-1CDA052091D9}" destId="{9B53174A-E8BA-49C5-89ED-EC6A78F20DCA}" srcOrd="7" destOrd="0" presId="urn:microsoft.com/office/officeart/2005/8/layout/radial5"/>
    <dgm:cxn modelId="{3D7488BD-2363-411F-8581-B76038FFFD49}" type="presParOf" srcId="{9B53174A-E8BA-49C5-89ED-EC6A78F20DCA}" destId="{EF7D4B62-3C75-4981-9F2E-1D330134FD8B}" srcOrd="0" destOrd="0" presId="urn:microsoft.com/office/officeart/2005/8/layout/radial5"/>
    <dgm:cxn modelId="{FBF1346F-281C-4C1E-B3FB-8BDB6659FA62}" type="presParOf" srcId="{3CCE62A1-7F58-441C-9806-1CDA052091D9}" destId="{135F7FE3-5777-44E1-BDBA-E6BD447E301C}" srcOrd="8" destOrd="0" presId="urn:microsoft.com/office/officeart/2005/8/layout/radial5"/>
    <dgm:cxn modelId="{92150E80-1FEE-4E62-A0EE-5CEF8FFC3AA6}" type="presParOf" srcId="{3CCE62A1-7F58-441C-9806-1CDA052091D9}" destId="{931CDF6D-D8D1-4347-B131-A118E33A7C6A}" srcOrd="9" destOrd="0" presId="urn:microsoft.com/office/officeart/2005/8/layout/radial5"/>
    <dgm:cxn modelId="{F676A7B9-C3E7-459B-9832-4AF92C553E26}" type="presParOf" srcId="{931CDF6D-D8D1-4347-B131-A118E33A7C6A}" destId="{7083BDE2-FA8F-471E-B082-E6F491E2FE2F}" srcOrd="0" destOrd="0" presId="urn:microsoft.com/office/officeart/2005/8/layout/radial5"/>
    <dgm:cxn modelId="{DCE566EF-B682-4593-99BF-2B9E910821F5}" type="presParOf" srcId="{3CCE62A1-7F58-441C-9806-1CDA052091D9}" destId="{7A96F20A-3CB6-4D7F-97B9-851EFFADF6B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4F600-8A7F-4F79-8667-101147252AA4}" type="doc">
      <dgm:prSet loTypeId="urn:microsoft.com/office/officeart/2005/8/layout/hProcess6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E1A56686-4FE5-4614-BBFB-88771D4A2FF7}">
      <dgm:prSet phldrT="[Texte]"/>
      <dgm:spPr/>
      <dgm:t>
        <a:bodyPr/>
        <a:lstStyle/>
        <a:p>
          <a:r>
            <a:rPr lang="fr-FR" dirty="0" smtClean="0"/>
            <a:t>Septembre à  Février</a:t>
          </a:r>
        </a:p>
        <a:p>
          <a:r>
            <a:rPr lang="fr-FR" dirty="0" smtClean="0"/>
            <a:t>2015</a:t>
          </a:r>
          <a:endParaRPr lang="fr-FR" dirty="0"/>
        </a:p>
      </dgm:t>
    </dgm:pt>
    <dgm:pt modelId="{641687AA-E394-4C3F-940E-A209F0B403B2}" type="parTrans" cxnId="{25A2EA11-5567-47FC-9839-A4B36D48C606}">
      <dgm:prSet/>
      <dgm:spPr/>
      <dgm:t>
        <a:bodyPr/>
        <a:lstStyle/>
        <a:p>
          <a:endParaRPr lang="fr-FR"/>
        </a:p>
      </dgm:t>
    </dgm:pt>
    <dgm:pt modelId="{2C46B93A-DFA1-4976-8E76-F84888EB992D}" type="sibTrans" cxnId="{25A2EA11-5567-47FC-9839-A4B36D48C606}">
      <dgm:prSet/>
      <dgm:spPr/>
      <dgm:t>
        <a:bodyPr/>
        <a:lstStyle/>
        <a:p>
          <a:endParaRPr lang="fr-FR"/>
        </a:p>
      </dgm:t>
    </dgm:pt>
    <dgm:pt modelId="{2C0C022B-A9D6-4D3B-99AE-03928080F9B9}">
      <dgm:prSet phldrT="[Texte]"/>
      <dgm:spPr/>
      <dgm:t>
        <a:bodyPr/>
        <a:lstStyle/>
        <a:p>
          <a:r>
            <a:rPr lang="fr-FR" dirty="0" smtClean="0"/>
            <a:t>Diagnostic</a:t>
          </a:r>
          <a:endParaRPr lang="fr-FR" dirty="0"/>
        </a:p>
      </dgm:t>
    </dgm:pt>
    <dgm:pt modelId="{395F4A77-4B9B-4275-91EA-A5AA3C2F2CBE}" type="parTrans" cxnId="{7C1DD32D-A4C7-4763-87EE-E8A75564943D}">
      <dgm:prSet/>
      <dgm:spPr/>
      <dgm:t>
        <a:bodyPr/>
        <a:lstStyle/>
        <a:p>
          <a:endParaRPr lang="fr-FR"/>
        </a:p>
      </dgm:t>
    </dgm:pt>
    <dgm:pt modelId="{523C19BA-97AA-4068-A323-4E81F8BB53A4}" type="sibTrans" cxnId="{7C1DD32D-A4C7-4763-87EE-E8A75564943D}">
      <dgm:prSet/>
      <dgm:spPr/>
      <dgm:t>
        <a:bodyPr/>
        <a:lstStyle/>
        <a:p>
          <a:endParaRPr lang="fr-FR"/>
        </a:p>
      </dgm:t>
    </dgm:pt>
    <dgm:pt modelId="{7FC0279D-69FD-4C26-B7EA-6C4FA763744D}">
      <dgm:prSet phldrT="[Texte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fr-FR" dirty="0" smtClean="0"/>
            <a:t>Mars à Mai 2015</a:t>
          </a:r>
          <a:endParaRPr lang="fr-FR" dirty="0"/>
        </a:p>
      </dgm:t>
    </dgm:pt>
    <dgm:pt modelId="{BD6B8D2D-A294-4E92-ADB7-5C33FA8C47FE}" type="parTrans" cxnId="{3144E62F-1420-4909-83AC-B67198440EE5}">
      <dgm:prSet/>
      <dgm:spPr/>
      <dgm:t>
        <a:bodyPr/>
        <a:lstStyle/>
        <a:p>
          <a:endParaRPr lang="fr-FR"/>
        </a:p>
      </dgm:t>
    </dgm:pt>
    <dgm:pt modelId="{0988F1DD-3AB6-4F7B-B32F-C3A52E5E8B14}" type="sibTrans" cxnId="{3144E62F-1420-4909-83AC-B67198440EE5}">
      <dgm:prSet/>
      <dgm:spPr/>
      <dgm:t>
        <a:bodyPr/>
        <a:lstStyle/>
        <a:p>
          <a:endParaRPr lang="fr-FR"/>
        </a:p>
      </dgm:t>
    </dgm:pt>
    <dgm:pt modelId="{793E5782-0CA3-46E9-BA12-249B299281D2}">
      <dgm:prSet phldrT="[Texte]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fr-FR" b="1" dirty="0" smtClean="0"/>
            <a:t>Elaboration du plan d’actions</a:t>
          </a:r>
          <a:endParaRPr lang="fr-FR" b="1" dirty="0"/>
        </a:p>
      </dgm:t>
    </dgm:pt>
    <dgm:pt modelId="{6BB4DF4A-1047-43E0-A6B2-B4F8F3E15EE2}" type="parTrans" cxnId="{6AB922B7-4B09-4171-B197-E120FFCA0ABF}">
      <dgm:prSet/>
      <dgm:spPr/>
      <dgm:t>
        <a:bodyPr/>
        <a:lstStyle/>
        <a:p>
          <a:endParaRPr lang="fr-FR"/>
        </a:p>
      </dgm:t>
    </dgm:pt>
    <dgm:pt modelId="{5E2F48CA-8C52-45C7-8249-964B0A2CCA06}" type="sibTrans" cxnId="{6AB922B7-4B09-4171-B197-E120FFCA0ABF}">
      <dgm:prSet/>
      <dgm:spPr/>
      <dgm:t>
        <a:bodyPr/>
        <a:lstStyle/>
        <a:p>
          <a:endParaRPr lang="fr-FR"/>
        </a:p>
      </dgm:t>
    </dgm:pt>
    <dgm:pt modelId="{82B4D159-9D20-47FC-8965-CE69EA5C891D}">
      <dgm:prSet phldrT="[Texte]"/>
      <dgm:spPr/>
      <dgm:t>
        <a:bodyPr/>
        <a:lstStyle/>
        <a:p>
          <a:r>
            <a:rPr lang="fr-FR" dirty="0" smtClean="0"/>
            <a:t>Septembre 2015</a:t>
          </a:r>
          <a:endParaRPr lang="fr-FR" dirty="0"/>
        </a:p>
      </dgm:t>
    </dgm:pt>
    <dgm:pt modelId="{9D9D942F-0F8E-445B-BCE8-4F55A15D7AD6}" type="parTrans" cxnId="{8FA33FAF-A5F5-4FDC-A4F3-9A6C651D6E01}">
      <dgm:prSet/>
      <dgm:spPr/>
      <dgm:t>
        <a:bodyPr/>
        <a:lstStyle/>
        <a:p>
          <a:endParaRPr lang="fr-FR"/>
        </a:p>
      </dgm:t>
    </dgm:pt>
    <dgm:pt modelId="{8EC99CC9-E218-4448-8BDC-14CECD7A2C40}" type="sibTrans" cxnId="{8FA33FAF-A5F5-4FDC-A4F3-9A6C651D6E01}">
      <dgm:prSet/>
      <dgm:spPr/>
      <dgm:t>
        <a:bodyPr/>
        <a:lstStyle/>
        <a:p>
          <a:endParaRPr lang="fr-FR"/>
        </a:p>
      </dgm:t>
    </dgm:pt>
    <dgm:pt modelId="{5FC3AE1C-E5F7-43EC-B2BB-903433F04E9C}">
      <dgm:prSet phldrT="[Texte]"/>
      <dgm:spPr/>
      <dgm:t>
        <a:bodyPr/>
        <a:lstStyle/>
        <a:p>
          <a:r>
            <a:rPr lang="fr-FR" dirty="0" smtClean="0"/>
            <a:t>Lancement des premières actions</a:t>
          </a:r>
          <a:endParaRPr lang="fr-FR" dirty="0"/>
        </a:p>
      </dgm:t>
    </dgm:pt>
    <dgm:pt modelId="{145A43D6-392B-43C1-A30A-923A5EDD93D3}" type="parTrans" cxnId="{4355864F-35D4-4750-BEDE-4A71CAEACD97}">
      <dgm:prSet/>
      <dgm:spPr/>
      <dgm:t>
        <a:bodyPr/>
        <a:lstStyle/>
        <a:p>
          <a:endParaRPr lang="fr-FR"/>
        </a:p>
      </dgm:t>
    </dgm:pt>
    <dgm:pt modelId="{043FBD61-E02D-4F18-9F5F-09C767E757F4}" type="sibTrans" cxnId="{4355864F-35D4-4750-BEDE-4A71CAEACD97}">
      <dgm:prSet/>
      <dgm:spPr/>
      <dgm:t>
        <a:bodyPr/>
        <a:lstStyle/>
        <a:p>
          <a:endParaRPr lang="fr-FR"/>
        </a:p>
      </dgm:t>
    </dgm:pt>
    <dgm:pt modelId="{78B5993F-338A-4E62-A18B-1D778DCDCEC0}" type="pres">
      <dgm:prSet presAssocID="{0AA4F600-8A7F-4F79-8667-101147252A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7186B1-A86E-46D9-9E6C-CC462DFD1F2D}" type="pres">
      <dgm:prSet presAssocID="{E1A56686-4FE5-4614-BBFB-88771D4A2FF7}" presName="compNode" presStyleCnt="0"/>
      <dgm:spPr/>
      <dgm:t>
        <a:bodyPr/>
        <a:lstStyle/>
        <a:p>
          <a:endParaRPr lang="fr-FR"/>
        </a:p>
      </dgm:t>
    </dgm:pt>
    <dgm:pt modelId="{288CCF70-D1CF-490F-AFD6-C834A0883212}" type="pres">
      <dgm:prSet presAssocID="{E1A56686-4FE5-4614-BBFB-88771D4A2FF7}" presName="noGeometry" presStyleCnt="0"/>
      <dgm:spPr/>
      <dgm:t>
        <a:bodyPr/>
        <a:lstStyle/>
        <a:p>
          <a:endParaRPr lang="fr-FR"/>
        </a:p>
      </dgm:t>
    </dgm:pt>
    <dgm:pt modelId="{85D9F9EF-0EE4-4EC9-8A85-9D8F02DC6620}" type="pres">
      <dgm:prSet presAssocID="{E1A56686-4FE5-4614-BBFB-88771D4A2FF7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8B080E-2964-4269-8274-A13676D9B01F}" type="pres">
      <dgm:prSet presAssocID="{E1A56686-4FE5-4614-BBFB-88771D4A2FF7}" presName="childTextHidden" presStyleLbl="bgAccFollowNode1" presStyleIdx="0" presStyleCnt="3"/>
      <dgm:spPr/>
      <dgm:t>
        <a:bodyPr/>
        <a:lstStyle/>
        <a:p>
          <a:endParaRPr lang="fr-FR"/>
        </a:p>
      </dgm:t>
    </dgm:pt>
    <dgm:pt modelId="{688052B3-32F9-4139-99FF-402485718BC2}" type="pres">
      <dgm:prSet presAssocID="{E1A56686-4FE5-4614-BBFB-88771D4A2FF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CE922F-CAB9-48ED-95C4-BE5BC3A499CE}" type="pres">
      <dgm:prSet presAssocID="{E1A56686-4FE5-4614-BBFB-88771D4A2FF7}" presName="aSpace" presStyleCnt="0"/>
      <dgm:spPr/>
      <dgm:t>
        <a:bodyPr/>
        <a:lstStyle/>
        <a:p>
          <a:endParaRPr lang="fr-FR"/>
        </a:p>
      </dgm:t>
    </dgm:pt>
    <dgm:pt modelId="{D3CEA6F5-D034-4777-9C16-7949BAA945D7}" type="pres">
      <dgm:prSet presAssocID="{7FC0279D-69FD-4C26-B7EA-6C4FA763744D}" presName="compNode" presStyleCnt="0"/>
      <dgm:spPr/>
      <dgm:t>
        <a:bodyPr/>
        <a:lstStyle/>
        <a:p>
          <a:endParaRPr lang="fr-FR"/>
        </a:p>
      </dgm:t>
    </dgm:pt>
    <dgm:pt modelId="{82760F6D-C533-451F-9EED-D1C1FF1F5D14}" type="pres">
      <dgm:prSet presAssocID="{7FC0279D-69FD-4C26-B7EA-6C4FA763744D}" presName="noGeometry" presStyleCnt="0"/>
      <dgm:spPr/>
      <dgm:t>
        <a:bodyPr/>
        <a:lstStyle/>
        <a:p>
          <a:endParaRPr lang="fr-FR"/>
        </a:p>
      </dgm:t>
    </dgm:pt>
    <dgm:pt modelId="{B0FAB533-220B-445D-A7CF-6D361967796F}" type="pres">
      <dgm:prSet presAssocID="{7FC0279D-69FD-4C26-B7EA-6C4FA763744D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F920E9-870A-490A-800A-9D1E8A17151F}" type="pres">
      <dgm:prSet presAssocID="{7FC0279D-69FD-4C26-B7EA-6C4FA763744D}" presName="childTextHidden" presStyleLbl="bgAccFollowNode1" presStyleIdx="1" presStyleCnt="3"/>
      <dgm:spPr/>
      <dgm:t>
        <a:bodyPr/>
        <a:lstStyle/>
        <a:p>
          <a:endParaRPr lang="fr-FR"/>
        </a:p>
      </dgm:t>
    </dgm:pt>
    <dgm:pt modelId="{5B8C499E-D1B0-423A-941A-27F5F91C9079}" type="pres">
      <dgm:prSet presAssocID="{7FC0279D-69FD-4C26-B7EA-6C4FA763744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113A7-65FC-4373-A692-52CE35FA16B3}" type="pres">
      <dgm:prSet presAssocID="{7FC0279D-69FD-4C26-B7EA-6C4FA763744D}" presName="aSpace" presStyleCnt="0"/>
      <dgm:spPr/>
      <dgm:t>
        <a:bodyPr/>
        <a:lstStyle/>
        <a:p>
          <a:endParaRPr lang="fr-FR"/>
        </a:p>
      </dgm:t>
    </dgm:pt>
    <dgm:pt modelId="{8E2B1F77-EC93-474E-9BCA-2C76110D0A80}" type="pres">
      <dgm:prSet presAssocID="{82B4D159-9D20-47FC-8965-CE69EA5C891D}" presName="compNode" presStyleCnt="0"/>
      <dgm:spPr/>
      <dgm:t>
        <a:bodyPr/>
        <a:lstStyle/>
        <a:p>
          <a:endParaRPr lang="fr-FR"/>
        </a:p>
      </dgm:t>
    </dgm:pt>
    <dgm:pt modelId="{5B62E119-203C-45EE-9351-EE2588987736}" type="pres">
      <dgm:prSet presAssocID="{82B4D159-9D20-47FC-8965-CE69EA5C891D}" presName="noGeometry" presStyleCnt="0"/>
      <dgm:spPr/>
      <dgm:t>
        <a:bodyPr/>
        <a:lstStyle/>
        <a:p>
          <a:endParaRPr lang="fr-FR"/>
        </a:p>
      </dgm:t>
    </dgm:pt>
    <dgm:pt modelId="{BB737CD8-60C4-450B-8F62-C6511D881C40}" type="pres">
      <dgm:prSet presAssocID="{82B4D159-9D20-47FC-8965-CE69EA5C891D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7F76F7-B6F4-48F0-BBB8-AB38C1F0D170}" type="pres">
      <dgm:prSet presAssocID="{82B4D159-9D20-47FC-8965-CE69EA5C891D}" presName="childTextHidden" presStyleLbl="bgAccFollowNode1" presStyleIdx="2" presStyleCnt="3"/>
      <dgm:spPr/>
      <dgm:t>
        <a:bodyPr/>
        <a:lstStyle/>
        <a:p>
          <a:endParaRPr lang="fr-FR"/>
        </a:p>
      </dgm:t>
    </dgm:pt>
    <dgm:pt modelId="{01592C45-9191-4C29-BD9E-BF8ADBEA92F8}" type="pres">
      <dgm:prSet presAssocID="{82B4D159-9D20-47FC-8965-CE69EA5C891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55864F-35D4-4750-BEDE-4A71CAEACD97}" srcId="{82B4D159-9D20-47FC-8965-CE69EA5C891D}" destId="{5FC3AE1C-E5F7-43EC-B2BB-903433F04E9C}" srcOrd="0" destOrd="0" parTransId="{145A43D6-392B-43C1-A30A-923A5EDD93D3}" sibTransId="{043FBD61-E02D-4F18-9F5F-09C767E757F4}"/>
    <dgm:cxn modelId="{6AB922B7-4B09-4171-B197-E120FFCA0ABF}" srcId="{7FC0279D-69FD-4C26-B7EA-6C4FA763744D}" destId="{793E5782-0CA3-46E9-BA12-249B299281D2}" srcOrd="0" destOrd="0" parTransId="{6BB4DF4A-1047-43E0-A6B2-B4F8F3E15EE2}" sibTransId="{5E2F48CA-8C52-45C7-8249-964B0A2CCA06}"/>
    <dgm:cxn modelId="{FF8B9240-5755-428D-A47E-8B15544C5FDF}" type="presOf" srcId="{2C0C022B-A9D6-4D3B-99AE-03928080F9B9}" destId="{4F8B080E-2964-4269-8274-A13676D9B01F}" srcOrd="1" destOrd="0" presId="urn:microsoft.com/office/officeart/2005/8/layout/hProcess6"/>
    <dgm:cxn modelId="{16909B5B-FB1A-4FFD-973C-B4DF07261BC9}" type="presOf" srcId="{82B4D159-9D20-47FC-8965-CE69EA5C891D}" destId="{01592C45-9191-4C29-BD9E-BF8ADBEA92F8}" srcOrd="0" destOrd="0" presId="urn:microsoft.com/office/officeart/2005/8/layout/hProcess6"/>
    <dgm:cxn modelId="{C02ECD5F-0E47-4B5C-AE44-966EFE5E59BF}" type="presOf" srcId="{793E5782-0CA3-46E9-BA12-249B299281D2}" destId="{B0FAB533-220B-445D-A7CF-6D361967796F}" srcOrd="0" destOrd="0" presId="urn:microsoft.com/office/officeart/2005/8/layout/hProcess6"/>
    <dgm:cxn modelId="{AE557331-F38D-40E2-8B1C-603E2FC82A2B}" type="presOf" srcId="{2C0C022B-A9D6-4D3B-99AE-03928080F9B9}" destId="{85D9F9EF-0EE4-4EC9-8A85-9D8F02DC6620}" srcOrd="0" destOrd="0" presId="urn:microsoft.com/office/officeart/2005/8/layout/hProcess6"/>
    <dgm:cxn modelId="{06505E12-324C-4409-A4BE-100B5DF8964D}" type="presOf" srcId="{5FC3AE1C-E5F7-43EC-B2BB-903433F04E9C}" destId="{BB737CD8-60C4-450B-8F62-C6511D881C40}" srcOrd="0" destOrd="0" presId="urn:microsoft.com/office/officeart/2005/8/layout/hProcess6"/>
    <dgm:cxn modelId="{3144E62F-1420-4909-83AC-B67198440EE5}" srcId="{0AA4F600-8A7F-4F79-8667-101147252AA4}" destId="{7FC0279D-69FD-4C26-B7EA-6C4FA763744D}" srcOrd="1" destOrd="0" parTransId="{BD6B8D2D-A294-4E92-ADB7-5C33FA8C47FE}" sibTransId="{0988F1DD-3AB6-4F7B-B32F-C3A52E5E8B14}"/>
    <dgm:cxn modelId="{77A1EFAA-5057-4C88-AC84-3431A2ED7794}" type="presOf" srcId="{E1A56686-4FE5-4614-BBFB-88771D4A2FF7}" destId="{688052B3-32F9-4139-99FF-402485718BC2}" srcOrd="0" destOrd="0" presId="urn:microsoft.com/office/officeart/2005/8/layout/hProcess6"/>
    <dgm:cxn modelId="{8FA33FAF-A5F5-4FDC-A4F3-9A6C651D6E01}" srcId="{0AA4F600-8A7F-4F79-8667-101147252AA4}" destId="{82B4D159-9D20-47FC-8965-CE69EA5C891D}" srcOrd="2" destOrd="0" parTransId="{9D9D942F-0F8E-445B-BCE8-4F55A15D7AD6}" sibTransId="{8EC99CC9-E218-4448-8BDC-14CECD7A2C40}"/>
    <dgm:cxn modelId="{25A2EA11-5567-47FC-9839-A4B36D48C606}" srcId="{0AA4F600-8A7F-4F79-8667-101147252AA4}" destId="{E1A56686-4FE5-4614-BBFB-88771D4A2FF7}" srcOrd="0" destOrd="0" parTransId="{641687AA-E394-4C3F-940E-A209F0B403B2}" sibTransId="{2C46B93A-DFA1-4976-8E76-F84888EB992D}"/>
    <dgm:cxn modelId="{306B388F-EA56-4CE7-9875-6873D4B1102F}" type="presOf" srcId="{0AA4F600-8A7F-4F79-8667-101147252AA4}" destId="{78B5993F-338A-4E62-A18B-1D778DCDCEC0}" srcOrd="0" destOrd="0" presId="urn:microsoft.com/office/officeart/2005/8/layout/hProcess6"/>
    <dgm:cxn modelId="{4D8FC7B1-9EE2-49AE-93A7-EB8AC7241232}" type="presOf" srcId="{793E5782-0CA3-46E9-BA12-249B299281D2}" destId="{3DF920E9-870A-490A-800A-9D1E8A17151F}" srcOrd="1" destOrd="0" presId="urn:microsoft.com/office/officeart/2005/8/layout/hProcess6"/>
    <dgm:cxn modelId="{E123DC74-2D9B-4296-89A2-551EB351C377}" type="presOf" srcId="{5FC3AE1C-E5F7-43EC-B2BB-903433F04E9C}" destId="{CB7F76F7-B6F4-48F0-BBB8-AB38C1F0D170}" srcOrd="1" destOrd="0" presId="urn:microsoft.com/office/officeart/2005/8/layout/hProcess6"/>
    <dgm:cxn modelId="{7C1DD32D-A4C7-4763-87EE-E8A75564943D}" srcId="{E1A56686-4FE5-4614-BBFB-88771D4A2FF7}" destId="{2C0C022B-A9D6-4D3B-99AE-03928080F9B9}" srcOrd="0" destOrd="0" parTransId="{395F4A77-4B9B-4275-91EA-A5AA3C2F2CBE}" sibTransId="{523C19BA-97AA-4068-A323-4E81F8BB53A4}"/>
    <dgm:cxn modelId="{3D8B02EB-5EC8-40A0-BC8A-4D62FA9B13F0}" type="presOf" srcId="{7FC0279D-69FD-4C26-B7EA-6C4FA763744D}" destId="{5B8C499E-D1B0-423A-941A-27F5F91C9079}" srcOrd="0" destOrd="0" presId="urn:microsoft.com/office/officeart/2005/8/layout/hProcess6"/>
    <dgm:cxn modelId="{AFE7DE8C-03E9-4C39-9462-8FF3FB44A2A8}" type="presParOf" srcId="{78B5993F-338A-4E62-A18B-1D778DCDCEC0}" destId="{2D7186B1-A86E-46D9-9E6C-CC462DFD1F2D}" srcOrd="0" destOrd="0" presId="urn:microsoft.com/office/officeart/2005/8/layout/hProcess6"/>
    <dgm:cxn modelId="{A66ABE5A-B2D8-47F7-830E-66B99E916CB5}" type="presParOf" srcId="{2D7186B1-A86E-46D9-9E6C-CC462DFD1F2D}" destId="{288CCF70-D1CF-490F-AFD6-C834A0883212}" srcOrd="0" destOrd="0" presId="urn:microsoft.com/office/officeart/2005/8/layout/hProcess6"/>
    <dgm:cxn modelId="{1909E75D-D867-4F1C-B03A-9A6AD84DA761}" type="presParOf" srcId="{2D7186B1-A86E-46D9-9E6C-CC462DFD1F2D}" destId="{85D9F9EF-0EE4-4EC9-8A85-9D8F02DC6620}" srcOrd="1" destOrd="0" presId="urn:microsoft.com/office/officeart/2005/8/layout/hProcess6"/>
    <dgm:cxn modelId="{BA9C1772-5165-4CCC-B955-DB3483A47CDE}" type="presParOf" srcId="{2D7186B1-A86E-46D9-9E6C-CC462DFD1F2D}" destId="{4F8B080E-2964-4269-8274-A13676D9B01F}" srcOrd="2" destOrd="0" presId="urn:microsoft.com/office/officeart/2005/8/layout/hProcess6"/>
    <dgm:cxn modelId="{E25DC067-552B-4E27-A6F9-F0926A8636CE}" type="presParOf" srcId="{2D7186B1-A86E-46D9-9E6C-CC462DFD1F2D}" destId="{688052B3-32F9-4139-99FF-402485718BC2}" srcOrd="3" destOrd="0" presId="urn:microsoft.com/office/officeart/2005/8/layout/hProcess6"/>
    <dgm:cxn modelId="{B3732DF2-6E2E-4F57-AF9D-68200318F559}" type="presParOf" srcId="{78B5993F-338A-4E62-A18B-1D778DCDCEC0}" destId="{35CE922F-CAB9-48ED-95C4-BE5BC3A499CE}" srcOrd="1" destOrd="0" presId="urn:microsoft.com/office/officeart/2005/8/layout/hProcess6"/>
    <dgm:cxn modelId="{B400A7A6-E234-47D0-B5DD-1A39EC46AC51}" type="presParOf" srcId="{78B5993F-338A-4E62-A18B-1D778DCDCEC0}" destId="{D3CEA6F5-D034-4777-9C16-7949BAA945D7}" srcOrd="2" destOrd="0" presId="urn:microsoft.com/office/officeart/2005/8/layout/hProcess6"/>
    <dgm:cxn modelId="{E1A7D135-F172-4871-BAC4-449935DCE37F}" type="presParOf" srcId="{D3CEA6F5-D034-4777-9C16-7949BAA945D7}" destId="{82760F6D-C533-451F-9EED-D1C1FF1F5D14}" srcOrd="0" destOrd="0" presId="urn:microsoft.com/office/officeart/2005/8/layout/hProcess6"/>
    <dgm:cxn modelId="{8A0D0D76-1EA5-4C81-A447-EDDADA54E5C4}" type="presParOf" srcId="{D3CEA6F5-D034-4777-9C16-7949BAA945D7}" destId="{B0FAB533-220B-445D-A7CF-6D361967796F}" srcOrd="1" destOrd="0" presId="urn:microsoft.com/office/officeart/2005/8/layout/hProcess6"/>
    <dgm:cxn modelId="{C9396820-BA2B-4103-9E62-6C0DC9A1F1A5}" type="presParOf" srcId="{D3CEA6F5-D034-4777-9C16-7949BAA945D7}" destId="{3DF920E9-870A-490A-800A-9D1E8A17151F}" srcOrd="2" destOrd="0" presId="urn:microsoft.com/office/officeart/2005/8/layout/hProcess6"/>
    <dgm:cxn modelId="{6C46DA11-1D5D-4105-89F0-B35311CA7CE7}" type="presParOf" srcId="{D3CEA6F5-D034-4777-9C16-7949BAA945D7}" destId="{5B8C499E-D1B0-423A-941A-27F5F91C9079}" srcOrd="3" destOrd="0" presId="urn:microsoft.com/office/officeart/2005/8/layout/hProcess6"/>
    <dgm:cxn modelId="{75CC3EB2-183B-4531-8951-6A15D8B76DA8}" type="presParOf" srcId="{78B5993F-338A-4E62-A18B-1D778DCDCEC0}" destId="{5EA113A7-65FC-4373-A692-52CE35FA16B3}" srcOrd="3" destOrd="0" presId="urn:microsoft.com/office/officeart/2005/8/layout/hProcess6"/>
    <dgm:cxn modelId="{C128B50A-8F81-41EF-8128-E1E5D1A9166A}" type="presParOf" srcId="{78B5993F-338A-4E62-A18B-1D778DCDCEC0}" destId="{8E2B1F77-EC93-474E-9BCA-2C76110D0A80}" srcOrd="4" destOrd="0" presId="urn:microsoft.com/office/officeart/2005/8/layout/hProcess6"/>
    <dgm:cxn modelId="{D9672AAF-5319-4A18-B8A4-7137E5BACC7E}" type="presParOf" srcId="{8E2B1F77-EC93-474E-9BCA-2C76110D0A80}" destId="{5B62E119-203C-45EE-9351-EE2588987736}" srcOrd="0" destOrd="0" presId="urn:microsoft.com/office/officeart/2005/8/layout/hProcess6"/>
    <dgm:cxn modelId="{7C0D7F08-8B91-4029-A65E-35854C4F7DAB}" type="presParOf" srcId="{8E2B1F77-EC93-474E-9BCA-2C76110D0A80}" destId="{BB737CD8-60C4-450B-8F62-C6511D881C40}" srcOrd="1" destOrd="0" presId="urn:microsoft.com/office/officeart/2005/8/layout/hProcess6"/>
    <dgm:cxn modelId="{EE23375F-C8A7-4A14-9076-10571680D9A9}" type="presParOf" srcId="{8E2B1F77-EC93-474E-9BCA-2C76110D0A80}" destId="{CB7F76F7-B6F4-48F0-BBB8-AB38C1F0D170}" srcOrd="2" destOrd="0" presId="urn:microsoft.com/office/officeart/2005/8/layout/hProcess6"/>
    <dgm:cxn modelId="{1E0C7A8A-4579-453E-B52E-804807EC3450}" type="presParOf" srcId="{8E2B1F77-EC93-474E-9BCA-2C76110D0A80}" destId="{01592C45-9191-4C29-BD9E-BF8ADBEA92F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0DEB4-6ECA-40C3-BB76-532189D17519}">
      <dsp:nvSpPr>
        <dsp:cNvPr id="0" name=""/>
        <dsp:cNvSpPr/>
      </dsp:nvSpPr>
      <dsp:spPr>
        <a:xfrm>
          <a:off x="3320029" y="2545848"/>
          <a:ext cx="1319174" cy="794805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</a:rPr>
            <a:t>Personnels* </a:t>
          </a:r>
          <a:endParaRPr lang="fr-FR" sz="1300" kern="1200" dirty="0">
            <a:solidFill>
              <a:schemeClr val="tx1"/>
            </a:solidFill>
          </a:endParaRPr>
        </a:p>
      </dsp:txBody>
      <dsp:txXfrm>
        <a:off x="3513218" y="2662244"/>
        <a:ext cx="932796" cy="562013"/>
      </dsp:txXfrm>
    </dsp:sp>
    <dsp:sp modelId="{E8503B3D-ED21-488E-B180-2FF6CC2F71B6}">
      <dsp:nvSpPr>
        <dsp:cNvPr id="0" name=""/>
        <dsp:cNvSpPr/>
      </dsp:nvSpPr>
      <dsp:spPr>
        <a:xfrm rot="16200000">
          <a:off x="3715642" y="1799776"/>
          <a:ext cx="527947" cy="525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3794527" y="1983841"/>
        <a:ext cx="370177" cy="315540"/>
      </dsp:txXfrm>
    </dsp:sp>
    <dsp:sp modelId="{695B32E7-7991-40B7-AF79-13B0EAEEA2E2}">
      <dsp:nvSpPr>
        <dsp:cNvPr id="0" name=""/>
        <dsp:cNvSpPr/>
      </dsp:nvSpPr>
      <dsp:spPr>
        <a:xfrm>
          <a:off x="3206233" y="2955"/>
          <a:ext cx="1546765" cy="15467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Aéroport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6 %</a:t>
          </a:r>
          <a:endParaRPr lang="fr-FR" sz="1300" kern="1200" dirty="0"/>
        </a:p>
      </dsp:txBody>
      <dsp:txXfrm>
        <a:off x="3432751" y="229473"/>
        <a:ext cx="1093729" cy="1093729"/>
      </dsp:txXfrm>
    </dsp:sp>
    <dsp:sp modelId="{409A1FD5-3FE6-42E7-83D0-EE59B80A2431}">
      <dsp:nvSpPr>
        <dsp:cNvPr id="0" name=""/>
        <dsp:cNvSpPr/>
      </dsp:nvSpPr>
      <dsp:spPr>
        <a:xfrm rot="20520000">
          <a:off x="4713858" y="2374302"/>
          <a:ext cx="415046" cy="525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00000"/>
            <a:satOff val="-12501"/>
            <a:lumOff val="1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4716905" y="2498720"/>
        <a:ext cx="290532" cy="315540"/>
      </dsp:txXfrm>
    </dsp:sp>
    <dsp:sp modelId="{25435587-09D1-418C-9491-5D1CED724D25}">
      <dsp:nvSpPr>
        <dsp:cNvPr id="0" name=""/>
        <dsp:cNvSpPr/>
      </dsp:nvSpPr>
      <dsp:spPr>
        <a:xfrm>
          <a:off x="5267090" y="1500255"/>
          <a:ext cx="1546765" cy="1546765"/>
        </a:xfrm>
        <a:prstGeom prst="ellipse">
          <a:avLst/>
        </a:prstGeom>
        <a:solidFill>
          <a:schemeClr val="accent2">
            <a:hueOff val="-3600000"/>
            <a:satOff val="-12501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Gare </a:t>
          </a:r>
          <a:r>
            <a:rPr lang="fr-FR" sz="1300" kern="1200" dirty="0" err="1" smtClean="0"/>
            <a:t>Matabiau</a:t>
          </a: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16%</a:t>
          </a:r>
          <a:endParaRPr lang="fr-FR" sz="1300" kern="1200" dirty="0"/>
        </a:p>
      </dsp:txBody>
      <dsp:txXfrm>
        <a:off x="5493608" y="1726773"/>
        <a:ext cx="1093729" cy="1093729"/>
      </dsp:txXfrm>
    </dsp:sp>
    <dsp:sp modelId="{AA2CFA41-F2C2-4343-B605-A337E1E134E9}">
      <dsp:nvSpPr>
        <dsp:cNvPr id="0" name=""/>
        <dsp:cNvSpPr/>
      </dsp:nvSpPr>
      <dsp:spPr>
        <a:xfrm rot="3240000">
          <a:off x="4263057" y="3414570"/>
          <a:ext cx="500075" cy="525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4293978" y="3459065"/>
        <a:ext cx="350053" cy="315540"/>
      </dsp:txXfrm>
    </dsp:sp>
    <dsp:sp modelId="{CF26023D-843D-43FC-8C46-4BF246BBD9F8}">
      <dsp:nvSpPr>
        <dsp:cNvPr id="0" name=""/>
        <dsp:cNvSpPr/>
      </dsp:nvSpPr>
      <dsp:spPr>
        <a:xfrm>
          <a:off x="4479913" y="3922937"/>
          <a:ext cx="1546765" cy="1546765"/>
        </a:xfrm>
        <a:prstGeom prst="ellipse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OMP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15 %</a:t>
          </a:r>
          <a:endParaRPr lang="fr-FR" sz="1300" kern="1200" dirty="0"/>
        </a:p>
      </dsp:txBody>
      <dsp:txXfrm>
        <a:off x="4706431" y="4149455"/>
        <a:ext cx="1093729" cy="1093729"/>
      </dsp:txXfrm>
    </dsp:sp>
    <dsp:sp modelId="{9B53174A-E8BA-49C5-89ED-EC6A78F20DCA}">
      <dsp:nvSpPr>
        <dsp:cNvPr id="0" name=""/>
        <dsp:cNvSpPr/>
      </dsp:nvSpPr>
      <dsp:spPr>
        <a:xfrm rot="7560000">
          <a:off x="3196100" y="3414570"/>
          <a:ext cx="500075" cy="52590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10800000">
        <a:off x="3315201" y="3459065"/>
        <a:ext cx="350053" cy="315540"/>
      </dsp:txXfrm>
    </dsp:sp>
    <dsp:sp modelId="{135F7FE3-5777-44E1-BDBA-E6BD447E301C}">
      <dsp:nvSpPr>
        <dsp:cNvPr id="0" name=""/>
        <dsp:cNvSpPr/>
      </dsp:nvSpPr>
      <dsp:spPr>
        <a:xfrm>
          <a:off x="1932554" y="3922937"/>
          <a:ext cx="1546765" cy="1546765"/>
        </a:xfrm>
        <a:prstGeom prst="ellipse">
          <a:avLst/>
        </a:prstGeom>
        <a:solidFill>
          <a:schemeClr val="tx2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INP ENSIACET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7 %</a:t>
          </a:r>
          <a:endParaRPr lang="fr-FR" sz="1300" kern="1200" dirty="0"/>
        </a:p>
      </dsp:txBody>
      <dsp:txXfrm>
        <a:off x="2159072" y="4149455"/>
        <a:ext cx="1093729" cy="1093729"/>
      </dsp:txXfrm>
    </dsp:sp>
    <dsp:sp modelId="{931CDF6D-D8D1-4347-B131-A118E33A7C6A}">
      <dsp:nvSpPr>
        <dsp:cNvPr id="0" name=""/>
        <dsp:cNvSpPr/>
      </dsp:nvSpPr>
      <dsp:spPr>
        <a:xfrm rot="11880000">
          <a:off x="2830328" y="2374302"/>
          <a:ext cx="415046" cy="525900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10800000">
        <a:off x="2951795" y="2498720"/>
        <a:ext cx="290532" cy="315540"/>
      </dsp:txXfrm>
    </dsp:sp>
    <dsp:sp modelId="{7A96F20A-3CB6-4D7F-97B9-851EFFADF6BE}">
      <dsp:nvSpPr>
        <dsp:cNvPr id="0" name=""/>
        <dsp:cNvSpPr/>
      </dsp:nvSpPr>
      <dsp:spPr>
        <a:xfrm>
          <a:off x="1145377" y="1500255"/>
          <a:ext cx="1546765" cy="154676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Espace Clément Ader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4 %</a:t>
          </a:r>
          <a:endParaRPr lang="fr-FR" sz="1300" kern="1200" dirty="0"/>
        </a:p>
      </dsp:txBody>
      <dsp:txXfrm>
        <a:off x="1371895" y="1726773"/>
        <a:ext cx="1093729" cy="1093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9F9EF-0EE4-4EC9-8A85-9D8F02DC6620}">
      <dsp:nvSpPr>
        <dsp:cNvPr id="0" name=""/>
        <dsp:cNvSpPr/>
      </dsp:nvSpPr>
      <dsp:spPr>
        <a:xfrm>
          <a:off x="660534" y="402073"/>
          <a:ext cx="2622271" cy="2292195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Diagnostic</a:t>
          </a:r>
          <a:endParaRPr lang="fr-FR" sz="1600" kern="1200" dirty="0"/>
        </a:p>
      </dsp:txBody>
      <dsp:txXfrm>
        <a:off x="1316102" y="745902"/>
        <a:ext cx="1278357" cy="1604537"/>
      </dsp:txXfrm>
    </dsp:sp>
    <dsp:sp modelId="{688052B3-32F9-4139-99FF-402485718BC2}">
      <dsp:nvSpPr>
        <dsp:cNvPr id="0" name=""/>
        <dsp:cNvSpPr/>
      </dsp:nvSpPr>
      <dsp:spPr>
        <a:xfrm>
          <a:off x="4966" y="892603"/>
          <a:ext cx="1311135" cy="1311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Septembre à  Février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2015</a:t>
          </a:r>
          <a:endParaRPr lang="fr-FR" sz="1400" kern="1200" dirty="0"/>
        </a:p>
      </dsp:txBody>
      <dsp:txXfrm>
        <a:off x="196977" y="1084614"/>
        <a:ext cx="927113" cy="927113"/>
      </dsp:txXfrm>
    </dsp:sp>
    <dsp:sp modelId="{B0FAB533-220B-445D-A7CF-6D361967796F}">
      <dsp:nvSpPr>
        <dsp:cNvPr id="0" name=""/>
        <dsp:cNvSpPr/>
      </dsp:nvSpPr>
      <dsp:spPr>
        <a:xfrm>
          <a:off x="4102266" y="402073"/>
          <a:ext cx="2622271" cy="22921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Elaboration du plan d’actions</a:t>
          </a:r>
          <a:endParaRPr lang="fr-FR" sz="1600" b="1" kern="1200" dirty="0"/>
        </a:p>
      </dsp:txBody>
      <dsp:txXfrm>
        <a:off x="4757834" y="745902"/>
        <a:ext cx="1278357" cy="1604537"/>
      </dsp:txXfrm>
    </dsp:sp>
    <dsp:sp modelId="{5B8C499E-D1B0-423A-941A-27F5F91C9079}">
      <dsp:nvSpPr>
        <dsp:cNvPr id="0" name=""/>
        <dsp:cNvSpPr/>
      </dsp:nvSpPr>
      <dsp:spPr>
        <a:xfrm>
          <a:off x="3446698" y="892603"/>
          <a:ext cx="1311135" cy="1311135"/>
        </a:xfrm>
        <a:prstGeom prst="ellipse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Mars à Mai 2015</a:t>
          </a:r>
          <a:endParaRPr lang="fr-FR" sz="1400" kern="1200" dirty="0"/>
        </a:p>
      </dsp:txBody>
      <dsp:txXfrm>
        <a:off x="3638709" y="1084614"/>
        <a:ext cx="927113" cy="927113"/>
      </dsp:txXfrm>
    </dsp:sp>
    <dsp:sp modelId="{BB737CD8-60C4-450B-8F62-C6511D881C40}">
      <dsp:nvSpPr>
        <dsp:cNvPr id="0" name=""/>
        <dsp:cNvSpPr/>
      </dsp:nvSpPr>
      <dsp:spPr>
        <a:xfrm>
          <a:off x="7543997" y="402073"/>
          <a:ext cx="2622271" cy="2292195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Lancement des premières actions</a:t>
          </a:r>
          <a:endParaRPr lang="fr-FR" sz="1600" kern="1200" dirty="0"/>
        </a:p>
      </dsp:txBody>
      <dsp:txXfrm>
        <a:off x="8199565" y="745902"/>
        <a:ext cx="1278357" cy="1604537"/>
      </dsp:txXfrm>
    </dsp:sp>
    <dsp:sp modelId="{01592C45-9191-4C29-BD9E-BF8ADBEA92F8}">
      <dsp:nvSpPr>
        <dsp:cNvPr id="0" name=""/>
        <dsp:cNvSpPr/>
      </dsp:nvSpPr>
      <dsp:spPr>
        <a:xfrm>
          <a:off x="6888429" y="892603"/>
          <a:ext cx="1311135" cy="1311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Septembre 2015</a:t>
          </a:r>
          <a:endParaRPr lang="fr-FR" sz="1400" kern="1200" dirty="0"/>
        </a:p>
      </dsp:txBody>
      <dsp:txXfrm>
        <a:off x="7080440" y="1084614"/>
        <a:ext cx="927113" cy="927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480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1" tIns="47451" rIns="94901" bIns="47451" numCol="1" anchor="t" anchorCtr="0" compatLnSpc="1">
            <a:prstTxWarp prst="textNoShape">
              <a:avLst/>
            </a:prstTxWarp>
          </a:bodyPr>
          <a:lstStyle>
            <a:lvl1pPr defTabSz="949330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0"/>
            <a:ext cx="3075480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1" tIns="47451" rIns="94901" bIns="47451" numCol="1" anchor="t" anchorCtr="0" compatLnSpc="1">
            <a:prstTxWarp prst="textNoShape">
              <a:avLst/>
            </a:prstTxWarp>
          </a:bodyPr>
          <a:lstStyle>
            <a:lvl1pPr algn="r" defTabSz="949330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09"/>
            <a:ext cx="3075480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1" tIns="47451" rIns="94901" bIns="47451" numCol="1" anchor="b" anchorCtr="0" compatLnSpc="1">
            <a:prstTxWarp prst="textNoShape">
              <a:avLst/>
            </a:prstTxWarp>
          </a:bodyPr>
          <a:lstStyle>
            <a:lvl1pPr defTabSz="949330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09"/>
            <a:ext cx="3075480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1" tIns="47451" rIns="94901" bIns="47451" numCol="1" anchor="b" anchorCtr="0" compatLnSpc="1">
            <a:prstTxWarp prst="textNoShape">
              <a:avLst/>
            </a:prstTxWarp>
          </a:bodyPr>
          <a:lstStyle>
            <a:lvl1pPr algn="r" defTabSz="949330">
              <a:defRPr sz="1200" smtClean="0">
                <a:cs typeface="+mn-cs"/>
              </a:defRPr>
            </a:lvl1pPr>
          </a:lstStyle>
          <a:p>
            <a:pPr>
              <a:defRPr/>
            </a:pPr>
            <a:fld id="{AF760258-EC1E-4051-8808-F6FDC24A6C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55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1"/>
            <a:ext cx="3077137" cy="50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6" tIns="47688" rIns="95376" bIns="47688" numCol="1" anchor="t" anchorCtr="0" compatLnSpc="1">
            <a:prstTxWarp prst="textNoShape">
              <a:avLst/>
            </a:prstTxWarp>
          </a:bodyPr>
          <a:lstStyle>
            <a:lvl1pPr algn="r" defTabSz="954265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768350"/>
            <a:ext cx="56975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57" y="4859518"/>
            <a:ext cx="5676787" cy="460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6" tIns="47688" rIns="95376" bIns="47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Enumeration 1</a:t>
            </a:r>
          </a:p>
          <a:p>
            <a:pPr lvl="1"/>
            <a:r>
              <a:rPr lang="fr-FR" noProof="0" smtClean="0"/>
              <a:t>Enumeration 2</a:t>
            </a:r>
          </a:p>
          <a:p>
            <a:pPr lvl="2"/>
            <a:r>
              <a:rPr lang="fr-FR" noProof="0" smtClean="0"/>
              <a:t>Enumeration 3</a:t>
            </a:r>
          </a:p>
          <a:p>
            <a:pPr lvl="3"/>
            <a:r>
              <a:rPr lang="fr-FR" noProof="0" smtClean="0"/>
              <a:t>Enumeration 4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722309"/>
            <a:ext cx="7097643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6" tIns="47688" rIns="95376" bIns="47688" numCol="1" anchor="b" anchorCtr="0" compatLnSpc="1">
            <a:prstTxWarp prst="textNoShape">
              <a:avLst/>
            </a:prstTxWarp>
          </a:bodyPr>
          <a:lstStyle>
            <a:lvl1pPr algn="ctr" defTabSz="954265">
              <a:defRPr sz="1200" smtClean="0">
                <a:cs typeface="+mn-cs"/>
              </a:defRPr>
            </a:lvl1pPr>
          </a:lstStyle>
          <a:p>
            <a:pPr>
              <a:defRPr/>
            </a:pPr>
            <a:fld id="{73D35512-B388-4FC1-961E-B49E40CFF3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03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58775" indent="-358775" algn="l" rtl="0" eaLnBrk="0" fontAlgn="base" hangingPunct="0">
      <a:spcBef>
        <a:spcPct val="30000"/>
      </a:spcBef>
      <a:spcAft>
        <a:spcPct val="0"/>
      </a:spcAft>
      <a:buChar char="•"/>
      <a:tabLst>
        <a:tab pos="358775" algn="l"/>
        <a:tab pos="541338" algn="l"/>
        <a:tab pos="898525" algn="l"/>
      </a:tabLst>
      <a:defRPr sz="2900" kern="1200">
        <a:solidFill>
          <a:srgbClr val="7E999B"/>
        </a:solidFill>
        <a:latin typeface="Tahoma" pitchFamily="34" charset="0"/>
        <a:ea typeface="+mn-ea"/>
        <a:cs typeface="Arial" charset="0"/>
      </a:defRPr>
    </a:lvl1pPr>
    <a:lvl2pPr marL="803275" indent="-265113" algn="l" rtl="0" eaLnBrk="0" fontAlgn="base" hangingPunct="0">
      <a:spcBef>
        <a:spcPct val="30000"/>
      </a:spcBef>
      <a:spcAft>
        <a:spcPct val="0"/>
      </a:spcAft>
      <a:buChar char="•"/>
      <a:tabLst>
        <a:tab pos="358775" algn="l"/>
        <a:tab pos="541338" algn="l"/>
        <a:tab pos="898525" algn="l"/>
      </a:tabLst>
      <a:defRPr sz="2300" kern="1200">
        <a:solidFill>
          <a:schemeClr val="tx2"/>
        </a:solidFill>
        <a:latin typeface="Tahoma" pitchFamily="34" charset="0"/>
        <a:ea typeface="+mn-ea"/>
        <a:cs typeface="Arial" charset="0"/>
      </a:defRPr>
    </a:lvl2pPr>
    <a:lvl3pPr marL="1260475" indent="-277813" algn="l" rtl="0" eaLnBrk="0" fontAlgn="base" hangingPunct="0">
      <a:spcBef>
        <a:spcPct val="30000"/>
      </a:spcBef>
      <a:spcAft>
        <a:spcPct val="0"/>
      </a:spcAft>
      <a:buChar char="•"/>
      <a:tabLst>
        <a:tab pos="358775" algn="l"/>
        <a:tab pos="541338" algn="l"/>
        <a:tab pos="898525" algn="l"/>
      </a:tabLst>
      <a:defRPr sz="2300" kern="1200">
        <a:solidFill>
          <a:schemeClr val="bg2"/>
        </a:solidFill>
        <a:latin typeface="Tahoma" pitchFamily="34" charset="0"/>
        <a:ea typeface="+mn-ea"/>
        <a:cs typeface="Arial" charset="0"/>
      </a:defRPr>
    </a:lvl3pPr>
    <a:lvl4pPr marL="1619250" indent="-179388" algn="l" rtl="0" eaLnBrk="0" fontAlgn="base" hangingPunct="0">
      <a:spcBef>
        <a:spcPct val="30000"/>
      </a:spcBef>
      <a:spcAft>
        <a:spcPct val="0"/>
      </a:spcAft>
      <a:buFont typeface="Tahoma" pitchFamily="34" charset="0"/>
      <a:buChar char="-"/>
      <a:tabLst>
        <a:tab pos="358775" algn="l"/>
        <a:tab pos="541338" algn="l"/>
        <a:tab pos="898525" algn="l"/>
      </a:tabLst>
      <a:defRPr sz="1200" kern="1200">
        <a:solidFill>
          <a:schemeClr val="bg2"/>
        </a:solidFill>
        <a:latin typeface="Tahoma" pitchFamily="34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358775" algn="l"/>
        <a:tab pos="541338" algn="l"/>
        <a:tab pos="898525" algn="l"/>
      </a:tabLs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Reprendre objectif</a:t>
            </a:r>
            <a:r>
              <a:rPr lang="fr-FR" baseline="0" dirty="0" smtClean="0"/>
              <a:t> du CCTP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35512-B388-4FC1-961E-B49E40CFF3E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Reprendre objectif</a:t>
            </a:r>
            <a:r>
              <a:rPr lang="fr-FR" baseline="0" dirty="0" smtClean="0"/>
              <a:t> du CCTP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35512-B388-4FC1-961E-B49E40CFF3E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35512-B388-4FC1-961E-B49E40CFF3E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35512-B388-4FC1-961E-B49E40CFF3E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35512-B388-4FC1-961E-B49E40CFF3E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35512-B388-4FC1-961E-B49E40CFF3EE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180" y="1104"/>
            <a:ext cx="9537734" cy="596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034279" y="6781248"/>
            <a:ext cx="469900" cy="261938"/>
          </a:xfrm>
          <a:ln/>
        </p:spPr>
        <p:txBody>
          <a:bodyPr/>
          <a:lstStyle>
            <a:lvl1pPr>
              <a:defRPr/>
            </a:lvl1pPr>
          </a:lstStyle>
          <a:p>
            <a:fld id="{2692FA61-150F-4A7F-8E37-7BCDDB9E37F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2C4A38-144E-44C2-947F-E38BD165A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188" y="360363"/>
            <a:ext cx="9537734" cy="5969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061575" y="6696075"/>
            <a:ext cx="469900" cy="2619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92FA61-150F-4A7F-8E37-7BCDDB9E37F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A2AB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DB70C-2947-474B-8FAF-9210ECF337A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188" y="360363"/>
            <a:ext cx="9537734" cy="5969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950" y="1368425"/>
            <a:ext cx="9626600" cy="4752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2FA61-150F-4A7F-8E37-7BCDDB9E37F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188" y="360363"/>
            <a:ext cx="9537734" cy="5969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4668" y="1368425"/>
            <a:ext cx="4578382" cy="47529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64168" y="1368425"/>
            <a:ext cx="4578382" cy="47529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FE24B-70E2-403D-893A-9A7A9D3D6A5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D79B7-547A-404E-A3E4-9238E154911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3652839" y="6674780"/>
            <a:ext cx="3387725" cy="38249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Conseil et ingénierie en développement durable Juin 2012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1334" y="6549227"/>
            <a:ext cx="2495127" cy="383381"/>
          </a:xfrm>
          <a:prstGeom prst="rect">
            <a:avLst/>
          </a:prstGeom>
        </p:spPr>
        <p:txBody>
          <a:bodyPr/>
          <a:lstStyle/>
          <a:p>
            <a:fld id="{AC03F09B-A75A-416E-9C1E-63909CD95354}" type="datetime6">
              <a:rPr lang="fr-FR" smtClean="0"/>
              <a:pPr/>
              <a:t>mars 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3583" y="6674172"/>
            <a:ext cx="3386243" cy="38338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Conseil et ingénierie en développement durable Juin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36152" y="6686379"/>
            <a:ext cx="2495127" cy="383381"/>
          </a:xfrm>
          <a:prstGeom prst="rect">
            <a:avLst/>
          </a:prstGeom>
        </p:spPr>
        <p:txBody>
          <a:bodyPr/>
          <a:lstStyle/>
          <a:p>
            <a:fld id="{9E12375C-499A-4497-8E65-F8A4ECDA41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236947"/>
            <a:ext cx="9089390" cy="154352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080510"/>
            <a:ext cx="7485380" cy="1840230"/>
          </a:xfrm>
          <a:prstGeom prst="rect">
            <a:avLst/>
          </a:prstGeom>
        </p:spPr>
        <p:txBody>
          <a:bodyPr lIns="102248" tIns="51124" rIns="102248" bIns="5112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6674168"/>
            <a:ext cx="2495127" cy="383381"/>
          </a:xfrm>
          <a:prstGeom prst="rect">
            <a:avLst/>
          </a:prstGeom>
        </p:spPr>
        <p:txBody>
          <a:bodyPr lIns="102248" tIns="51124" rIns="102248" bIns="51124"/>
          <a:lstStyle>
            <a:lvl1pPr>
              <a:defRPr/>
            </a:lvl1pPr>
          </a:lstStyle>
          <a:p>
            <a:pPr>
              <a:defRPr/>
            </a:pPr>
            <a:fld id="{26F93502-A245-4F07-9A53-AF78D91556A1}" type="datetimeFigureOut">
              <a:rPr lang="fr-FR"/>
              <a:pPr>
                <a:defRPr/>
              </a:pPr>
              <a:t>18/03/2015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D3C3-6F64-4CBD-8B1E-45D2481503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188" y="0"/>
            <a:ext cx="9537734" cy="5969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4132" y="864146"/>
            <a:ext cx="5118918" cy="59046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64168" y="864147"/>
            <a:ext cx="4795100" cy="5904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FE24B-70E2-403D-893A-9A7A9D3D6A5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668" y="288925"/>
            <a:ext cx="9383745" cy="12001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4668" y="1611313"/>
            <a:ext cx="4484720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74668" y="2284413"/>
            <a:ext cx="4484720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72185" y="1611313"/>
            <a:ext cx="448622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72185" y="2284413"/>
            <a:ext cx="448622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80FF6-A625-42BB-A1A6-653B5A1BBB4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188" y="360363"/>
            <a:ext cx="9537734" cy="5969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061575" y="6794896"/>
            <a:ext cx="469900" cy="261938"/>
          </a:xfrm>
          <a:ln/>
        </p:spPr>
        <p:txBody>
          <a:bodyPr/>
          <a:lstStyle>
            <a:lvl1pPr>
              <a:defRPr/>
            </a:lvl1pPr>
          </a:lstStyle>
          <a:p>
            <a:fld id="{8287E46A-A85E-4C74-A1F6-D1A983AE1DB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3230" y="314302"/>
            <a:ext cx="3349658" cy="10763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475" y="287338"/>
            <a:ext cx="5976938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3230" y="1506538"/>
            <a:ext cx="334965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C983D-9436-408E-BDDF-0C55FC0E207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auto">
          <a:xfrm>
            <a:off x="738188" y="360363"/>
            <a:ext cx="9537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064" tIns="47032" rIns="94064" bIns="47032"/>
          <a:lstStyle/>
          <a:p>
            <a:pPr defTabSz="941388">
              <a:defRPr/>
            </a:pPr>
            <a:r>
              <a:rPr lang="fr-FR" sz="3500" kern="0" cap="all">
                <a:solidFill>
                  <a:srgbClr val="4B686A"/>
                </a:solidFill>
                <a:latin typeface="Tahoma" pitchFamily="34" charset="0"/>
                <a:ea typeface="+mj-ea"/>
                <a:cs typeface="+mj-cs"/>
              </a:rPr>
              <a:t>Cliquez pour modifier le style du 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4088" y="1242995"/>
            <a:ext cx="3251200" cy="8572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74668" y="1242996"/>
            <a:ext cx="6416675" cy="50006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204088" y="2100252"/>
            <a:ext cx="3251200" cy="41434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29976-4CF8-499F-AC99-0B6B01931E3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3"/>
          <p:cNvGraphicFramePr>
            <a:graphicFrameLocks/>
          </p:cNvGraphicFramePr>
          <p:nvPr/>
        </p:nvGraphicFramePr>
        <p:xfrm>
          <a:off x="738188" y="1439863"/>
          <a:ext cx="9537734" cy="4732356"/>
        </p:xfrm>
        <a:graphic>
          <a:graphicData uri="http://schemas.openxmlformats.org/drawingml/2006/table">
            <a:tbl>
              <a:tblPr/>
              <a:tblGrid>
                <a:gridCol w="4768866"/>
                <a:gridCol w="4768868"/>
              </a:tblGrid>
              <a:tr h="518385">
                <a:tc>
                  <a:txBody>
                    <a:bodyPr/>
                    <a:lstStyle/>
                    <a:p>
                      <a:pPr marL="355600" marR="0" lvl="0" indent="-35560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Titre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999B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Titre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999B"/>
                    </a:solidFill>
                  </a:tcPr>
                </a:tc>
              </a:tr>
              <a:tr h="468219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19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19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19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19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19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19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19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19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E999B"/>
                        </a:buClr>
                        <a:buSzTx/>
                        <a:buFontTx/>
                        <a:buNone/>
                        <a:tabLst>
                          <a:tab pos="812800" algn="l"/>
                          <a:tab pos="1524000" algn="l"/>
                        </a:tabLst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Contenu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188" y="360363"/>
            <a:ext cx="9537734" cy="596900"/>
          </a:xfrm>
        </p:spPr>
        <p:txBody>
          <a:bodyPr/>
          <a:lstStyle>
            <a:lvl1pPr>
              <a:defRPr lang="fr-FR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9990138" y="6696075"/>
            <a:ext cx="541337" cy="333375"/>
          </a:xfrm>
        </p:spPr>
        <p:txBody>
          <a:bodyPr/>
          <a:lstStyle>
            <a:lvl1pPr>
              <a:defRPr/>
            </a:lvl1pPr>
          </a:lstStyle>
          <a:p>
            <a:fld id="{18AD8F4E-9137-4710-A2B7-C767187D889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236788"/>
            <a:ext cx="9090025" cy="1543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079875"/>
            <a:ext cx="7486650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A2AB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DB70C-2947-474B-8FAF-9210ECF337A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2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" y="-359990"/>
            <a:ext cx="1069339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17" descr="2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883204" y="6624786"/>
            <a:ext cx="9361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8188" y="72058"/>
            <a:ext cx="9505056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de la diapositive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132" y="792138"/>
            <a:ext cx="10009112" cy="64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Enumération 1</a:t>
            </a:r>
          </a:p>
          <a:p>
            <a:pPr lvl="1"/>
            <a:r>
              <a:rPr lang="fr-FR" dirty="0" smtClean="0"/>
              <a:t>Enumération 2</a:t>
            </a:r>
          </a:p>
          <a:p>
            <a:pPr lvl="2"/>
            <a:r>
              <a:rPr lang="fr-FR" dirty="0" smtClean="0"/>
              <a:t>Enumération 3</a:t>
            </a:r>
          </a:p>
          <a:p>
            <a:pPr lvl="3"/>
            <a:r>
              <a:rPr lang="fr-FR" dirty="0" err="1" smtClean="0"/>
              <a:t>Sdfsdfsd</a:t>
            </a:r>
            <a:endParaRPr lang="fr-FR" dirty="0" smtClean="0"/>
          </a:p>
          <a:p>
            <a:pPr lvl="4"/>
            <a:r>
              <a:rPr lang="fr-FR" dirty="0" err="1" smtClean="0"/>
              <a:t>Dsfsdf</a:t>
            </a:r>
            <a:endParaRPr lang="fr-FR" dirty="0" smtClean="0"/>
          </a:p>
          <a:p>
            <a:pPr lvl="4"/>
            <a:endParaRPr lang="fr-FR" dirty="0" smtClean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57675" y="7456488"/>
            <a:ext cx="19272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61575" y="6696075"/>
            <a:ext cx="469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fld id="{AE2C4A38-144E-44C2-947F-E38BD165A55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3736" name="Rectangle 8"/>
          <p:cNvSpPr>
            <a:spLocks noChangeArrowheads="1"/>
          </p:cNvSpPr>
          <p:nvPr userDrawn="1"/>
        </p:nvSpPr>
        <p:spPr bwMode="auto">
          <a:xfrm>
            <a:off x="522288" y="6767513"/>
            <a:ext cx="3096220" cy="21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308" tIns="52154" rIns="104308" bIns="52154"/>
          <a:lstStyle/>
          <a:p>
            <a:pPr defTabSz="1042988">
              <a:defRPr/>
            </a:pPr>
            <a:endParaRPr lang="fr-FR" sz="900" dirty="0">
              <a:solidFill>
                <a:srgbClr val="7D9696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5" r:id="rId6"/>
    <p:sldLayoutId id="2147483696" r:id="rId7"/>
    <p:sldLayoutId id="2147483702" r:id="rId8"/>
    <p:sldLayoutId id="2147483704" r:id="rId9"/>
    <p:sldLayoutId id="2147483707" r:id="rId10"/>
  </p:sldLayoutIdLst>
  <p:hf hdr="0" ftr="0" dt="0"/>
  <p:txStyles>
    <p:titleStyle>
      <a:lvl1pPr algn="l" defTabSz="941388" rtl="0" eaLnBrk="0" fontAlgn="base" hangingPunct="0">
        <a:spcBef>
          <a:spcPct val="0"/>
        </a:spcBef>
        <a:spcAft>
          <a:spcPct val="0"/>
        </a:spcAft>
        <a:defRPr sz="2400" b="1" cap="all">
          <a:solidFill>
            <a:schemeClr val="tx1"/>
          </a:solidFill>
          <a:latin typeface="Antique Olive" pitchFamily="34" charset="0"/>
          <a:ea typeface="+mj-ea"/>
          <a:cs typeface="Aharoni" pitchFamily="2" charset="-79"/>
        </a:defRPr>
      </a:lvl1pPr>
      <a:lvl2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2pPr>
      <a:lvl3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3pPr>
      <a:lvl4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4pPr>
      <a:lvl5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5pPr>
      <a:lvl6pPr marL="457200" algn="l" defTabSz="941388" rtl="0" fontAlgn="base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6pPr>
      <a:lvl7pPr marL="914400" algn="l" defTabSz="941388" rtl="0" fontAlgn="base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7pPr>
      <a:lvl8pPr marL="1371600" algn="l" defTabSz="941388" rtl="0" fontAlgn="base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8pPr>
      <a:lvl9pPr marL="1828800" algn="l" defTabSz="941388" rtl="0" fontAlgn="base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9pPr>
    </p:titleStyle>
    <p:bodyStyle>
      <a:lvl1pPr marL="352425" indent="-352425" algn="l" defTabSz="941388" rtl="0" eaLnBrk="0" fontAlgn="base" hangingPunct="0">
        <a:spcBef>
          <a:spcPct val="20000"/>
        </a:spcBef>
        <a:spcAft>
          <a:spcPct val="0"/>
        </a:spcAft>
        <a:buClr>
          <a:srgbClr val="7E999B"/>
        </a:buClr>
        <a:buChar char="•"/>
        <a:defRPr sz="20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63588" indent="-293688" algn="l" defTabSz="9413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Arial Narrow" pitchFamily="34" charset="0"/>
          <a:cs typeface="+mn-cs"/>
        </a:defRPr>
      </a:lvl2pPr>
      <a:lvl3pPr marL="1176338" indent="-234950" algn="l" defTabSz="9413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1"/>
          </a:solidFill>
          <a:latin typeface="Arial Narrow" pitchFamily="34" charset="0"/>
          <a:cs typeface="+mn-cs"/>
        </a:defRPr>
      </a:lvl3pPr>
      <a:lvl4pPr marL="1646238" indent="-234950" algn="l" defTabSz="941388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-"/>
        <a:defRPr sz="1400" i="1">
          <a:solidFill>
            <a:schemeClr val="tx1"/>
          </a:solidFill>
          <a:latin typeface="Arial Narrow" pitchFamily="34" charset="0"/>
          <a:cs typeface="+mn-cs"/>
        </a:defRPr>
      </a:lvl4pPr>
      <a:lvl5pPr marL="2116138" indent="-234950" algn="l" defTabSz="941388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Arial Narrow" pitchFamily="34" charset="0"/>
          <a:cs typeface="+mn-cs"/>
        </a:defRPr>
      </a:lvl5pPr>
      <a:lvl6pPr marL="2573338" indent="-234950" algn="l" defTabSz="941388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Arial" charset="0"/>
          <a:cs typeface="+mn-cs"/>
        </a:defRPr>
      </a:lvl6pPr>
      <a:lvl7pPr marL="3030538" indent="-234950" algn="l" defTabSz="941388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Arial" charset="0"/>
          <a:cs typeface="+mn-cs"/>
        </a:defRPr>
      </a:lvl7pPr>
      <a:lvl8pPr marL="3487738" indent="-234950" algn="l" defTabSz="941388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Arial" charset="0"/>
          <a:cs typeface="+mn-cs"/>
        </a:defRPr>
      </a:lvl8pPr>
      <a:lvl9pPr marL="3944938" indent="-234950" algn="l" defTabSz="941388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alatioto\Desktop\_BULK\20101025_PPTV57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10693400" cy="728452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0575" y="2160588"/>
            <a:ext cx="64801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1 – LOREM IPSUM DOLOR</a:t>
            </a:r>
          </a:p>
          <a:p>
            <a:pPr lvl="1"/>
            <a:r>
              <a:rPr lang="fr-FR" smtClean="0"/>
              <a:t>Sous-titre – Lorem Ipsum dolor sit</a:t>
            </a:r>
          </a:p>
          <a:p>
            <a:pPr lvl="2"/>
            <a:r>
              <a:rPr lang="fr-FR" smtClean="0"/>
              <a:t>Type de réunion – 06/11/10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57675" y="7456488"/>
            <a:ext cx="19272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</a:defRPr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3" r:id="rId2"/>
  </p:sldLayoutIdLst>
  <p:txStyles>
    <p:titleStyle>
      <a:lvl1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+mj-lt"/>
          <a:ea typeface="+mj-ea"/>
          <a:cs typeface="+mj-cs"/>
        </a:defRPr>
      </a:lvl1pPr>
      <a:lvl2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</a:defRPr>
      </a:lvl2pPr>
      <a:lvl3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</a:defRPr>
      </a:lvl3pPr>
      <a:lvl4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</a:defRPr>
      </a:lvl4pPr>
      <a:lvl5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</a:defRPr>
      </a:lvl5pPr>
      <a:lvl6pPr marL="457200" algn="l" defTabSz="941388" rtl="0" fontAlgn="base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</a:defRPr>
      </a:lvl6pPr>
      <a:lvl7pPr marL="914400" algn="l" defTabSz="941388" rtl="0" fontAlgn="base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</a:defRPr>
      </a:lvl7pPr>
      <a:lvl8pPr marL="1371600" algn="l" defTabSz="941388" rtl="0" fontAlgn="base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</a:defRPr>
      </a:lvl8pPr>
      <a:lvl9pPr marL="1828800" algn="l" defTabSz="941388" rtl="0" fontAlgn="base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</a:defRPr>
      </a:lvl9pPr>
    </p:titleStyle>
    <p:bodyStyle>
      <a:lvl1pPr marL="352425" indent="-352425" algn="l" defTabSz="941388" rtl="0" eaLnBrk="0" fontAlgn="base" hangingPunct="0">
        <a:spcBef>
          <a:spcPct val="20000"/>
        </a:spcBef>
        <a:spcAft>
          <a:spcPct val="0"/>
        </a:spcAft>
        <a:buClr>
          <a:srgbClr val="7E999B"/>
        </a:buClr>
        <a:buFont typeface="Tahoma" pitchFamily="34" charset="0"/>
        <a:buChar char="•"/>
        <a:defRPr sz="2800">
          <a:solidFill>
            <a:srgbClr val="4B686A"/>
          </a:solidFill>
          <a:latin typeface="+mn-lt"/>
          <a:ea typeface="+mn-ea"/>
          <a:cs typeface="+mn-cs"/>
        </a:defRPr>
      </a:lvl1pPr>
      <a:lvl2pPr marL="763588" indent="-293688" algn="l" defTabSz="9413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ahoma" pitchFamily="34" charset="0"/>
        <a:buChar char="–"/>
        <a:defRPr sz="2300">
          <a:solidFill>
            <a:srgbClr val="C42D1E"/>
          </a:solidFill>
          <a:latin typeface="+mn-lt"/>
        </a:defRPr>
      </a:lvl2pPr>
      <a:lvl3pPr marL="1176338" indent="-234950" algn="l" defTabSz="9413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4B686A"/>
          </a:solidFill>
          <a:latin typeface="+mn-lt"/>
        </a:defRPr>
      </a:lvl3pPr>
      <a:lvl4pPr marL="1646238" indent="-234950" algn="l" defTabSz="941388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bg2"/>
          </a:solidFill>
          <a:latin typeface="+mn-lt"/>
        </a:defRPr>
      </a:lvl4pPr>
      <a:lvl5pPr marL="2116138" indent="-234950" algn="l" defTabSz="9413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2573338" indent="-234950" algn="l" defTabSz="9413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3030538" indent="-234950" algn="l" defTabSz="9413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87738" indent="-234950" algn="l" defTabSz="9413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944938" indent="-234950" algn="l" defTabSz="9413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3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-82550"/>
            <a:ext cx="10693400" cy="72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0738" y="2592388"/>
            <a:ext cx="92059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64" tIns="47032" rIns="94064" bIns="4703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Merci de votre attention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57675" y="7456488"/>
            <a:ext cx="19272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</a:defRPr>
            </a:lvl1pPr>
          </a:lstStyle>
          <a:p>
            <a:endParaRPr lang="fr-FR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7513" y="6696075"/>
            <a:ext cx="24939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fld id="{D98B95EA-6DD3-4334-89DB-31956255037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7" r:id="rId2"/>
    <p:sldLayoutId id="2147483698" r:id="rId3"/>
    <p:sldLayoutId id="2147483701" r:id="rId4"/>
    <p:sldLayoutId id="2147483705" r:id="rId5"/>
    <p:sldLayoutId id="2147483706" r:id="rId6"/>
  </p:sldLayoutIdLst>
  <p:hf hdr="0" ftr="0" dt="0"/>
  <p:txStyles>
    <p:titleStyle>
      <a:lvl1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+mj-lt"/>
          <a:ea typeface="+mj-ea"/>
          <a:cs typeface="+mj-cs"/>
        </a:defRPr>
      </a:lvl1pPr>
      <a:lvl2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2pPr>
      <a:lvl3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3pPr>
      <a:lvl4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4pPr>
      <a:lvl5pPr algn="l" defTabSz="941388" rtl="0" eaLnBrk="0" fontAlgn="base" hangingPunct="0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5pPr>
      <a:lvl6pPr marL="457200" algn="l" defTabSz="941388" rtl="0" fontAlgn="base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6pPr>
      <a:lvl7pPr marL="914400" algn="l" defTabSz="941388" rtl="0" fontAlgn="base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7pPr>
      <a:lvl8pPr marL="1371600" algn="l" defTabSz="941388" rtl="0" fontAlgn="base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8pPr>
      <a:lvl9pPr marL="1828800" algn="l" defTabSz="941388" rtl="0" fontAlgn="base">
        <a:spcBef>
          <a:spcPct val="0"/>
        </a:spcBef>
        <a:spcAft>
          <a:spcPct val="0"/>
        </a:spcAft>
        <a:defRPr sz="3500">
          <a:solidFill>
            <a:srgbClr val="4B686A"/>
          </a:solidFill>
          <a:latin typeface="Tahoma" pitchFamily="34" charset="0"/>
          <a:cs typeface="Arial" charset="0"/>
        </a:defRPr>
      </a:lvl9pPr>
    </p:titleStyle>
    <p:bodyStyle>
      <a:lvl1pPr marL="352425" indent="-352425" algn="l" defTabSz="941388" rtl="0" eaLnBrk="0" fontAlgn="base" hangingPunct="0">
        <a:spcBef>
          <a:spcPct val="20000"/>
        </a:spcBef>
        <a:spcAft>
          <a:spcPct val="0"/>
        </a:spcAft>
        <a:buClr>
          <a:srgbClr val="7E999B"/>
        </a:buClr>
        <a:buFont typeface="Tahoma" pitchFamily="34" charset="0"/>
        <a:buChar char="•"/>
        <a:defRPr sz="2900">
          <a:solidFill>
            <a:srgbClr val="7E999B"/>
          </a:solidFill>
          <a:latin typeface="+mn-lt"/>
          <a:ea typeface="+mn-ea"/>
          <a:cs typeface="+mn-cs"/>
        </a:defRPr>
      </a:lvl1pPr>
      <a:lvl2pPr marL="763588" indent="-293688" algn="l" defTabSz="9413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ahoma" pitchFamily="34" charset="0"/>
        <a:buChar char="•"/>
        <a:defRPr sz="2300">
          <a:solidFill>
            <a:schemeClr val="tx1"/>
          </a:solidFill>
          <a:latin typeface="+mn-lt"/>
          <a:cs typeface="+mn-cs"/>
        </a:defRPr>
      </a:lvl2pPr>
      <a:lvl3pPr marL="1176338" indent="-234950" algn="l" defTabSz="9413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chemeClr val="bg2"/>
          </a:solidFill>
          <a:latin typeface="+mn-lt"/>
          <a:cs typeface="+mn-cs"/>
        </a:defRPr>
      </a:lvl3pPr>
      <a:lvl4pPr marL="1646238" indent="-234950" algn="l" defTabSz="941388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bg2"/>
          </a:solidFill>
          <a:latin typeface="+mn-lt"/>
          <a:cs typeface="+mn-cs"/>
        </a:defRPr>
      </a:lvl4pPr>
      <a:lvl5pPr marL="2116138" indent="-234950" algn="l" defTabSz="9413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cs typeface="+mn-cs"/>
        </a:defRPr>
      </a:lvl5pPr>
      <a:lvl6pPr marL="2573338" indent="-234950" algn="l" defTabSz="9413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cs typeface="+mn-cs"/>
        </a:defRPr>
      </a:lvl6pPr>
      <a:lvl7pPr marL="3030538" indent="-234950" algn="l" defTabSz="9413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cs typeface="+mn-cs"/>
        </a:defRPr>
      </a:lvl7pPr>
      <a:lvl8pPr marL="3487738" indent="-234950" algn="l" defTabSz="9413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cs typeface="+mn-cs"/>
        </a:defRPr>
      </a:lvl8pPr>
      <a:lvl9pPr marL="3944938" indent="-234950" algn="l" defTabSz="9413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Layout" Target="../diagrams/layout2.xml"/><Relationship Id="rId7" Type="http://schemas.openxmlformats.org/officeDocument/2006/relationships/hyperlink" Target="mailto:mobilite@univ-toulouse.fr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38388" y="2736354"/>
            <a:ext cx="7416824" cy="1584176"/>
          </a:xfrm>
        </p:spPr>
        <p:txBody>
          <a:bodyPr/>
          <a:lstStyle/>
          <a:p>
            <a:pPr>
              <a:buNone/>
            </a:pPr>
            <a:r>
              <a:rPr lang="fr-FR" sz="3600" b="1" dirty="0" smtClean="0"/>
              <a:t>	</a:t>
            </a:r>
            <a:endParaRPr lang="fr-FR" sz="4000" b="1" dirty="0" smtClean="0"/>
          </a:p>
          <a:p>
            <a:pPr>
              <a:buNone/>
            </a:pPr>
            <a:r>
              <a:rPr lang="fr-FR" sz="2400" dirty="0" smtClean="0"/>
              <a:t>	</a:t>
            </a:r>
            <a:r>
              <a:rPr lang="fr-FR" sz="2400" b="1" dirty="0" smtClean="0">
                <a:solidFill>
                  <a:srgbClr val="7E999B"/>
                </a:solidFill>
              </a:rPr>
              <a:t>Plan de Déplacements Mobilité Universitaire</a:t>
            </a:r>
          </a:p>
          <a:p>
            <a:pPr>
              <a:buNone/>
            </a:pPr>
            <a:r>
              <a:rPr lang="fr-FR" sz="1600" b="1" i="1" dirty="0" smtClean="0">
                <a:solidFill>
                  <a:srgbClr val="7E999B"/>
                </a:solidFill>
              </a:rPr>
              <a:t>	</a:t>
            </a:r>
            <a:r>
              <a:rPr lang="fr-FR" sz="2400" b="1" i="1" dirty="0" smtClean="0">
                <a:solidFill>
                  <a:srgbClr val="7E999B"/>
                </a:solidFill>
              </a:rPr>
              <a:t>Synthèse du diagnostic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223500" y="6696075"/>
            <a:ext cx="469900" cy="261938"/>
          </a:xfrm>
          <a:prstGeom prst="rect">
            <a:avLst/>
          </a:prstGeom>
        </p:spPr>
        <p:txBody>
          <a:bodyPr/>
          <a:lstStyle/>
          <a:p>
            <a:fld id="{2692FA61-150F-4A7F-8E37-7BCDDB9E37F8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8554" name="Picture 10" descr="http://www.comite21.org/imgs/vignettes_actus/logos-adherents/ademe-quadri-copi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48979" y="6305636"/>
            <a:ext cx="639161" cy="709306"/>
          </a:xfrm>
          <a:prstGeom prst="rect">
            <a:avLst/>
          </a:prstGeom>
          <a:noFill/>
        </p:spPr>
      </p:pic>
      <p:pic>
        <p:nvPicPr>
          <p:cNvPr id="108556" name="Picture 12" descr="http://riskergy.com/wp-content/uploads/2013/03/Caisse_Des_depots_et_consign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3164" y="6205943"/>
            <a:ext cx="958717" cy="958717"/>
          </a:xfrm>
          <a:prstGeom prst="rect">
            <a:avLst/>
          </a:prstGeom>
          <a:noFill/>
        </p:spPr>
      </p:pic>
      <p:sp>
        <p:nvSpPr>
          <p:cNvPr id="108558" name="AutoShape 14" descr="Résultat de recherche d'images pour &quot;tisseo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560" name="AutoShape 16" descr="Résultat de recherche d'images pour &quot;tisseo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8562" name="Picture 18" descr="Accue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67294" y="6427389"/>
            <a:ext cx="1207705" cy="536180"/>
          </a:xfrm>
          <a:prstGeom prst="rect">
            <a:avLst/>
          </a:prstGeom>
          <a:noFill/>
        </p:spPr>
      </p:pic>
      <p:pic>
        <p:nvPicPr>
          <p:cNvPr id="1026" name="Picture 2" descr="C:\Users\mduran\AppData\Local\Microsoft\Windows\Temporary Internet Files\Content.Outlook\38XP9VLA\Logo-UTFTMP-horizontale-coule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2496" y="6276338"/>
            <a:ext cx="1458499" cy="767902"/>
          </a:xfrm>
          <a:prstGeom prst="rect">
            <a:avLst/>
          </a:prstGeom>
          <a:noFill/>
        </p:spPr>
      </p:pic>
      <p:pic>
        <p:nvPicPr>
          <p:cNvPr id="1027" name="Picture 3" descr="C:\Users\mduran\AppData\Local\Microsoft\Windows\Temporary Internet Files\Content.Outlook\38XP9VLA\tlse-ecocampus-logo-feminin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4612" y="6360614"/>
            <a:ext cx="1944216" cy="765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108" y="576114"/>
            <a:ext cx="7128792" cy="5586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188" y="72058"/>
            <a:ext cx="9537734" cy="596900"/>
          </a:xfrm>
        </p:spPr>
        <p:txBody>
          <a:bodyPr/>
          <a:lstStyle/>
          <a:p>
            <a:r>
              <a:rPr lang="fr-FR" dirty="0" smtClean="0"/>
              <a:t>Les flux piétons observés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4732" y="5328642"/>
            <a:ext cx="4392488" cy="108012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fr-FR" sz="1800" dirty="0" smtClean="0"/>
              <a:t>	</a:t>
            </a:r>
            <a:r>
              <a:rPr lang="fr-FR" sz="1600" dirty="0" smtClean="0"/>
              <a:t>Les chemins de traverse nous permettent d’identifier les raccourcis empruntés par les usagers</a:t>
            </a:r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306140" y="6264796"/>
            <a:ext cx="5688632" cy="936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/>
          <a:p>
            <a:pPr marL="352425" marR="0" lvl="0" indent="-352425" algn="l" defTabSz="9413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E999B"/>
              </a:buClr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Les observations de terrain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Image 6" descr="Modélisation du réseau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34632" y="360090"/>
            <a:ext cx="4968652" cy="4968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 r="-12588"/>
          <a:stretch>
            <a:fillRect/>
          </a:stretch>
        </p:blipFill>
        <p:spPr bwMode="auto">
          <a:xfrm>
            <a:off x="0" y="504106"/>
            <a:ext cx="1728192" cy="177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rme libre 8"/>
          <p:cNvSpPr/>
          <p:nvPr/>
        </p:nvSpPr>
        <p:spPr bwMode="auto">
          <a:xfrm>
            <a:off x="5647854" y="614855"/>
            <a:ext cx="3011214" cy="1671145"/>
          </a:xfrm>
          <a:custGeom>
            <a:avLst/>
            <a:gdLst>
              <a:gd name="connsiteX0" fmla="*/ 898634 w 3011214"/>
              <a:gd name="connsiteY0" fmla="*/ 1560786 h 1671145"/>
              <a:gd name="connsiteX1" fmla="*/ 1828800 w 3011214"/>
              <a:gd name="connsiteY1" fmla="*/ 709448 h 1671145"/>
              <a:gd name="connsiteX2" fmla="*/ 2743200 w 3011214"/>
              <a:gd name="connsiteY2" fmla="*/ 346842 h 1671145"/>
              <a:gd name="connsiteX3" fmla="*/ 3011214 w 3011214"/>
              <a:gd name="connsiteY3" fmla="*/ 94593 h 1671145"/>
              <a:gd name="connsiteX4" fmla="*/ 157655 w 3011214"/>
              <a:gd name="connsiteY4" fmla="*/ 0 h 1671145"/>
              <a:gd name="connsiteX5" fmla="*/ 0 w 3011214"/>
              <a:gd name="connsiteY5" fmla="*/ 47297 h 1671145"/>
              <a:gd name="connsiteX6" fmla="*/ 15765 w 3011214"/>
              <a:gd name="connsiteY6" fmla="*/ 1481959 h 1671145"/>
              <a:gd name="connsiteX7" fmla="*/ 914400 w 3011214"/>
              <a:gd name="connsiteY7" fmla="*/ 1671145 h 167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1214" h="1671145">
                <a:moveTo>
                  <a:pt x="898634" y="1560786"/>
                </a:moveTo>
                <a:lnTo>
                  <a:pt x="1828800" y="709448"/>
                </a:lnTo>
                <a:lnTo>
                  <a:pt x="2743200" y="346842"/>
                </a:lnTo>
                <a:lnTo>
                  <a:pt x="3011214" y="94593"/>
                </a:lnTo>
                <a:lnTo>
                  <a:pt x="157655" y="0"/>
                </a:lnTo>
                <a:lnTo>
                  <a:pt x="0" y="47297"/>
                </a:lnTo>
                <a:lnTo>
                  <a:pt x="15765" y="1481959"/>
                </a:lnTo>
                <a:lnTo>
                  <a:pt x="914400" y="1671145"/>
                </a:ln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Espace réservé du contenu 6"/>
          <p:cNvGraphicFramePr>
            <a:graphicFrameLocks/>
          </p:cNvGraphicFramePr>
          <p:nvPr/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E999B"/>
                          </a:solidFill>
                        </a:rPr>
                        <a:t>Dép</a:t>
                      </a:r>
                      <a:r>
                        <a:rPr lang="fr-FR" sz="1200" b="0" baseline="0" dirty="0" smtClean="0">
                          <a:solidFill>
                            <a:srgbClr val="7E999B"/>
                          </a:solidFill>
                        </a:rPr>
                        <a:t>. domicile-campus</a:t>
                      </a:r>
                      <a:endParaRPr lang="fr-FR" sz="1200" b="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266580" y="583269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Source : Ascode</a:t>
            </a:r>
            <a:endParaRPr lang="fr-FR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MODES DE Déplacements internes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06140" y="1080170"/>
            <a:ext cx="4680520" cy="4752975"/>
          </a:xfrm>
        </p:spPr>
        <p:txBody>
          <a:bodyPr/>
          <a:lstStyle/>
          <a:p>
            <a:pPr lvl="1"/>
            <a:endParaRPr lang="fr-FR" sz="1400" dirty="0" smtClean="0"/>
          </a:p>
          <a:p>
            <a:pPr>
              <a:buNone/>
            </a:pPr>
            <a:r>
              <a:rPr lang="fr-FR" sz="1800" dirty="0" smtClean="0"/>
              <a:t>	La marche à pied est le mode le plus utilisé pour les déplacements internes mais avec de grandes inégalités en fonction de la zone d’origine du déplacement interne</a:t>
            </a:r>
          </a:p>
          <a:p>
            <a:pPr lvl="1"/>
            <a:r>
              <a:rPr lang="fr-FR" sz="1400" dirty="0" smtClean="0"/>
              <a:t>C’est depuis l’INSA, l’OMP ou le CNRS qu’on utilise le + la voiture pour les déplacements internes</a:t>
            </a:r>
          </a:p>
          <a:p>
            <a:pPr lvl="1"/>
            <a:r>
              <a:rPr lang="fr-FR" sz="1400" dirty="0" smtClean="0"/>
              <a:t>C’est depuis le cœur du campus qu’on utilise le + la marche</a:t>
            </a:r>
          </a:p>
          <a:p>
            <a:pPr>
              <a:buNone/>
            </a:pPr>
            <a:r>
              <a:rPr lang="fr-FR" sz="1800" dirty="0" smtClean="0"/>
              <a:t>	</a:t>
            </a:r>
          </a:p>
          <a:p>
            <a:pPr>
              <a:buNone/>
            </a:pPr>
            <a:r>
              <a:rPr lang="fr-FR" sz="1800" dirty="0" smtClean="0"/>
              <a:t>	Il est nécessaire d’offrir plusieurs solutions de connexions internes .</a:t>
            </a:r>
          </a:p>
          <a:p>
            <a:pPr>
              <a:buNone/>
            </a:pPr>
            <a:endParaRPr lang="fr-FR" sz="1400" dirty="0" smtClean="0"/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2FA61-150F-4A7F-8E37-7BCDDB9E37F8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9" name="Image 8" descr="ChalandisesVPHP_Réduit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8734" y="1080170"/>
            <a:ext cx="5544666" cy="5544666"/>
          </a:xfrm>
          <a:prstGeom prst="rect">
            <a:avLst/>
          </a:prstGeom>
        </p:spPr>
      </p:pic>
      <p:graphicFrame>
        <p:nvGraphicFramePr>
          <p:cNvPr id="8" name="Espace réservé du contenu 6"/>
          <p:cNvGraphicFramePr>
            <a:graphicFrameLocks/>
          </p:cNvGraphicFramePr>
          <p:nvPr/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E999B"/>
                          </a:solidFill>
                        </a:rPr>
                        <a:t>Dép</a:t>
                      </a:r>
                      <a:r>
                        <a:rPr lang="fr-FR" sz="1200" b="0" baseline="0" dirty="0" smtClean="0">
                          <a:solidFill>
                            <a:srgbClr val="7E999B"/>
                          </a:solidFill>
                        </a:rPr>
                        <a:t>. domicile-campus</a:t>
                      </a:r>
                      <a:endParaRPr lang="fr-FR" sz="1200" b="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172" y="50"/>
            <a:ext cx="9537734" cy="596900"/>
          </a:xfrm>
        </p:spPr>
        <p:txBody>
          <a:bodyPr/>
          <a:lstStyle/>
          <a:p>
            <a:r>
              <a:rPr lang="fr-FR" dirty="0" smtClean="0"/>
              <a:t>La pause déjeuner vers les </a:t>
            </a:r>
            <a:r>
              <a:rPr lang="fr-FR" dirty="0" err="1" smtClean="0"/>
              <a:t>r.u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-197916" y="792138"/>
            <a:ext cx="4938422" cy="2232248"/>
          </a:xfrm>
        </p:spPr>
        <p:txBody>
          <a:bodyPr/>
          <a:lstStyle/>
          <a:p>
            <a:pPr>
              <a:buNone/>
            </a:pPr>
            <a:r>
              <a:rPr lang="fr-FR" sz="1800" dirty="0" smtClean="0"/>
              <a:t>	50% des usagers déclarent déjeuner au R.U le midi.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85 % des usagers des RU s’y rendent à pied; 7% en covoiturage, 3% à vélo et 5% seul en voiture.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C’est au RU de Médecine que les usagers se rendent le plus en voiture (8% seul et 21% en covoiturage).</a:t>
            </a:r>
          </a:p>
          <a:p>
            <a:endParaRPr lang="fr-FR" sz="1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3900" y="3384376"/>
            <a:ext cx="4992016" cy="316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42644" y="720080"/>
            <a:ext cx="5832541" cy="5832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Espace réservé du contenu 6"/>
          <p:cNvGraphicFramePr>
            <a:graphicFrameLocks/>
          </p:cNvGraphicFramePr>
          <p:nvPr/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E999B"/>
                          </a:solidFill>
                        </a:rPr>
                        <a:t>Dép</a:t>
                      </a:r>
                      <a:r>
                        <a:rPr lang="fr-FR" sz="1200" b="0" baseline="0" dirty="0" smtClean="0">
                          <a:solidFill>
                            <a:srgbClr val="7E999B"/>
                          </a:solidFill>
                        </a:rPr>
                        <a:t>. domicile-campus</a:t>
                      </a:r>
                      <a:endParaRPr lang="fr-FR" sz="1200" b="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172" y="-215974"/>
            <a:ext cx="3312368" cy="596900"/>
          </a:xfrm>
        </p:spPr>
        <p:txBody>
          <a:bodyPr/>
          <a:lstStyle/>
          <a:p>
            <a:r>
              <a:rPr lang="fr-FR" dirty="0" smtClean="0"/>
              <a:t>Temps de connexion jusqu’aux arrêts de transports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2088282"/>
            <a:ext cx="3690516" cy="2880320"/>
          </a:xfrm>
        </p:spPr>
        <p:txBody>
          <a:bodyPr/>
          <a:lstStyle/>
          <a:p>
            <a:pPr algn="just">
              <a:buNone/>
            </a:pPr>
            <a:r>
              <a:rPr lang="fr-FR" sz="2000" dirty="0" smtClean="0"/>
              <a:t>	Un temps de marche final pour les usagers des transports collectifs ne doit pas idéalement dépasser 300/500 m (environ 3/5 min). </a:t>
            </a:r>
          </a:p>
          <a:p>
            <a:pPr algn="just">
              <a:buNone/>
            </a:pPr>
            <a:endParaRPr lang="fr-FR" sz="2000" dirty="0" smtClean="0"/>
          </a:p>
          <a:p>
            <a:pPr algn="just">
              <a:buNone/>
            </a:pPr>
            <a:r>
              <a:rPr lang="fr-FR" sz="2000" dirty="0" smtClean="0"/>
              <a:t>	Le cas échéant ils sont environ 30 % à déclarer marcher plus de 10 min pour terminer leur trajet à leur arrivée sur le campus.</a:t>
            </a:r>
          </a:p>
          <a:p>
            <a:pPr>
              <a:buNone/>
            </a:pPr>
            <a:r>
              <a:rPr lang="fr-FR" sz="2000" dirty="0" smtClean="0"/>
              <a:t>	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38913" name="Picture 1" descr="C:\Users\mduran\AppData\Local\Microsoft\Windows\Temporary Internet Files\Content.Outlook\38XP9VLA\Chalandises_Metro 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5293" y="-287982"/>
            <a:ext cx="6892007" cy="6892007"/>
          </a:xfrm>
          <a:prstGeom prst="rect">
            <a:avLst/>
          </a:prstGeom>
          <a:noFill/>
        </p:spPr>
      </p:pic>
      <p:graphicFrame>
        <p:nvGraphicFramePr>
          <p:cNvPr id="7" name="Espace réservé du contenu 6"/>
          <p:cNvGraphicFramePr>
            <a:graphicFrameLocks/>
          </p:cNvGraphicFramePr>
          <p:nvPr/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E999B"/>
                          </a:solidFill>
                        </a:rPr>
                        <a:t>Dép</a:t>
                      </a:r>
                      <a:r>
                        <a:rPr lang="fr-FR" sz="1200" b="0" baseline="0" dirty="0" smtClean="0">
                          <a:solidFill>
                            <a:srgbClr val="7E999B"/>
                          </a:solidFill>
                        </a:rPr>
                        <a:t>. domicile-campus</a:t>
                      </a:r>
                      <a:endParaRPr lang="fr-FR" sz="1200" b="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656" y="31582"/>
            <a:ext cx="9537734" cy="596900"/>
          </a:xfrm>
        </p:spPr>
        <p:txBody>
          <a:bodyPr/>
          <a:lstStyle/>
          <a:p>
            <a:r>
              <a:rPr lang="fr-FR" dirty="0" smtClean="0"/>
              <a:t>Points d’amélioration des cheminements piétons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39939" name="Picture 3" descr="C:\Users\mduran\Google Drive\INDDIGO\Rangueuil Mathilde\2014-12-11 11.53.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0276" y="528816"/>
            <a:ext cx="3264000" cy="24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1" name="Picture 5" descr="C:\Users\mduran\Google Drive\INDDIGO\Rangueuil Mathilde\2014-12-11 12.35.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2610" y="3633876"/>
            <a:ext cx="3456384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mduran\Google Drive\INDDIGO\Rangueuil Mathilde\2014-12-11 10.29.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62724" y="576114"/>
            <a:ext cx="3493126" cy="248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6219740" y="3143692"/>
            <a:ext cx="4795100" cy="648071"/>
          </a:xfrm>
        </p:spPr>
        <p:txBody>
          <a:bodyPr/>
          <a:lstStyle/>
          <a:p>
            <a:pPr>
              <a:buNone/>
            </a:pPr>
            <a:r>
              <a:rPr lang="fr-FR" sz="1600" dirty="0" smtClean="0"/>
              <a:t>Sécurisation de traversées </a:t>
            </a:r>
            <a:endParaRPr lang="fr-FR" sz="1600" dirty="0"/>
          </a:p>
        </p:txBody>
      </p:sp>
      <p:sp>
        <p:nvSpPr>
          <p:cNvPr id="10" name="Espace réservé du contenu 8"/>
          <p:cNvSpPr>
            <a:spLocks noGrp="1"/>
          </p:cNvSpPr>
          <p:nvPr>
            <p:ph sz="half" idx="2"/>
          </p:nvPr>
        </p:nvSpPr>
        <p:spPr>
          <a:xfrm>
            <a:off x="1458268" y="3096394"/>
            <a:ext cx="4795100" cy="648071"/>
          </a:xfrm>
        </p:spPr>
        <p:txBody>
          <a:bodyPr/>
          <a:lstStyle/>
          <a:p>
            <a:pPr>
              <a:buNone/>
            </a:pPr>
            <a:r>
              <a:rPr lang="fr-FR" sz="1600" dirty="0" smtClean="0"/>
              <a:t>Aménagement des chemins les plus courts</a:t>
            </a:r>
            <a:endParaRPr lang="fr-FR" sz="1600" dirty="0"/>
          </a:p>
        </p:txBody>
      </p:sp>
      <p:sp>
        <p:nvSpPr>
          <p:cNvPr id="12" name="Espace réservé du contenu 8"/>
          <p:cNvSpPr>
            <a:spLocks noGrp="1"/>
          </p:cNvSpPr>
          <p:nvPr>
            <p:ph sz="half" idx="2"/>
          </p:nvPr>
        </p:nvSpPr>
        <p:spPr>
          <a:xfrm>
            <a:off x="5706740" y="6269041"/>
            <a:ext cx="4795100" cy="648071"/>
          </a:xfrm>
        </p:spPr>
        <p:txBody>
          <a:bodyPr/>
          <a:lstStyle/>
          <a:p>
            <a:pPr>
              <a:buNone/>
            </a:pPr>
            <a:r>
              <a:rPr lang="fr-FR" sz="1600" dirty="0" smtClean="0"/>
              <a:t>Meilleur partage de l’espace entre usagers</a:t>
            </a:r>
            <a:endParaRPr lang="fr-FR" sz="1600" dirty="0"/>
          </a:p>
        </p:txBody>
      </p:sp>
      <p:sp>
        <p:nvSpPr>
          <p:cNvPr id="14" name="Espace réservé du contenu 8"/>
          <p:cNvSpPr txBox="1">
            <a:spLocks/>
          </p:cNvSpPr>
          <p:nvPr/>
        </p:nvSpPr>
        <p:spPr bwMode="auto">
          <a:xfrm>
            <a:off x="666180" y="6273690"/>
            <a:ext cx="513067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/>
          <a:p>
            <a:pPr marL="352425" marR="0" lvl="0" indent="-352425" algn="l" defTabSz="9413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E999B"/>
              </a:buClr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Accessibilité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PMR et conflit d’usage entre piéton et automobiliste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6" name="Picture 8" descr="C:\Users\mduran\Google Drive\INDDIGO\Rangueuil Mathilde\2014-12-18 16.35.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54276" y="3600221"/>
            <a:ext cx="3504391" cy="2628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5" name="Espace réservé du contenu 6"/>
          <p:cNvGraphicFramePr>
            <a:graphicFrameLocks/>
          </p:cNvGraphicFramePr>
          <p:nvPr/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E999B"/>
                          </a:solidFill>
                        </a:rPr>
                        <a:t>Dép</a:t>
                      </a:r>
                      <a:r>
                        <a:rPr lang="fr-FR" sz="1200" b="0" baseline="0" dirty="0" smtClean="0">
                          <a:solidFill>
                            <a:srgbClr val="7E999B"/>
                          </a:solidFill>
                        </a:rPr>
                        <a:t>. domicile-campus</a:t>
                      </a:r>
                      <a:endParaRPr lang="fr-FR" sz="1200" b="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188" y="53344"/>
            <a:ext cx="9537734" cy="596900"/>
          </a:xfrm>
        </p:spPr>
        <p:txBody>
          <a:bodyPr/>
          <a:lstStyle/>
          <a:p>
            <a:r>
              <a:rPr lang="fr-FR" sz="2400" dirty="0" smtClean="0"/>
              <a:t>points a améliorer POUR LES CYCLISTES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124" name="Picture 4" descr="C:\Users\mduran\Google Drive\INDDIGO\Rangueuil Mathilde\2014-12-18 15.44.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4732" y="3548452"/>
            <a:ext cx="2232248" cy="235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Users\mduran\Google Drive\INDDIGO\Rangueuil Mathilde\2014-12-18 16.50.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4532" y="488111"/>
            <a:ext cx="3024336" cy="2268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J:\02-AFFAIRES EN COURS LOCALES\10003882 POLE DE RECHERCHE ET D'ENSEIGNEMENT SUPERIEUR (PRES) UNIVERSITE TOULOUSE\Photos\IMG_20150115_1456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188" y="509714"/>
            <a:ext cx="2880320" cy="224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27020" y="3548452"/>
            <a:ext cx="2232248" cy="234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7862280" y="5872718"/>
            <a:ext cx="2610396" cy="432048"/>
          </a:xfrm>
        </p:spPr>
        <p:txBody>
          <a:bodyPr/>
          <a:lstStyle/>
          <a:p>
            <a:pPr>
              <a:buNone/>
            </a:pPr>
            <a:r>
              <a:rPr lang="fr-FR" sz="1600" dirty="0" smtClean="0"/>
              <a:t>	Franchissement des coupures : autoroutes, rails, Garonne, Canal</a:t>
            </a:r>
          </a:p>
          <a:p>
            <a:endParaRPr lang="fr-FR" sz="180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3748880" y="2790018"/>
            <a:ext cx="3312368" cy="432048"/>
          </a:xfrm>
        </p:spPr>
        <p:txBody>
          <a:bodyPr/>
          <a:lstStyle/>
          <a:p>
            <a:pPr>
              <a:buNone/>
            </a:pPr>
            <a:r>
              <a:rPr lang="fr-FR" sz="1600" dirty="0" smtClean="0"/>
              <a:t>	Franchissement d’obstacles qui obligent à poser pied à terre</a:t>
            </a:r>
          </a:p>
          <a:p>
            <a:endParaRPr lang="fr-FR" sz="180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"/>
          </p:nvPr>
        </p:nvSpPr>
        <p:spPr>
          <a:xfrm>
            <a:off x="476988" y="2812606"/>
            <a:ext cx="2925496" cy="432048"/>
          </a:xfrm>
        </p:spPr>
        <p:txBody>
          <a:bodyPr/>
          <a:lstStyle/>
          <a:p>
            <a:pPr>
              <a:buNone/>
            </a:pPr>
            <a:r>
              <a:rPr lang="fr-FR" sz="1600" dirty="0" smtClean="0"/>
              <a:t>	Manque de stationnement vélo adapté  dans certaines zones</a:t>
            </a:r>
          </a:p>
          <a:p>
            <a:endParaRPr lang="fr-FR" sz="1800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"/>
          </p:nvPr>
        </p:nvSpPr>
        <p:spPr>
          <a:xfrm>
            <a:off x="5274692" y="5996724"/>
            <a:ext cx="2592288" cy="432048"/>
          </a:xfrm>
        </p:spPr>
        <p:txBody>
          <a:bodyPr/>
          <a:lstStyle/>
          <a:p>
            <a:pPr>
              <a:buNone/>
            </a:pPr>
            <a:r>
              <a:rPr lang="fr-FR" sz="1600" dirty="0" smtClean="0"/>
              <a:t>	Le faible aménagement et éclairage du Canal du midi</a:t>
            </a:r>
          </a:p>
          <a:p>
            <a:endParaRPr lang="fr-FR" sz="18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2884" y="452108"/>
            <a:ext cx="3168352" cy="2287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Espace réservé du contenu 2"/>
          <p:cNvSpPr>
            <a:spLocks noGrp="1"/>
          </p:cNvSpPr>
          <p:nvPr>
            <p:ph sz="half" idx="1"/>
          </p:nvPr>
        </p:nvSpPr>
        <p:spPr>
          <a:xfrm>
            <a:off x="7146900" y="2787896"/>
            <a:ext cx="3312368" cy="432048"/>
          </a:xfrm>
        </p:spPr>
        <p:txBody>
          <a:bodyPr/>
          <a:lstStyle/>
          <a:p>
            <a:pPr>
              <a:buNone/>
            </a:pPr>
            <a:r>
              <a:rPr lang="fr-FR" sz="1600" dirty="0" smtClean="0"/>
              <a:t>	Sécurisation de certains axes</a:t>
            </a:r>
          </a:p>
          <a:p>
            <a:endParaRPr lang="fr-FR" sz="1800" dirty="0"/>
          </a:p>
        </p:txBody>
      </p:sp>
      <p:pic>
        <p:nvPicPr>
          <p:cNvPr id="20" name="Image 19" descr="ChalandisesVPHP_Réduite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042444" y="3548452"/>
            <a:ext cx="2160240" cy="2369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Espace réservé du contenu 2"/>
          <p:cNvSpPr>
            <a:spLocks noGrp="1"/>
          </p:cNvSpPr>
          <p:nvPr>
            <p:ph sz="half" idx="1"/>
          </p:nvPr>
        </p:nvSpPr>
        <p:spPr>
          <a:xfrm>
            <a:off x="2610396" y="5996724"/>
            <a:ext cx="2664296" cy="432048"/>
          </a:xfrm>
        </p:spPr>
        <p:txBody>
          <a:bodyPr/>
          <a:lstStyle/>
          <a:p>
            <a:pPr>
              <a:buNone/>
            </a:pPr>
            <a:r>
              <a:rPr lang="fr-FR" sz="1600" dirty="0" smtClean="0"/>
              <a:t>	La faible densité des stations de vélo en libre service au cœur du campus</a:t>
            </a:r>
          </a:p>
          <a:p>
            <a:endParaRPr lang="fr-FR" sz="1800" dirty="0"/>
          </a:p>
        </p:txBody>
      </p:sp>
      <p:pic>
        <p:nvPicPr>
          <p:cNvPr id="22" name="Picture 4" descr="J:\02-AFFAIRES EN COURS LOCALES\10003882 POLE DE RECHERCHE ET D'ENSEIGNEMENT SUPERIEUR (PRES) UNIVERSITE TOULOUSE\Photos\photos INSA\2014-12-11 11.55.2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156" y="3543651"/>
            <a:ext cx="2232248" cy="2381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Espace réservé du contenu 2"/>
          <p:cNvSpPr>
            <a:spLocks noGrp="1"/>
          </p:cNvSpPr>
          <p:nvPr>
            <p:ph sz="half" idx="1"/>
          </p:nvPr>
        </p:nvSpPr>
        <p:spPr>
          <a:xfrm>
            <a:off x="162124" y="5996724"/>
            <a:ext cx="2664296" cy="432048"/>
          </a:xfrm>
        </p:spPr>
        <p:txBody>
          <a:bodyPr/>
          <a:lstStyle/>
          <a:p>
            <a:pPr>
              <a:buNone/>
            </a:pPr>
            <a:r>
              <a:rPr lang="fr-FR" sz="1600" dirty="0" smtClean="0"/>
              <a:t>	Les conflits d’usage avec le stationnement automobile</a:t>
            </a:r>
          </a:p>
          <a:p>
            <a:endParaRPr lang="fr-FR" sz="1800" dirty="0"/>
          </a:p>
        </p:txBody>
      </p:sp>
      <p:graphicFrame>
        <p:nvGraphicFramePr>
          <p:cNvPr id="24" name="Espace réservé du contenu 6"/>
          <p:cNvGraphicFramePr>
            <a:graphicFrameLocks/>
          </p:cNvGraphicFramePr>
          <p:nvPr/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E999B"/>
                          </a:solidFill>
                        </a:rPr>
                        <a:t>Dép</a:t>
                      </a:r>
                      <a:r>
                        <a:rPr lang="fr-FR" sz="1200" b="0" baseline="0" dirty="0" smtClean="0">
                          <a:solidFill>
                            <a:srgbClr val="7E999B"/>
                          </a:solidFill>
                        </a:rPr>
                        <a:t>. domicile-campus</a:t>
                      </a:r>
                      <a:endParaRPr lang="fr-FR" sz="1200" b="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Les zones a forte tendance de stationnement automobile illicite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061575" y="6624067"/>
            <a:ext cx="469900" cy="261938"/>
          </a:xfrm>
        </p:spPr>
        <p:txBody>
          <a:bodyPr/>
          <a:lstStyle/>
          <a:p>
            <a:fld id="{F0AFE24B-70E2-403D-893A-9A7A9D3D6A58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171" name="Picture 3" descr="J:\01-APPLICATIONS METIERS\Carto\TAM\10003882 POLE DE RECHERCHE ET D'ENSEIGNEMENT SUPERIEUR (PRES) UNIVERSITE TOULOUSE\Exports format image\Stationnement\BaseMap_Stationnemen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r="948" b="5323"/>
          <a:stretch>
            <a:fillRect/>
          </a:stretch>
        </p:blipFill>
        <p:spPr bwMode="auto">
          <a:xfrm>
            <a:off x="100726" y="792138"/>
            <a:ext cx="8630350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llipse 8"/>
          <p:cNvSpPr/>
          <p:nvPr/>
        </p:nvSpPr>
        <p:spPr bwMode="auto">
          <a:xfrm>
            <a:off x="3269078" y="4032498"/>
            <a:ext cx="432048" cy="360040"/>
          </a:xfrm>
          <a:prstGeom prst="ellipse">
            <a:avLst/>
          </a:prstGeom>
          <a:solidFill>
            <a:srgbClr val="C7180B">
              <a:alpha val="41961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 rot="2859511">
            <a:off x="3571017" y="4643046"/>
            <a:ext cx="1008112" cy="288032"/>
          </a:xfrm>
          <a:prstGeom prst="ellipse">
            <a:avLst/>
          </a:prstGeom>
          <a:solidFill>
            <a:srgbClr val="C7180B">
              <a:alpha val="41961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 rot="2859511">
            <a:off x="3680567" y="3408952"/>
            <a:ext cx="617181" cy="216960"/>
          </a:xfrm>
          <a:prstGeom prst="ellipse">
            <a:avLst/>
          </a:prstGeom>
          <a:solidFill>
            <a:srgbClr val="C7180B">
              <a:alpha val="41961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 rot="2859511">
            <a:off x="970113" y="3160576"/>
            <a:ext cx="781868" cy="935912"/>
          </a:xfrm>
          <a:prstGeom prst="ellipse">
            <a:avLst/>
          </a:prstGeom>
          <a:solidFill>
            <a:srgbClr val="C7180B">
              <a:alpha val="41961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 rot="2859511">
            <a:off x="3758627" y="2733264"/>
            <a:ext cx="317045" cy="295616"/>
          </a:xfrm>
          <a:prstGeom prst="ellipse">
            <a:avLst/>
          </a:prstGeom>
          <a:solidFill>
            <a:srgbClr val="C7180B">
              <a:alpha val="41961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 rot="2859511">
            <a:off x="4292185" y="4156757"/>
            <a:ext cx="467902" cy="247228"/>
          </a:xfrm>
          <a:prstGeom prst="ellipse">
            <a:avLst/>
          </a:prstGeom>
          <a:solidFill>
            <a:srgbClr val="C7180B">
              <a:alpha val="41961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 rot="2859511">
            <a:off x="3840459" y="975274"/>
            <a:ext cx="96304" cy="419545"/>
          </a:xfrm>
          <a:prstGeom prst="ellipse">
            <a:avLst/>
          </a:prstGeom>
          <a:solidFill>
            <a:srgbClr val="C7180B">
              <a:alpha val="41961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 rot="19195215">
            <a:off x="3112044" y="1521070"/>
            <a:ext cx="202919" cy="480936"/>
          </a:xfrm>
          <a:prstGeom prst="ellipse">
            <a:avLst/>
          </a:prstGeom>
          <a:solidFill>
            <a:srgbClr val="C7180B">
              <a:alpha val="41961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875092" y="864146"/>
            <a:ext cx="18183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Arial Narrow" pitchFamily="34" charset="0"/>
              </a:rPr>
              <a:t>Les stationnements automobiles illicites créent des conflits d’usages avec les usagers des modes doux.</a:t>
            </a:r>
          </a:p>
          <a:p>
            <a:endParaRPr lang="fr-FR" sz="1800" dirty="0" smtClean="0">
              <a:latin typeface="Arial Narrow" pitchFamily="34" charset="0"/>
            </a:endParaRPr>
          </a:p>
          <a:p>
            <a:r>
              <a:rPr lang="fr-FR" sz="1800" dirty="0" smtClean="0">
                <a:latin typeface="Arial Narrow" pitchFamily="34" charset="0"/>
              </a:rPr>
              <a:t>Alors que dans le même temps il ne semble pas avoir un déficit de stationnement automobile.</a:t>
            </a:r>
            <a:endParaRPr lang="fr-FR" sz="1800" dirty="0">
              <a:latin typeface="Arial Narrow" pitchFamily="34" charset="0"/>
            </a:endParaRPr>
          </a:p>
        </p:txBody>
      </p:sp>
      <p:graphicFrame>
        <p:nvGraphicFramePr>
          <p:cNvPr id="19" name="Espace réservé du contenu 6"/>
          <p:cNvGraphicFramePr>
            <a:graphicFrameLocks/>
          </p:cNvGraphicFramePr>
          <p:nvPr/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E999B"/>
                          </a:solidFill>
                        </a:rPr>
                        <a:t>Dép</a:t>
                      </a:r>
                      <a:r>
                        <a:rPr lang="fr-FR" sz="1200" b="0" baseline="0" dirty="0" smtClean="0">
                          <a:solidFill>
                            <a:srgbClr val="7E999B"/>
                          </a:solidFill>
                        </a:rPr>
                        <a:t>. domicile-campus</a:t>
                      </a:r>
                      <a:endParaRPr lang="fr-FR" sz="1200" b="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6"/>
          <p:cNvGraphicFramePr>
            <a:graphicFrameLocks/>
          </p:cNvGraphicFramePr>
          <p:nvPr/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E999B"/>
                          </a:solidFill>
                        </a:rPr>
                        <a:t>Dép</a:t>
                      </a:r>
                      <a:r>
                        <a:rPr lang="fr-FR" sz="1200" b="0" baseline="0" dirty="0" smtClean="0">
                          <a:solidFill>
                            <a:srgbClr val="7E999B"/>
                          </a:solidFill>
                        </a:rPr>
                        <a:t>. domicile-campus</a:t>
                      </a:r>
                      <a:endParaRPr lang="fr-FR" sz="1200" b="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E999B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-773980" y="720130"/>
          <a:ext cx="7959233" cy="547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déplacements professionnels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994772" y="432098"/>
            <a:ext cx="4464496" cy="6408762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	35 à 45% % du personnel (selon les établissements) déclarent avoir un déplacement professionnel au moins 1 fois par mois ; 18 % toutes les semaines.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	Parmi eux, seulement 1/3 utilise la visioconférence régulièrement (au moins une fois par mois).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	De nombreux déplacements intersites sont aussi réalisés par des visiteurs.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	Mais le volume de flux ayant pour motif un déplacement professionnel (</a:t>
            </a:r>
            <a:r>
              <a:rPr lang="fr-FR" dirty="0" err="1" smtClean="0"/>
              <a:t>intersite</a:t>
            </a:r>
            <a:r>
              <a:rPr lang="fr-FR" dirty="0" smtClean="0"/>
              <a:t> ou longue distance) reste à </a:t>
            </a:r>
            <a:r>
              <a:rPr lang="fr-FR" dirty="0" err="1" smtClean="0"/>
              <a:t>deça</a:t>
            </a:r>
            <a:r>
              <a:rPr lang="fr-FR" dirty="0" smtClean="0"/>
              <a:t> des volumes de flux générés par les trajets quotidiens entre le domicile et le campus.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538388" y="6336754"/>
            <a:ext cx="7434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latin typeface="Angsana New" pitchFamily="18" charset="-34"/>
                <a:cs typeface="Angsana New" pitchFamily="18" charset="-34"/>
              </a:rPr>
              <a:t>* Se lit  x % du personnel déclarent réaliser des connexions vers….au moins une fois par mois.</a:t>
            </a:r>
            <a:endParaRPr lang="fr-FR" sz="2000" i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flux de marchandises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000" dirty="0" smtClean="0"/>
              <a:t>	Les livreurs éprouvent un certain nombre de difficultés quand il s’agit de livrer des marchandises au sein du campus: </a:t>
            </a:r>
          </a:p>
          <a:p>
            <a:pPr lvl="1"/>
            <a:r>
              <a:rPr lang="fr-FR" dirty="0" smtClean="0"/>
              <a:t>Le campus est très étendu et les bâtiments disséminés </a:t>
            </a:r>
          </a:p>
          <a:p>
            <a:pPr lvl="1"/>
            <a:r>
              <a:rPr lang="fr-FR" dirty="0" smtClean="0"/>
              <a:t>L’accès à plusieurs espaces est restreint par des barrières pour des raisons de sécurité ou de confidentialité des activités : INSA, ENAC, ISAE </a:t>
            </a:r>
          </a:p>
          <a:p>
            <a:pPr lvl="1"/>
            <a:r>
              <a:rPr lang="fr-FR" dirty="0" smtClean="0"/>
              <a:t>L’UPS exige une pièce d’identité pour les livreurs, et ne la rend qu’en sortie. Cela oblige donc le chauffeur livreur à s’arrêter et se rendre à l’accueil de l’UPS deux fois, pour échanger sa carte d’identité contre un badge et vice versa </a:t>
            </a:r>
          </a:p>
          <a:p>
            <a:pPr lvl="1"/>
            <a:r>
              <a:rPr lang="fr-FR" dirty="0" smtClean="0"/>
              <a:t>Il n’y a qu’une adresse postale (2 maximum) pour un établissement, y compris UPS (118 route de Narbonne) </a:t>
            </a:r>
          </a:p>
          <a:p>
            <a:pPr lvl="1"/>
            <a:r>
              <a:rPr lang="fr-FR" dirty="0" smtClean="0"/>
              <a:t>Les destinataires sont injoignables entre midi et deux heures </a:t>
            </a:r>
          </a:p>
          <a:p>
            <a:pPr lvl="1"/>
            <a:r>
              <a:rPr lang="fr-FR" dirty="0" smtClean="0"/>
              <a:t>Les bâtiments sont indiqués, mais il vaux mieux bien les connaître … </a:t>
            </a:r>
          </a:p>
          <a:p>
            <a:pPr lvl="1"/>
            <a:r>
              <a:rPr lang="fr-FR" dirty="0" smtClean="0"/>
              <a:t>Une population étudiante difficile à atteindre en journée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Ces difficultés génèrent des flux inutiles et créent des conflits d’usages : stationnement gênant des camions, partage de la voie avec cyclistes…</a:t>
            </a:r>
            <a:endParaRPr lang="fr-FR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dirty="0" smtClean="0"/>
              <a:t>	Un projet de centralisation des livraisons en un même point est à envisager. </a:t>
            </a:r>
          </a:p>
          <a:p>
            <a:pPr>
              <a:buNone/>
            </a:pPr>
            <a:r>
              <a:rPr lang="fr-FR" sz="2000" dirty="0" smtClean="0"/>
              <a:t>	Le « dernier km » pourrait être réalisé ou les usagers pourraient avoir à des consignes automatiques.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2FA61-150F-4A7F-8E37-7BCDDB9E37F8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Picture 2" descr="http://www.simonetsimon.com/Files/19553/Img/22/picto-camion-smal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94214" y="-132556"/>
            <a:ext cx="780678" cy="780678"/>
          </a:xfrm>
          <a:prstGeom prst="rect">
            <a:avLst/>
          </a:prstGeom>
          <a:noFill/>
        </p:spPr>
      </p:pic>
      <p:graphicFrame>
        <p:nvGraphicFramePr>
          <p:cNvPr id="8" name="Espace réservé du contenu 6"/>
          <p:cNvGraphicFramePr>
            <a:graphicFrameLocks/>
          </p:cNvGraphicFramePr>
          <p:nvPr/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E999B"/>
                          </a:solidFill>
                        </a:rPr>
                        <a:t>Dép</a:t>
                      </a:r>
                      <a:r>
                        <a:rPr lang="fr-FR" sz="1200" b="0" baseline="0" dirty="0" smtClean="0">
                          <a:solidFill>
                            <a:srgbClr val="7E999B"/>
                          </a:solidFill>
                        </a:rPr>
                        <a:t>. domicile-campus</a:t>
                      </a:r>
                      <a:endParaRPr lang="fr-FR" sz="1200" b="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rgbClr val="7E999B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Flux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 de marchandises</a:t>
                      </a:r>
                      <a:endParaRPr lang="fr-F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180" y="-143966"/>
            <a:ext cx="10027220" cy="596900"/>
          </a:xfrm>
        </p:spPr>
        <p:txBody>
          <a:bodyPr/>
          <a:lstStyle/>
          <a:p>
            <a:r>
              <a:rPr lang="fr-FR" sz="3200" dirty="0" smtClean="0"/>
              <a:t>Les principaux axes de travail identifiés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6220" y="504106"/>
            <a:ext cx="9289032" cy="6696794"/>
          </a:xfrm>
        </p:spPr>
        <p:txBody>
          <a:bodyPr/>
          <a:lstStyle/>
          <a:p>
            <a:pPr>
              <a:buNone/>
            </a:pPr>
            <a:r>
              <a:rPr lang="fr-FR" sz="1600" dirty="0" smtClean="0"/>
              <a:t>	Informer les usagers sur les alternatives existantes	</a:t>
            </a:r>
          </a:p>
          <a:p>
            <a:pPr>
              <a:buNone/>
            </a:pPr>
            <a:r>
              <a:rPr lang="fr-FR" sz="1600" dirty="0" smtClean="0"/>
              <a:t>	Sensibiliser les usagers aux impacts de nos déplacements 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	Développer la pratique du vélo (gros potentiel chez les étudiants) :</a:t>
            </a:r>
          </a:p>
          <a:p>
            <a:pPr lvl="1"/>
            <a:r>
              <a:rPr lang="fr-FR" sz="1200" dirty="0" smtClean="0"/>
              <a:t>En sécurisant la pratique</a:t>
            </a:r>
          </a:p>
          <a:p>
            <a:pPr lvl="1"/>
            <a:r>
              <a:rPr lang="fr-FR" sz="1200" dirty="0" smtClean="0"/>
              <a:t>En la rendant plus facile (stationnement)</a:t>
            </a:r>
          </a:p>
          <a:p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	Participer au développement de l’offre, du réseau</a:t>
            </a:r>
          </a:p>
          <a:p>
            <a:r>
              <a:rPr lang="fr-FR" sz="1600" dirty="0" smtClean="0"/>
              <a:t>Réduire le temps de connexion aux arrêts de transports en commun pour l’ensemble des établissements</a:t>
            </a:r>
          </a:p>
          <a:p>
            <a:pPr>
              <a:buNone/>
            </a:pPr>
            <a:r>
              <a:rPr lang="fr-FR" sz="1600" dirty="0" smtClean="0"/>
              <a:t>	Rendre plus compétitive la liaison aéroport pour les visiteurs</a:t>
            </a:r>
          </a:p>
          <a:p>
            <a:pPr>
              <a:buNone/>
            </a:pPr>
            <a:r>
              <a:rPr lang="fr-FR" sz="1600" dirty="0" smtClean="0"/>
              <a:t>		</a:t>
            </a:r>
          </a:p>
          <a:p>
            <a:pPr>
              <a:buNone/>
            </a:pPr>
            <a:r>
              <a:rPr lang="fr-FR" sz="1600" dirty="0" smtClean="0"/>
              <a:t>	Lever les freins psychologiques pouvant freiner l’envie de covoiturer</a:t>
            </a:r>
          </a:p>
          <a:p>
            <a:pPr>
              <a:buNone/>
            </a:pPr>
            <a:r>
              <a:rPr lang="fr-FR" sz="1600" dirty="0" smtClean="0"/>
              <a:t>	Rééquilibrer l’offre de stationnement automobile par zone pour diminuer les conflits d’usage</a:t>
            </a:r>
          </a:p>
          <a:p>
            <a:pPr>
              <a:buNone/>
            </a:pPr>
            <a:r>
              <a:rPr lang="fr-FR" sz="1600" dirty="0" smtClean="0"/>
              <a:t>	 Adapter l’offre et les services mobilité aux besoins spécifiques des résidents du campus (CROUS)</a:t>
            </a:r>
          </a:p>
          <a:p>
            <a:pPr lvl="1"/>
            <a:endParaRPr lang="fr-FR" sz="1100" dirty="0" smtClean="0"/>
          </a:p>
          <a:p>
            <a:pPr>
              <a:buNone/>
            </a:pPr>
            <a:r>
              <a:rPr lang="fr-FR" sz="1600" dirty="0" smtClean="0"/>
              <a:t>	Continuer à renforcer le confort de la marche à pied pour les déplacements internes</a:t>
            </a:r>
          </a:p>
          <a:p>
            <a:pPr>
              <a:buNone/>
            </a:pPr>
            <a:r>
              <a:rPr lang="fr-FR" sz="1600" dirty="0" smtClean="0"/>
              <a:t>	Créer des perméabilités piétonnes entre les UFR de Santé et le reste du campus</a:t>
            </a:r>
          </a:p>
          <a:p>
            <a:pPr>
              <a:buNone/>
            </a:pPr>
            <a:r>
              <a:rPr lang="fr-FR" sz="1600" dirty="0" smtClean="0"/>
              <a:t>	Sécuriser les traversées des grands axes</a:t>
            </a:r>
          </a:p>
          <a:p>
            <a:pPr>
              <a:buNone/>
            </a:pPr>
            <a:r>
              <a:rPr lang="fr-FR" sz="1600" dirty="0" smtClean="0"/>
              <a:t>	Améliorer l’accessibilité du campus pour les Personnes à Mobilité Réduite (PMR)</a:t>
            </a:r>
          </a:p>
          <a:p>
            <a:pPr>
              <a:buNone/>
            </a:pPr>
            <a:r>
              <a:rPr lang="fr-FR" sz="1600" dirty="0" smtClean="0"/>
              <a:t>	Faciliter le repérage au sein du campus</a:t>
            </a:r>
          </a:p>
          <a:p>
            <a:pPr>
              <a:buNone/>
            </a:pPr>
            <a:r>
              <a:rPr lang="fr-FR" sz="1600" dirty="0" smtClean="0"/>
              <a:t>	</a:t>
            </a:r>
          </a:p>
          <a:p>
            <a:pPr>
              <a:buNone/>
            </a:pPr>
            <a:r>
              <a:rPr lang="fr-FR" sz="1600" dirty="0" smtClean="0"/>
              <a:t>	Optimiser la gestion des flux de marchandises</a:t>
            </a:r>
            <a:endParaRPr lang="fr-FR" sz="11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2" cstate="email">
            <a:biLevel thresh="50000"/>
          </a:blip>
          <a:srcRect r="-18519" b="-7210"/>
          <a:stretch>
            <a:fillRect/>
          </a:stretch>
        </p:blipFill>
        <p:spPr bwMode="auto">
          <a:xfrm>
            <a:off x="450156" y="3672458"/>
            <a:ext cx="720080" cy="720080"/>
          </a:xfrm>
          <a:prstGeom prst="rect">
            <a:avLst/>
          </a:prstGeom>
          <a:noFill/>
        </p:spPr>
      </p:pic>
      <p:pic>
        <p:nvPicPr>
          <p:cNvPr id="8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3" cstate="email">
            <a:biLevel thresh="50000"/>
          </a:blip>
          <a:srcRect l="-23043" t="-6667"/>
          <a:stretch>
            <a:fillRect/>
          </a:stretch>
        </p:blipFill>
        <p:spPr bwMode="auto">
          <a:xfrm>
            <a:off x="594172" y="2520330"/>
            <a:ext cx="641706" cy="641706"/>
          </a:xfrm>
          <a:prstGeom prst="rect">
            <a:avLst/>
          </a:prstGeom>
          <a:noFill/>
        </p:spPr>
      </p:pic>
      <p:pic>
        <p:nvPicPr>
          <p:cNvPr id="9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4" cstate="email">
            <a:biLevel thresh="50000"/>
          </a:blip>
          <a:srcRect/>
          <a:stretch>
            <a:fillRect/>
          </a:stretch>
        </p:blipFill>
        <p:spPr bwMode="auto">
          <a:xfrm>
            <a:off x="522164" y="4824586"/>
            <a:ext cx="594172" cy="685582"/>
          </a:xfrm>
          <a:prstGeom prst="rect">
            <a:avLst/>
          </a:prstGeom>
          <a:noFill/>
        </p:spPr>
      </p:pic>
      <p:pic>
        <p:nvPicPr>
          <p:cNvPr id="10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5" cstate="email">
            <a:biLevel thresh="50000"/>
          </a:blip>
          <a:srcRect t="-6667"/>
          <a:stretch>
            <a:fillRect/>
          </a:stretch>
        </p:blipFill>
        <p:spPr bwMode="auto">
          <a:xfrm>
            <a:off x="450156" y="1440210"/>
            <a:ext cx="841509" cy="673207"/>
          </a:xfrm>
          <a:prstGeom prst="rect">
            <a:avLst/>
          </a:prstGeom>
          <a:noFill/>
        </p:spPr>
      </p:pic>
      <p:pic>
        <p:nvPicPr>
          <p:cNvPr id="6146" name="Picture 2" descr="http://www.simonetsimon.com/Files/19553/Img/22/picto-camion-smal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156" y="6192738"/>
            <a:ext cx="780678" cy="780678"/>
          </a:xfrm>
          <a:prstGeom prst="rect">
            <a:avLst/>
          </a:prstGeom>
          <a:noFill/>
        </p:spPr>
      </p:pic>
      <p:pic>
        <p:nvPicPr>
          <p:cNvPr id="6148" name="Picture 4" descr="http://t2.ftcdn.net/jpg/00/68/19/71/240_F_68197136_RRaK6tiRj9EAAlPq9EWFSzqzHsT196Y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2164" y="432098"/>
            <a:ext cx="870595" cy="870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172" y="123230"/>
            <a:ext cx="9537734" cy="596900"/>
          </a:xfrm>
        </p:spPr>
        <p:txBody>
          <a:bodyPr/>
          <a:lstStyle/>
          <a:p>
            <a:r>
              <a:rPr lang="fr-FR" b="1" dirty="0" smtClean="0"/>
              <a:t>Rappel DES objectifs de la démarche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297196" y="864146"/>
            <a:ext cx="7137736" cy="5904655"/>
          </a:xfrm>
        </p:spPr>
        <p:txBody>
          <a:bodyPr/>
          <a:lstStyle/>
          <a:p>
            <a:r>
              <a:rPr lang="fr-FR" sz="1800" dirty="0" smtClean="0"/>
              <a:t>Disposer d'une vision globale des déplacements domicile-travail et professionnels des usagers, qu’ils soient étudiants, personnels ou encore visiteurs,</a:t>
            </a:r>
          </a:p>
          <a:p>
            <a:endParaRPr lang="fr-FR" sz="1800" dirty="0" smtClean="0"/>
          </a:p>
          <a:p>
            <a:r>
              <a:rPr lang="fr-FR" sz="1800" dirty="0" smtClean="0"/>
              <a:t>Limiter les conflits d’usage du site, réduire les besoins de circulation automobile au sein du campus, </a:t>
            </a:r>
          </a:p>
          <a:p>
            <a:endParaRPr lang="fr-FR" sz="1800" dirty="0" smtClean="0"/>
          </a:p>
          <a:p>
            <a:r>
              <a:rPr lang="fr-FR" sz="1800" dirty="0" smtClean="0"/>
              <a:t>Améliorer ces conditions de déplacements, afin de faire concilier le coût, le temps et le confort lors des déplacements de tous, </a:t>
            </a:r>
          </a:p>
          <a:p>
            <a:endParaRPr lang="fr-FR" sz="1800" dirty="0" smtClean="0"/>
          </a:p>
          <a:p>
            <a:r>
              <a:rPr lang="fr-FR" sz="1800" dirty="0" smtClean="0"/>
              <a:t>Agir en faveur de l’environnement par le développement des modes de transport alternatif à la voiture individuelle pour les déplacements domicile-travail : la marche à pied, le vélo, les transports collectifs, le covoiturage…</a:t>
            </a:r>
          </a:p>
          <a:p>
            <a:endParaRPr lang="fr-FR" sz="1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Picture 4" descr="C:\Users\mchollet\Pictures\VAE_CREDITphoto-FLYER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06124" y="3271485"/>
            <a:ext cx="2267432" cy="171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covoituragedynamique.files.wordpress.com/2011/01/covoiturage-illustration.jpg"/>
          <p:cNvPicPr>
            <a:picLocks noChangeAspect="1" noChangeArrowheads="1"/>
          </p:cNvPicPr>
          <p:nvPr/>
        </p:nvPicPr>
        <p:blipFill>
          <a:blip r:embed="rId4" cstate="email">
            <a:grayscl/>
            <a:lum contrast="10000"/>
          </a:blip>
          <a:srcRect/>
          <a:stretch>
            <a:fillRect/>
          </a:stretch>
        </p:blipFill>
        <p:spPr bwMode="auto">
          <a:xfrm>
            <a:off x="7688642" y="-148666"/>
            <a:ext cx="2284914" cy="16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media.paperblog.fr/i/704/7046474/marche-pied-transport-alternatif-preferer-L-bkYilU.jpeg"/>
          <p:cNvPicPr>
            <a:picLocks noChangeAspect="1" noChangeArrowheads="1"/>
          </p:cNvPicPr>
          <p:nvPr/>
        </p:nvPicPr>
        <p:blipFill>
          <a:blip r:embed="rId5" cstate="email">
            <a:grayscl/>
            <a:lum contrast="10000"/>
          </a:blip>
          <a:srcRect r="-6762"/>
          <a:stretch>
            <a:fillRect/>
          </a:stretch>
        </p:blipFill>
        <p:spPr bwMode="auto">
          <a:xfrm>
            <a:off x="7757074" y="4983862"/>
            <a:ext cx="2268327" cy="151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http://upload.wikimedia.org/wikipedia/commons/0/06/Toulouse_Metro_Station_Arenes_Quais.jpg"/>
          <p:cNvPicPr>
            <a:picLocks noChangeAspect="1" noChangeArrowheads="1"/>
          </p:cNvPicPr>
          <p:nvPr/>
        </p:nvPicPr>
        <p:blipFill>
          <a:blip r:embed="rId6" cstate="email">
            <a:grayscl/>
          </a:blip>
          <a:srcRect/>
          <a:stretch>
            <a:fillRect/>
          </a:stretch>
        </p:blipFill>
        <p:spPr bwMode="auto">
          <a:xfrm>
            <a:off x="7700832" y="1547994"/>
            <a:ext cx="2267745" cy="1700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lèche droite 11"/>
          <p:cNvSpPr/>
          <p:nvPr/>
        </p:nvSpPr>
        <p:spPr bwMode="auto">
          <a:xfrm>
            <a:off x="173426" y="911444"/>
            <a:ext cx="432048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èche droite 12"/>
          <p:cNvSpPr/>
          <p:nvPr/>
        </p:nvSpPr>
        <p:spPr bwMode="auto">
          <a:xfrm>
            <a:off x="155302" y="2135580"/>
            <a:ext cx="432048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èche droite 13"/>
          <p:cNvSpPr/>
          <p:nvPr/>
        </p:nvSpPr>
        <p:spPr bwMode="auto">
          <a:xfrm>
            <a:off x="171068" y="3062740"/>
            <a:ext cx="432048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171068" y="4007788"/>
            <a:ext cx="432048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180" y="51222"/>
            <a:ext cx="9537734" cy="596900"/>
          </a:xfrm>
        </p:spPr>
        <p:txBody>
          <a:bodyPr/>
          <a:lstStyle/>
          <a:p>
            <a:r>
              <a:rPr lang="fr-FR" dirty="0" smtClean="0"/>
              <a:t>Les projets et études en cours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6" name="Picture 4" descr="Le projet transports Toulouse 2025 présenté ce mercredi 5 février en comité syndical de Tisséo - Document Voix du Mid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46852" y="506228"/>
            <a:ext cx="8731076" cy="6552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 bwMode="auto">
          <a:xfrm>
            <a:off x="7304104" y="722252"/>
            <a:ext cx="1296144" cy="35283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868" y="-143966"/>
            <a:ext cx="3762524" cy="3816425"/>
          </a:xfrm>
        </p:spPr>
        <p:txBody>
          <a:bodyPr/>
          <a:lstStyle/>
          <a:p>
            <a:pPr>
              <a:buNone/>
            </a:pPr>
            <a:r>
              <a:rPr lang="fr-FR" sz="1800" dirty="0" smtClean="0"/>
              <a:t>	Toulouse Métropole </a:t>
            </a:r>
            <a:r>
              <a:rPr lang="fr-FR" sz="1800" dirty="0" err="1" smtClean="0"/>
              <a:t>requestionne</a:t>
            </a:r>
            <a:r>
              <a:rPr lang="fr-FR" sz="1800" dirty="0" smtClean="0"/>
              <a:t> l’offre en transports collectifs de l’agglomération :en particulier avec un projet de 3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ligne de métro (stade d’étude).</a:t>
            </a:r>
          </a:p>
          <a:p>
            <a:pPr>
              <a:buNone/>
            </a:pPr>
            <a:r>
              <a:rPr lang="fr-FR" sz="1800" dirty="0" smtClean="0"/>
              <a:t>	Concernant le vélo, elle a pour projet la refonte du carrefour </a:t>
            </a:r>
            <a:r>
              <a:rPr lang="fr-FR" sz="1800" dirty="0" err="1" smtClean="0"/>
              <a:t>Rangueil</a:t>
            </a:r>
            <a:r>
              <a:rPr lang="fr-FR" sz="1800" dirty="0" smtClean="0"/>
              <a:t> x/ rue des Maraichers, l’éclairage du Canal, une passerelle entre l’ENAC et la ZAC </a:t>
            </a:r>
            <a:r>
              <a:rPr lang="fr-FR" sz="1800" dirty="0" err="1" smtClean="0"/>
              <a:t>Montaudran</a:t>
            </a:r>
            <a:r>
              <a:rPr lang="fr-FR" sz="1800" dirty="0" smtClean="0"/>
              <a:t> 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L’Université Fédérale de Toulouse Midi-Pyrénées va déployer des nouveaux aménagements paysagers, de signalisation et d’éclairage au sein du campus.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prochaines étapes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234132" y="792138"/>
          <a:ext cx="10171236" cy="30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618508" y="3672458"/>
            <a:ext cx="70748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Nous vous invitons à participer à un atelier de </a:t>
            </a:r>
            <a:r>
              <a:rPr lang="fr-FR" dirty="0" err="1" smtClean="0">
                <a:latin typeface="Arial Narrow" pitchFamily="34" charset="0"/>
              </a:rPr>
              <a:t>co</a:t>
            </a:r>
            <a:r>
              <a:rPr lang="fr-FR" dirty="0" smtClean="0">
                <a:latin typeface="Arial Narrow" pitchFamily="34" charset="0"/>
              </a:rPr>
              <a:t>-construction de solutions </a:t>
            </a:r>
          </a:p>
          <a:p>
            <a:endParaRPr lang="fr-FR" dirty="0" smtClean="0">
              <a:latin typeface="Arial Narrow" pitchFamily="34" charset="0"/>
            </a:endParaRPr>
          </a:p>
          <a:p>
            <a:r>
              <a:rPr lang="fr-FR" b="1" dirty="0" smtClean="0">
                <a:latin typeface="Arial Narrow" pitchFamily="34" charset="0"/>
              </a:rPr>
              <a:t>	le 7 avril 12/14h : ateliers </a:t>
            </a:r>
            <a:r>
              <a:rPr lang="fr-FR" b="1" dirty="0" smtClean="0">
                <a:latin typeface="Arial Narrow" pitchFamily="34" charset="0"/>
              </a:rPr>
              <a:t>de concertation salariés</a:t>
            </a:r>
            <a:endParaRPr lang="fr-FR" b="1" dirty="0" smtClean="0">
              <a:latin typeface="Arial Narrow" pitchFamily="34" charset="0"/>
            </a:endParaRPr>
          </a:p>
          <a:p>
            <a:r>
              <a:rPr lang="fr-FR" b="1" dirty="0" smtClean="0">
                <a:latin typeface="Arial Narrow" pitchFamily="34" charset="0"/>
              </a:rPr>
              <a:t>	le 8 avril 12/14h : ateliers étudiants </a:t>
            </a:r>
            <a:r>
              <a:rPr lang="fr-FR" b="1" dirty="0" smtClean="0">
                <a:latin typeface="Arial Narrow" pitchFamily="34" charset="0"/>
              </a:rPr>
              <a:t>de concertation étudiants</a:t>
            </a:r>
            <a:endParaRPr lang="fr-FR" b="1" dirty="0" smtClean="0">
              <a:latin typeface="Arial Narrow" pitchFamily="34" charset="0"/>
            </a:endParaRPr>
          </a:p>
          <a:p>
            <a:r>
              <a:rPr lang="fr-FR" dirty="0" smtClean="0">
                <a:latin typeface="Arial Narrow" pitchFamily="34" charset="0"/>
              </a:rPr>
              <a:t>	MRV – amphi 2</a:t>
            </a:r>
          </a:p>
          <a:p>
            <a:endParaRPr lang="fr-FR" dirty="0" smtClean="0">
              <a:latin typeface="Arial Narrow" pitchFamily="34" charset="0"/>
            </a:endParaRPr>
          </a:p>
          <a:p>
            <a:r>
              <a:rPr lang="fr-FR" dirty="0" smtClean="0">
                <a:latin typeface="Arial Narrow" pitchFamily="34" charset="0"/>
              </a:rPr>
              <a:t>Pour davantage d’informations, vous pouvez envoyer un message </a:t>
            </a:r>
            <a:r>
              <a:rPr lang="fr-FR" u="sng" dirty="0" smtClean="0">
                <a:hlinkClick r:id="rId7"/>
              </a:rPr>
              <a:t>mobilite@univ-toulouse.fr</a:t>
            </a:r>
            <a:r>
              <a:rPr lang="fr-FR" u="sng" dirty="0" smtClean="0"/>
              <a:t> </a:t>
            </a:r>
            <a:r>
              <a:rPr lang="fr-FR" dirty="0" smtClean="0">
                <a:latin typeface="Arial Narrow" pitchFamily="34" charset="0"/>
              </a:rPr>
              <a:t> 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9" name="Flèche courbée vers la droite 8"/>
          <p:cNvSpPr/>
          <p:nvPr/>
        </p:nvSpPr>
        <p:spPr bwMode="auto">
          <a:xfrm>
            <a:off x="2754412" y="3024386"/>
            <a:ext cx="720080" cy="1800200"/>
          </a:xfrm>
          <a:prstGeom prst="curv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http://www.sg2i.net/wp-content/uploads/2014/05/calendri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2484" y="4267434"/>
            <a:ext cx="1192050" cy="91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172" y="31532"/>
            <a:ext cx="9537734" cy="596900"/>
          </a:xfrm>
        </p:spPr>
        <p:txBody>
          <a:bodyPr/>
          <a:lstStyle/>
          <a:p>
            <a:r>
              <a:rPr lang="fr-FR" b="1" dirty="0" smtClean="0"/>
              <a:t>Les outils d’analyse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954212" y="864146"/>
            <a:ext cx="8856984" cy="5904655"/>
          </a:xfrm>
        </p:spPr>
        <p:txBody>
          <a:bodyPr/>
          <a:lstStyle/>
          <a:p>
            <a:r>
              <a:rPr lang="fr-FR" sz="1800" dirty="0" smtClean="0"/>
              <a:t>Observation de terrain, comptages</a:t>
            </a:r>
          </a:p>
          <a:p>
            <a:endParaRPr lang="fr-FR" sz="1800" dirty="0" smtClean="0"/>
          </a:p>
          <a:p>
            <a:r>
              <a:rPr lang="fr-FR" sz="1800" dirty="0" smtClean="0"/>
              <a:t>Enquêtes auprès des usagers , personnel et étudiants, plus de 4400 répondants</a:t>
            </a:r>
          </a:p>
          <a:p>
            <a:pPr lvl="1"/>
            <a:r>
              <a:rPr lang="fr-FR" sz="1400" dirty="0" smtClean="0"/>
              <a:t>27 % du taux de réponses du personnel</a:t>
            </a:r>
          </a:p>
          <a:p>
            <a:pPr lvl="1"/>
            <a:r>
              <a:rPr lang="fr-FR" sz="1400" dirty="0" smtClean="0"/>
              <a:t>8 % des étudiants</a:t>
            </a:r>
          </a:p>
          <a:p>
            <a:endParaRPr lang="fr-FR" sz="1800" dirty="0" smtClean="0"/>
          </a:p>
          <a:p>
            <a:r>
              <a:rPr lang="fr-FR" sz="1800" dirty="0" smtClean="0"/>
              <a:t>Géolocalisation de tous les domiciles pour modéliser les flux de déplacements quotidiens</a:t>
            </a:r>
          </a:p>
          <a:p>
            <a:endParaRPr lang="fr-FR" sz="1800" dirty="0" smtClean="0"/>
          </a:p>
          <a:p>
            <a:r>
              <a:rPr lang="fr-FR" sz="1800" dirty="0" smtClean="0"/>
              <a:t>Ateliers de concertation avec tous les établissements </a:t>
            </a:r>
          </a:p>
          <a:p>
            <a:endParaRPr lang="fr-FR" sz="1800" dirty="0" smtClean="0"/>
          </a:p>
          <a:p>
            <a:r>
              <a:rPr lang="fr-FR" sz="1800" dirty="0" smtClean="0"/>
              <a:t>Prise en compte des études existantes</a:t>
            </a:r>
          </a:p>
          <a:p>
            <a:endParaRPr lang="fr-FR" sz="1800" dirty="0" smtClean="0"/>
          </a:p>
          <a:p>
            <a:endParaRPr lang="fr-FR" sz="1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2" name="Flèche droite 11"/>
          <p:cNvSpPr/>
          <p:nvPr/>
        </p:nvSpPr>
        <p:spPr bwMode="auto">
          <a:xfrm>
            <a:off x="738188" y="936154"/>
            <a:ext cx="432048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èche droite 12"/>
          <p:cNvSpPr/>
          <p:nvPr/>
        </p:nvSpPr>
        <p:spPr bwMode="auto">
          <a:xfrm>
            <a:off x="738188" y="1584226"/>
            <a:ext cx="432048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èche droite 13"/>
          <p:cNvSpPr/>
          <p:nvPr/>
        </p:nvSpPr>
        <p:spPr bwMode="auto">
          <a:xfrm>
            <a:off x="738188" y="2736354"/>
            <a:ext cx="432048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738188" y="3384426"/>
            <a:ext cx="432048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lèche droite 15"/>
          <p:cNvSpPr/>
          <p:nvPr/>
        </p:nvSpPr>
        <p:spPr bwMode="auto">
          <a:xfrm>
            <a:off x="738188" y="4032498"/>
            <a:ext cx="432048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188" y="31532"/>
            <a:ext cx="9537734" cy="596900"/>
          </a:xfrm>
        </p:spPr>
        <p:txBody>
          <a:bodyPr/>
          <a:lstStyle/>
          <a:p>
            <a:r>
              <a:rPr lang="fr-FR" dirty="0" smtClean="0"/>
              <a:t>Les modes de déplacement habituels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. domicile-campus</a:t>
                      </a:r>
                      <a:endParaRPr lang="fr-F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249898" y="1305138"/>
            <a:ext cx="2952328" cy="5904655"/>
          </a:xfrm>
        </p:spPr>
        <p:txBody>
          <a:bodyPr/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Etudiants</a:t>
            </a:r>
          </a:p>
          <a:p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b="1" dirty="0" smtClean="0">
                <a:solidFill>
                  <a:srgbClr val="7030A0"/>
                </a:solidFill>
              </a:rPr>
              <a:t>Personnels</a:t>
            </a:r>
            <a:endParaRPr lang="fr-FR" sz="2000" b="1" dirty="0">
              <a:solidFill>
                <a:srgbClr val="7030A0"/>
              </a:solidFill>
            </a:endParaRPr>
          </a:p>
        </p:txBody>
      </p:sp>
      <p:pic>
        <p:nvPicPr>
          <p:cNvPr id="13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2" cstate="email">
            <a:biLevel thresh="50000"/>
          </a:blip>
          <a:srcRect t="-776" r="-17604"/>
          <a:stretch>
            <a:fillRect/>
          </a:stretch>
        </p:blipFill>
        <p:spPr bwMode="auto">
          <a:xfrm>
            <a:off x="2394372" y="2882493"/>
            <a:ext cx="1528474" cy="1528474"/>
          </a:xfrm>
          <a:prstGeom prst="flowChartConnector">
            <a:avLst/>
          </a:prstGeom>
          <a:noFill/>
        </p:spPr>
      </p:pic>
      <p:pic>
        <p:nvPicPr>
          <p:cNvPr id="19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3" cstate="email">
            <a:biLevel thresh="50000"/>
          </a:blip>
          <a:srcRect t="-6667"/>
          <a:stretch>
            <a:fillRect/>
          </a:stretch>
        </p:blipFill>
        <p:spPr bwMode="auto">
          <a:xfrm>
            <a:off x="6426820" y="3436401"/>
            <a:ext cx="720079" cy="886252"/>
          </a:xfrm>
          <a:prstGeom prst="rect">
            <a:avLst/>
          </a:prstGeom>
          <a:noFill/>
        </p:spPr>
      </p:pic>
      <p:pic>
        <p:nvPicPr>
          <p:cNvPr id="20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4" cstate="email">
            <a:biLevel thresh="50000"/>
          </a:blip>
          <a:srcRect/>
          <a:stretch>
            <a:fillRect/>
          </a:stretch>
        </p:blipFill>
        <p:spPr bwMode="auto">
          <a:xfrm>
            <a:off x="9721300" y="3890605"/>
            <a:ext cx="271044" cy="312742"/>
          </a:xfrm>
          <a:prstGeom prst="rect">
            <a:avLst/>
          </a:prstGeom>
          <a:noFill/>
        </p:spPr>
      </p:pic>
      <p:pic>
        <p:nvPicPr>
          <p:cNvPr id="21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5" cstate="email">
            <a:biLevel thresh="50000"/>
          </a:blip>
          <a:srcRect t="-6667"/>
          <a:stretch>
            <a:fillRect/>
          </a:stretch>
        </p:blipFill>
        <p:spPr bwMode="auto">
          <a:xfrm>
            <a:off x="8371035" y="3314541"/>
            <a:ext cx="1260140" cy="1008112"/>
          </a:xfrm>
          <a:prstGeom prst="rect">
            <a:avLst/>
          </a:prstGeom>
          <a:noFill/>
        </p:spPr>
      </p:pic>
      <p:pic>
        <p:nvPicPr>
          <p:cNvPr id="22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6" cstate="email">
            <a:biLevel thresh="50000"/>
          </a:blip>
          <a:srcRect l="-23043" t="-6667"/>
          <a:stretch>
            <a:fillRect/>
          </a:stretch>
        </p:blipFill>
        <p:spPr bwMode="auto">
          <a:xfrm>
            <a:off x="7347157" y="3208879"/>
            <a:ext cx="1152128" cy="1152128"/>
          </a:xfrm>
          <a:prstGeom prst="rect">
            <a:avLst/>
          </a:prstGeom>
          <a:noFill/>
        </p:spPr>
      </p:pic>
      <p:pic>
        <p:nvPicPr>
          <p:cNvPr id="24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7" cstate="email">
            <a:biLevel thresh="50000"/>
          </a:blip>
          <a:srcRect l="-22823" t="-6607"/>
          <a:stretch>
            <a:fillRect/>
          </a:stretch>
        </p:blipFill>
        <p:spPr bwMode="auto">
          <a:xfrm>
            <a:off x="5850756" y="3433291"/>
            <a:ext cx="382628" cy="382628"/>
          </a:xfrm>
          <a:prstGeom prst="rect">
            <a:avLst/>
          </a:prstGeom>
          <a:noFill/>
        </p:spPr>
      </p:pic>
      <p:pic>
        <p:nvPicPr>
          <p:cNvPr id="25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8" cstate="email">
            <a:biLevel thresh="50000"/>
          </a:blip>
          <a:srcRect t="-779" r="-17381"/>
          <a:stretch>
            <a:fillRect/>
          </a:stretch>
        </p:blipFill>
        <p:spPr bwMode="auto">
          <a:xfrm>
            <a:off x="5800350" y="3829753"/>
            <a:ext cx="420891" cy="420891"/>
          </a:xfrm>
          <a:prstGeom prst="flowChartConnector">
            <a:avLst/>
          </a:prstGeom>
          <a:noFill/>
        </p:spPr>
      </p:pic>
      <p:sp>
        <p:nvSpPr>
          <p:cNvPr id="26" name="Forme libre 25"/>
          <p:cNvSpPr/>
          <p:nvPr/>
        </p:nvSpPr>
        <p:spPr bwMode="auto">
          <a:xfrm>
            <a:off x="5848616" y="3728285"/>
            <a:ext cx="111358" cy="65586"/>
          </a:xfrm>
          <a:custGeom>
            <a:avLst/>
            <a:gdLst>
              <a:gd name="connsiteX0" fmla="*/ 157655 w 331075"/>
              <a:gd name="connsiteY0" fmla="*/ 0 h 204952"/>
              <a:gd name="connsiteX1" fmla="*/ 63062 w 331075"/>
              <a:gd name="connsiteY1" fmla="*/ 31531 h 204952"/>
              <a:gd name="connsiteX2" fmla="*/ 0 w 331075"/>
              <a:gd name="connsiteY2" fmla="*/ 204952 h 204952"/>
              <a:gd name="connsiteX3" fmla="*/ 331075 w 331075"/>
              <a:gd name="connsiteY3" fmla="*/ 204952 h 204952"/>
              <a:gd name="connsiteX4" fmla="*/ 299544 w 331075"/>
              <a:gd name="connsiteY4" fmla="*/ 15765 h 204952"/>
              <a:gd name="connsiteX5" fmla="*/ 157655 w 331075"/>
              <a:gd name="connsiteY5" fmla="*/ 0 h 20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075" h="204952">
                <a:moveTo>
                  <a:pt x="157655" y="0"/>
                </a:moveTo>
                <a:lnTo>
                  <a:pt x="63062" y="31531"/>
                </a:lnTo>
                <a:lnTo>
                  <a:pt x="0" y="204952"/>
                </a:lnTo>
                <a:lnTo>
                  <a:pt x="331075" y="204952"/>
                </a:lnTo>
                <a:lnTo>
                  <a:pt x="299544" y="15765"/>
                </a:lnTo>
                <a:lnTo>
                  <a:pt x="157655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Plus 26"/>
          <p:cNvSpPr/>
          <p:nvPr/>
        </p:nvSpPr>
        <p:spPr bwMode="auto">
          <a:xfrm>
            <a:off x="5950784" y="3731725"/>
            <a:ext cx="164254" cy="163983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lèche droite 28"/>
          <p:cNvSpPr/>
          <p:nvPr/>
        </p:nvSpPr>
        <p:spPr bwMode="auto">
          <a:xfrm>
            <a:off x="186834" y="1386091"/>
            <a:ext cx="432048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lèche droite 29"/>
          <p:cNvSpPr/>
          <p:nvPr/>
        </p:nvSpPr>
        <p:spPr bwMode="auto">
          <a:xfrm>
            <a:off x="202600" y="3577863"/>
            <a:ext cx="432048" cy="2880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orme libre 30"/>
          <p:cNvSpPr/>
          <p:nvPr/>
        </p:nvSpPr>
        <p:spPr bwMode="auto">
          <a:xfrm>
            <a:off x="5927148" y="3936691"/>
            <a:ext cx="101426" cy="68319"/>
          </a:xfrm>
          <a:custGeom>
            <a:avLst/>
            <a:gdLst>
              <a:gd name="connsiteX0" fmla="*/ 157655 w 331075"/>
              <a:gd name="connsiteY0" fmla="*/ 0 h 204952"/>
              <a:gd name="connsiteX1" fmla="*/ 63062 w 331075"/>
              <a:gd name="connsiteY1" fmla="*/ 31531 h 204952"/>
              <a:gd name="connsiteX2" fmla="*/ 0 w 331075"/>
              <a:gd name="connsiteY2" fmla="*/ 204952 h 204952"/>
              <a:gd name="connsiteX3" fmla="*/ 331075 w 331075"/>
              <a:gd name="connsiteY3" fmla="*/ 204952 h 204952"/>
              <a:gd name="connsiteX4" fmla="*/ 299544 w 331075"/>
              <a:gd name="connsiteY4" fmla="*/ 15765 h 204952"/>
              <a:gd name="connsiteX5" fmla="*/ 157655 w 331075"/>
              <a:gd name="connsiteY5" fmla="*/ 0 h 20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075" h="204952">
                <a:moveTo>
                  <a:pt x="157655" y="0"/>
                </a:moveTo>
                <a:lnTo>
                  <a:pt x="63062" y="31531"/>
                </a:lnTo>
                <a:lnTo>
                  <a:pt x="0" y="204952"/>
                </a:lnTo>
                <a:lnTo>
                  <a:pt x="331075" y="204952"/>
                </a:lnTo>
                <a:lnTo>
                  <a:pt x="299544" y="15765"/>
                </a:lnTo>
                <a:lnTo>
                  <a:pt x="157655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040928" y="4329475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50%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518057" y="435903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17%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849998" y="435827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3%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032644" y="43575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5%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098056" y="433226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2%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9630039" y="4394661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2%</a:t>
            </a:r>
            <a:endParaRPr lang="fr-FR" sz="1600" b="1" dirty="0">
              <a:solidFill>
                <a:srgbClr val="7030A0"/>
              </a:solidFill>
            </a:endParaRPr>
          </a:p>
        </p:txBody>
      </p:sp>
      <p:pic>
        <p:nvPicPr>
          <p:cNvPr id="132102" name="Picture 6" descr="http://previews.123rf.com/images/ku2raza/ku2raza1303/ku2raza130300092/18548637-Set-of-transport-icons-scooter-and-moped-Stock-Vector-scooter-vespa-icon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88910" y="3818597"/>
            <a:ext cx="464793" cy="398394"/>
          </a:xfrm>
          <a:prstGeom prst="rect">
            <a:avLst/>
          </a:prstGeom>
          <a:noFill/>
        </p:spPr>
      </p:pic>
      <p:sp>
        <p:nvSpPr>
          <p:cNvPr id="40" name="Trapèze 39"/>
          <p:cNvSpPr/>
          <p:nvPr/>
        </p:nvSpPr>
        <p:spPr bwMode="auto">
          <a:xfrm>
            <a:off x="882204" y="2378437"/>
            <a:ext cx="432048" cy="288032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rapèze 40"/>
          <p:cNvSpPr/>
          <p:nvPr/>
        </p:nvSpPr>
        <p:spPr bwMode="auto">
          <a:xfrm>
            <a:off x="2835364" y="3305597"/>
            <a:ext cx="396000" cy="25200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689586" y="43575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7%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705810" y="4370911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14%</a:t>
            </a:r>
            <a:endParaRPr lang="fr-FR" sz="1600" b="1" dirty="0">
              <a:solidFill>
                <a:srgbClr val="7030A0"/>
              </a:solidFill>
            </a:endParaRPr>
          </a:p>
        </p:txBody>
      </p:sp>
      <p:pic>
        <p:nvPicPr>
          <p:cNvPr id="45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2" cstate="email">
            <a:biLevel thresh="50000"/>
          </a:blip>
          <a:srcRect t="-776" r="-17604"/>
          <a:stretch>
            <a:fillRect/>
          </a:stretch>
        </p:blipFill>
        <p:spPr bwMode="auto">
          <a:xfrm>
            <a:off x="2610396" y="1082293"/>
            <a:ext cx="1096426" cy="1096426"/>
          </a:xfrm>
          <a:prstGeom prst="flowChartConnector">
            <a:avLst/>
          </a:prstGeom>
          <a:noFill/>
        </p:spPr>
      </p:pic>
      <p:pic>
        <p:nvPicPr>
          <p:cNvPr id="46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10" cstate="email">
            <a:biLevel thresh="50000"/>
          </a:blip>
          <a:srcRect r="-18288" b="-7199"/>
          <a:stretch>
            <a:fillRect/>
          </a:stretch>
        </p:blipFill>
        <p:spPr bwMode="auto">
          <a:xfrm>
            <a:off x="4968772" y="1633647"/>
            <a:ext cx="432048" cy="432048"/>
          </a:xfrm>
          <a:prstGeom prst="rect">
            <a:avLst/>
          </a:prstGeom>
          <a:noFill/>
        </p:spPr>
      </p:pic>
      <p:pic>
        <p:nvPicPr>
          <p:cNvPr id="47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11" cstate="email">
            <a:biLevel thresh="50000"/>
          </a:blip>
          <a:srcRect t="-6710"/>
          <a:stretch>
            <a:fillRect/>
          </a:stretch>
        </p:blipFill>
        <p:spPr bwMode="auto">
          <a:xfrm>
            <a:off x="6570835" y="1558651"/>
            <a:ext cx="432049" cy="531753"/>
          </a:xfrm>
          <a:prstGeom prst="rect">
            <a:avLst/>
          </a:prstGeom>
          <a:noFill/>
        </p:spPr>
      </p:pic>
      <p:pic>
        <p:nvPicPr>
          <p:cNvPr id="48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12" cstate="email">
            <a:biLevel thresh="50000"/>
          </a:blip>
          <a:srcRect/>
          <a:stretch>
            <a:fillRect/>
          </a:stretch>
        </p:blipFill>
        <p:spPr bwMode="auto">
          <a:xfrm>
            <a:off x="9451155" y="1149577"/>
            <a:ext cx="936105" cy="1080119"/>
          </a:xfrm>
          <a:prstGeom prst="rect">
            <a:avLst/>
          </a:prstGeom>
          <a:noFill/>
        </p:spPr>
      </p:pic>
      <p:pic>
        <p:nvPicPr>
          <p:cNvPr id="49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5" cstate="email">
            <a:biLevel thresh="50000"/>
          </a:blip>
          <a:srcRect t="-6667"/>
          <a:stretch>
            <a:fillRect/>
          </a:stretch>
        </p:blipFill>
        <p:spPr bwMode="auto">
          <a:xfrm>
            <a:off x="8512929" y="1489205"/>
            <a:ext cx="841509" cy="673207"/>
          </a:xfrm>
          <a:prstGeom prst="rect">
            <a:avLst/>
          </a:prstGeom>
          <a:noFill/>
        </p:spPr>
      </p:pic>
      <p:pic>
        <p:nvPicPr>
          <p:cNvPr id="50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6" cstate="email">
            <a:biLevel thresh="50000"/>
          </a:blip>
          <a:srcRect l="-23043" t="-6667"/>
          <a:stretch>
            <a:fillRect/>
          </a:stretch>
        </p:blipFill>
        <p:spPr bwMode="auto">
          <a:xfrm>
            <a:off x="7236794" y="720130"/>
            <a:ext cx="1566290" cy="1566290"/>
          </a:xfrm>
          <a:prstGeom prst="rect">
            <a:avLst/>
          </a:prstGeom>
          <a:noFill/>
        </p:spPr>
      </p:pic>
      <p:pic>
        <p:nvPicPr>
          <p:cNvPr id="51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7" cstate="email">
            <a:biLevel thresh="50000"/>
          </a:blip>
          <a:srcRect l="-22823" t="-6607"/>
          <a:stretch>
            <a:fillRect/>
          </a:stretch>
        </p:blipFill>
        <p:spPr bwMode="auto">
          <a:xfrm>
            <a:off x="5850756" y="1201043"/>
            <a:ext cx="382628" cy="382628"/>
          </a:xfrm>
          <a:prstGeom prst="rect">
            <a:avLst/>
          </a:prstGeom>
          <a:noFill/>
        </p:spPr>
      </p:pic>
      <p:pic>
        <p:nvPicPr>
          <p:cNvPr id="52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8" cstate="email">
            <a:biLevel thresh="50000"/>
          </a:blip>
          <a:srcRect t="-779" r="-17381"/>
          <a:stretch>
            <a:fillRect/>
          </a:stretch>
        </p:blipFill>
        <p:spPr bwMode="auto">
          <a:xfrm>
            <a:off x="5800350" y="1597505"/>
            <a:ext cx="420891" cy="420891"/>
          </a:xfrm>
          <a:prstGeom prst="flowChartConnector">
            <a:avLst/>
          </a:prstGeom>
          <a:noFill/>
        </p:spPr>
      </p:pic>
      <p:sp>
        <p:nvSpPr>
          <p:cNvPr id="53" name="Forme libre 52"/>
          <p:cNvSpPr/>
          <p:nvPr/>
        </p:nvSpPr>
        <p:spPr bwMode="auto">
          <a:xfrm>
            <a:off x="5848616" y="1496037"/>
            <a:ext cx="111358" cy="65586"/>
          </a:xfrm>
          <a:custGeom>
            <a:avLst/>
            <a:gdLst>
              <a:gd name="connsiteX0" fmla="*/ 157655 w 331075"/>
              <a:gd name="connsiteY0" fmla="*/ 0 h 204952"/>
              <a:gd name="connsiteX1" fmla="*/ 63062 w 331075"/>
              <a:gd name="connsiteY1" fmla="*/ 31531 h 204952"/>
              <a:gd name="connsiteX2" fmla="*/ 0 w 331075"/>
              <a:gd name="connsiteY2" fmla="*/ 204952 h 204952"/>
              <a:gd name="connsiteX3" fmla="*/ 331075 w 331075"/>
              <a:gd name="connsiteY3" fmla="*/ 204952 h 204952"/>
              <a:gd name="connsiteX4" fmla="*/ 299544 w 331075"/>
              <a:gd name="connsiteY4" fmla="*/ 15765 h 204952"/>
              <a:gd name="connsiteX5" fmla="*/ 157655 w 331075"/>
              <a:gd name="connsiteY5" fmla="*/ 0 h 20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075" h="204952">
                <a:moveTo>
                  <a:pt x="157655" y="0"/>
                </a:moveTo>
                <a:lnTo>
                  <a:pt x="63062" y="31531"/>
                </a:lnTo>
                <a:lnTo>
                  <a:pt x="0" y="204952"/>
                </a:lnTo>
                <a:lnTo>
                  <a:pt x="331075" y="204952"/>
                </a:lnTo>
                <a:lnTo>
                  <a:pt x="299544" y="15765"/>
                </a:lnTo>
                <a:lnTo>
                  <a:pt x="157655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Plus 53"/>
          <p:cNvSpPr/>
          <p:nvPr/>
        </p:nvSpPr>
        <p:spPr bwMode="auto">
          <a:xfrm>
            <a:off x="5950784" y="1499477"/>
            <a:ext cx="164254" cy="163983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Forme libre 54"/>
          <p:cNvSpPr/>
          <p:nvPr/>
        </p:nvSpPr>
        <p:spPr bwMode="auto">
          <a:xfrm>
            <a:off x="5927148" y="1704443"/>
            <a:ext cx="101426" cy="68319"/>
          </a:xfrm>
          <a:custGeom>
            <a:avLst/>
            <a:gdLst>
              <a:gd name="connsiteX0" fmla="*/ 157655 w 331075"/>
              <a:gd name="connsiteY0" fmla="*/ 0 h 204952"/>
              <a:gd name="connsiteX1" fmla="*/ 63062 w 331075"/>
              <a:gd name="connsiteY1" fmla="*/ 31531 h 204952"/>
              <a:gd name="connsiteX2" fmla="*/ 0 w 331075"/>
              <a:gd name="connsiteY2" fmla="*/ 204952 h 204952"/>
              <a:gd name="connsiteX3" fmla="*/ 331075 w 331075"/>
              <a:gd name="connsiteY3" fmla="*/ 204952 h 204952"/>
              <a:gd name="connsiteX4" fmla="*/ 299544 w 331075"/>
              <a:gd name="connsiteY4" fmla="*/ 15765 h 204952"/>
              <a:gd name="connsiteX5" fmla="*/ 157655 w 331075"/>
              <a:gd name="connsiteY5" fmla="*/ 0 h 20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075" h="204952">
                <a:moveTo>
                  <a:pt x="157655" y="0"/>
                </a:moveTo>
                <a:lnTo>
                  <a:pt x="63062" y="31531"/>
                </a:lnTo>
                <a:lnTo>
                  <a:pt x="0" y="204952"/>
                </a:lnTo>
                <a:lnTo>
                  <a:pt x="331075" y="204952"/>
                </a:lnTo>
                <a:lnTo>
                  <a:pt x="299544" y="15765"/>
                </a:lnTo>
                <a:lnTo>
                  <a:pt x="157655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970436" y="209722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16%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518057" y="212678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41%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849998" y="212603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3%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032644" y="212527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2%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050758" y="209722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1%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1" name="Picture 6" descr="http://previews.123rf.com/images/ku2raza/ku2raza1303/ku2raza130300092/18548637-Set-of-transport-icons-scooter-and-moped-Stock-Vector-scooter-vespa-icon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041612" y="1658357"/>
            <a:ext cx="380783" cy="326386"/>
          </a:xfrm>
          <a:prstGeom prst="rect">
            <a:avLst/>
          </a:prstGeom>
          <a:noFill/>
        </p:spPr>
      </p:pic>
      <p:sp>
        <p:nvSpPr>
          <p:cNvPr id="62" name="Trapèze 61"/>
          <p:cNvSpPr/>
          <p:nvPr/>
        </p:nvSpPr>
        <p:spPr bwMode="auto">
          <a:xfrm>
            <a:off x="2933398" y="1374049"/>
            <a:ext cx="252000" cy="18000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658054" y="212527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3%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8705810" y="2138663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8%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9588350" y="2162413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27%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234132" y="5039737"/>
            <a:ext cx="10225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smtClean="0">
                <a:latin typeface="Arial Narrow" pitchFamily="34" charset="0"/>
              </a:rPr>
              <a:t>Les différences de pratique observées entre les deux populations s’expliquent en particulier par 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800" dirty="0" smtClean="0">
                <a:latin typeface="Arial Narrow" pitchFamily="34" charset="0"/>
              </a:rPr>
              <a:t> des lieux de résidence bien distincts :  + des ¾ des étudiants habitent à moins de 5 km contre 20% pour le personnel.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800" dirty="0" smtClean="0">
                <a:latin typeface="Arial Narrow" pitchFamily="34" charset="0"/>
              </a:rPr>
              <a:t> un niveau de motorisation plus faible chez les étudiants : près de la moitié d’entre eux ne possède pas de voiture contre 5 % du personnel.</a:t>
            </a:r>
          </a:p>
          <a:p>
            <a:pPr algn="just"/>
            <a:endParaRPr lang="fr-FR" sz="700" dirty="0" smtClean="0">
              <a:latin typeface="Arial Narrow" pitchFamily="34" charset="0"/>
            </a:endParaRPr>
          </a:p>
          <a:p>
            <a:endParaRPr lang="fr-FR" sz="1800" dirty="0">
              <a:latin typeface="Arial Narrow" pitchFamily="34" charset="0"/>
            </a:endParaRPr>
          </a:p>
        </p:txBody>
      </p:sp>
      <p:pic>
        <p:nvPicPr>
          <p:cNvPr id="67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14" cstate="email">
            <a:biLevel thresh="50000"/>
          </a:blip>
          <a:srcRect r="-18519" b="-7210"/>
          <a:stretch>
            <a:fillRect/>
          </a:stretch>
        </p:blipFill>
        <p:spPr bwMode="auto">
          <a:xfrm>
            <a:off x="4914652" y="3744466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L’alternance des modes de déplacement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4132" y="864146"/>
            <a:ext cx="9937104" cy="5904655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	Environ 40% des usagers déclarent changer de modes de déplacement régulièrement (pas de différence entre personnel et étudiants).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4132" y="2376314"/>
            <a:ext cx="10009112" cy="3528393"/>
          </a:xfrm>
        </p:spPr>
        <p:txBody>
          <a:bodyPr/>
          <a:lstStyle/>
          <a:p>
            <a:pPr algn="just">
              <a:buNone/>
            </a:pPr>
            <a:r>
              <a:rPr lang="fr-FR" sz="2400" dirty="0" smtClean="0"/>
              <a:t>	Les étudiants automobilistes qui alternent avec un autre mode, privilégient en majorité les transports en commun urbains. </a:t>
            </a:r>
          </a:p>
          <a:p>
            <a:pPr algn="just">
              <a:buNone/>
            </a:pPr>
            <a:r>
              <a:rPr lang="fr-FR" sz="2400" dirty="0" smtClean="0"/>
              <a:t>	Alors que la même catégorie chez le personnel aura tendance à privilégier le vélo.</a:t>
            </a:r>
          </a:p>
          <a:p>
            <a:pPr algn="just">
              <a:buNone/>
            </a:pPr>
            <a:r>
              <a:rPr lang="fr-FR" sz="2400" dirty="0" smtClean="0"/>
              <a:t>	Les étudiants et le personnel habitués des modes alternatifs qui déclarent alterner avec un autre mode, évoquent en réalité la voiture la plupart du temps.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6" name="Espace réservé du contenu 6"/>
          <p:cNvGraphicFramePr>
            <a:graphicFrameLocks/>
          </p:cNvGraphicFramePr>
          <p:nvPr/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. domicile-campus</a:t>
                      </a:r>
                      <a:endParaRPr lang="fr-F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. domicile-campus</a:t>
                      </a:r>
                      <a:endParaRPr lang="fr-F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la compétitivité des modes de déplacement en temps de parcours</a:t>
            </a:r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696744" y="576114"/>
            <a:ext cx="3906540" cy="6624786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fr-FR" sz="1800" dirty="0" smtClean="0"/>
              <a:t>Les transports en commun urbains sont le mode le plus rapide en théorie pour </a:t>
            </a:r>
            <a:r>
              <a:rPr lang="fr-FR" sz="1800" b="1" dirty="0" smtClean="0">
                <a:uFill>
                  <a:solidFill>
                    <a:srgbClr val="FF0000"/>
                  </a:solidFill>
                </a:uFill>
              </a:rPr>
              <a:t>5 % d’usagers. </a:t>
            </a:r>
            <a:r>
              <a:rPr lang="fr-FR" sz="1800" dirty="0" smtClean="0">
                <a:uFill>
                  <a:solidFill>
                    <a:srgbClr val="FF0000"/>
                  </a:solidFill>
                </a:uFill>
              </a:rPr>
              <a:t>Ils sont pourtant près de 20% à les utiliser habituellement.</a:t>
            </a:r>
          </a:p>
          <a:p>
            <a:pPr algn="just"/>
            <a:r>
              <a:rPr lang="fr-FR" sz="1800" dirty="0" smtClean="0"/>
              <a:t>70 % des usagers peuvent se rendre sur le campus en moins de 30 min grâce aux réseau </a:t>
            </a:r>
            <a:r>
              <a:rPr lang="fr-FR" sz="1800" dirty="0" err="1" smtClean="0"/>
              <a:t>Tisséo</a:t>
            </a:r>
            <a:r>
              <a:rPr lang="fr-FR" sz="1800" dirty="0" smtClean="0"/>
              <a:t>.</a:t>
            </a:r>
          </a:p>
          <a:p>
            <a:pPr algn="just"/>
            <a:r>
              <a:rPr lang="fr-FR" sz="1800" dirty="0" smtClean="0"/>
              <a:t>3 % des usagers peuvent se rendre sur le campus en moins de </a:t>
            </a:r>
            <a:r>
              <a:rPr lang="fr-FR" sz="1800" b="1" dirty="0" smtClean="0"/>
              <a:t>45 min </a:t>
            </a:r>
            <a:r>
              <a:rPr lang="fr-FR" sz="1800" dirty="0" smtClean="0"/>
              <a:t>grâce au réseau TER (terminus métro UPS)</a:t>
            </a:r>
          </a:p>
          <a:p>
            <a:pPr algn="just"/>
            <a:endParaRPr lang="fr-FR" sz="1800" dirty="0" smtClean="0"/>
          </a:p>
          <a:p>
            <a:pPr algn="just"/>
            <a:r>
              <a:rPr lang="fr-FR" sz="1800" dirty="0" smtClean="0"/>
              <a:t>Le vélo est le mode le plus rapide pour </a:t>
            </a:r>
            <a:r>
              <a:rPr lang="fr-FR" sz="1800" b="1" dirty="0" smtClean="0"/>
              <a:t>43% des usagers.</a:t>
            </a:r>
            <a:endParaRPr lang="fr-FR" sz="1800" dirty="0" smtClean="0"/>
          </a:p>
          <a:p>
            <a:pPr algn="just"/>
            <a:r>
              <a:rPr lang="fr-FR" sz="1800" dirty="0" smtClean="0"/>
              <a:t>33 % des usagers peuvent se rendre au campus en moins de 15 min à vélo (exclusion des points dans les zones à fort relief)</a:t>
            </a:r>
          </a:p>
          <a:p>
            <a:pPr algn="just"/>
            <a:endParaRPr lang="fr-FR" sz="1800" dirty="0" smtClean="0"/>
          </a:p>
          <a:p>
            <a:pPr algn="just"/>
            <a:r>
              <a:rPr lang="fr-FR" sz="1800" dirty="0" smtClean="0"/>
              <a:t>La voiture est le mode le plus rapide pour 52 % d’usagers .</a:t>
            </a:r>
          </a:p>
          <a:p>
            <a:pPr lvl="1" algn="just"/>
            <a:r>
              <a:rPr lang="fr-FR" sz="1400" dirty="0" smtClean="0"/>
              <a:t>Mais seulement pour 20% si considère les cas où son temps de trajet est au moins de 20% plus rapide qu’un autre mode.	</a:t>
            </a:r>
          </a:p>
          <a:p>
            <a:pPr algn="just"/>
            <a:endParaRPr lang="fr-FR" sz="1800" dirty="0" smtClean="0"/>
          </a:p>
          <a:p>
            <a:pPr algn="just"/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Image 5" descr="ChalandisesVPHP_Réduite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2008" y="936104"/>
            <a:ext cx="5850756" cy="5616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3" cstate="email">
            <a:biLevel thresh="50000"/>
          </a:blip>
          <a:srcRect l="-23043" t="-6667"/>
          <a:stretch>
            <a:fillRect/>
          </a:stretch>
        </p:blipFill>
        <p:spPr bwMode="auto">
          <a:xfrm>
            <a:off x="6210796" y="648122"/>
            <a:ext cx="648072" cy="648072"/>
          </a:xfrm>
          <a:prstGeom prst="rect">
            <a:avLst/>
          </a:prstGeom>
          <a:noFill/>
        </p:spPr>
      </p:pic>
      <p:pic>
        <p:nvPicPr>
          <p:cNvPr id="9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4" cstate="email">
            <a:biLevel thresh="50000"/>
          </a:blip>
          <a:srcRect t="-6667"/>
          <a:stretch>
            <a:fillRect/>
          </a:stretch>
        </p:blipFill>
        <p:spPr bwMode="auto">
          <a:xfrm>
            <a:off x="6066780" y="3888482"/>
            <a:ext cx="841509" cy="673207"/>
          </a:xfrm>
          <a:prstGeom prst="rect">
            <a:avLst/>
          </a:prstGeom>
          <a:noFill/>
        </p:spPr>
      </p:pic>
      <p:pic>
        <p:nvPicPr>
          <p:cNvPr id="10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5" cstate="email">
            <a:biLevel thresh="50000"/>
          </a:blip>
          <a:srcRect r="-18519" b="-7210"/>
          <a:stretch>
            <a:fillRect/>
          </a:stretch>
        </p:blipFill>
        <p:spPr bwMode="auto">
          <a:xfrm>
            <a:off x="5994772" y="5904706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. domicile-campus</a:t>
                      </a:r>
                      <a:endParaRPr lang="fr-F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Ellipse 14"/>
          <p:cNvSpPr/>
          <p:nvPr/>
        </p:nvSpPr>
        <p:spPr>
          <a:xfrm>
            <a:off x="4986660" y="4427011"/>
            <a:ext cx="5184576" cy="272659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Flexibilité de mes horaires</a:t>
            </a:r>
          </a:p>
          <a:p>
            <a:pPr algn="ctr"/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Transports d’enfants</a:t>
            </a:r>
          </a:p>
          <a:p>
            <a:pPr algn="ctr"/>
            <a:r>
              <a:rPr lang="fr-F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Manque de confiance aux partenaires</a:t>
            </a:r>
          </a:p>
          <a:p>
            <a:pPr algn="ctr"/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Difficulté à trouver un partenaire</a:t>
            </a:r>
          </a:p>
          <a:p>
            <a:pPr algn="ctr"/>
            <a:endParaRPr lang="fr-F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925592" y="-335280"/>
            <a:ext cx="5283998" cy="272659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Trajets trop longs</a:t>
            </a:r>
          </a:p>
          <a:p>
            <a:pPr algn="ctr"/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Horaires peu fiables</a:t>
            </a:r>
          </a:p>
          <a:p>
            <a:pPr algn="ctr"/>
            <a:r>
              <a:rPr lang="fr-F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Arrêts trop éloignés</a:t>
            </a:r>
          </a:p>
          <a:p>
            <a:pPr algn="ctr"/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Saturation aux heures de pointe</a:t>
            </a:r>
          </a:p>
          <a:p>
            <a:pPr algn="ctr"/>
            <a:r>
              <a:rPr lang="fr-F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Transports d’enfants</a:t>
            </a:r>
          </a:p>
          <a:p>
            <a:pPr algn="ctr"/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Déplacements professionnels</a:t>
            </a:r>
            <a:endParaRPr lang="fr-FR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188" y="0"/>
            <a:ext cx="3888432" cy="596900"/>
          </a:xfrm>
        </p:spPr>
        <p:txBody>
          <a:bodyPr/>
          <a:lstStyle/>
          <a:p>
            <a:r>
              <a:rPr lang="fr-FR" dirty="0" smtClean="0"/>
              <a:t>Les principaux freins a l’usage des modes alternatifs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124" y="1440210"/>
            <a:ext cx="3744416" cy="2448272"/>
          </a:xfrm>
        </p:spPr>
        <p:txBody>
          <a:bodyPr/>
          <a:lstStyle/>
          <a:p>
            <a:pPr>
              <a:buNone/>
            </a:pPr>
            <a:r>
              <a:rPr lang="fr-FR" sz="2000" dirty="0" smtClean="0"/>
              <a:t>	Si certains freins sont structurels (distance de parcours par exemple), d’autres sont organisationnels ou psychologiques : horaires, météo, aisance à vélo, confiance aux partenaires de covoiturage… 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0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2" cstate="email">
            <a:biLevel thresh="50000"/>
          </a:blip>
          <a:srcRect l="-23043" t="-6667"/>
          <a:stretch>
            <a:fillRect/>
          </a:stretch>
        </p:blipFill>
        <p:spPr bwMode="auto">
          <a:xfrm>
            <a:off x="5447756" y="456808"/>
            <a:ext cx="648072" cy="648072"/>
          </a:xfrm>
          <a:prstGeom prst="rect">
            <a:avLst/>
          </a:prstGeom>
          <a:noFill/>
        </p:spPr>
      </p:pic>
      <p:pic>
        <p:nvPicPr>
          <p:cNvPr id="11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3" cstate="email">
            <a:biLevel thresh="50000"/>
          </a:blip>
          <a:srcRect t="-6667"/>
          <a:stretch>
            <a:fillRect/>
          </a:stretch>
        </p:blipFill>
        <p:spPr bwMode="auto">
          <a:xfrm>
            <a:off x="5081256" y="3121104"/>
            <a:ext cx="841509" cy="673207"/>
          </a:xfrm>
          <a:prstGeom prst="rect">
            <a:avLst/>
          </a:prstGeom>
          <a:noFill/>
        </p:spPr>
      </p:pic>
      <p:pic>
        <p:nvPicPr>
          <p:cNvPr id="12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4" cstate="email">
            <a:biLevel thresh="50000"/>
          </a:blip>
          <a:srcRect r="-18519" b="-7210"/>
          <a:stretch>
            <a:fillRect/>
          </a:stretch>
        </p:blipFill>
        <p:spPr bwMode="auto">
          <a:xfrm>
            <a:off x="5202684" y="5353352"/>
            <a:ext cx="632265" cy="720080"/>
          </a:xfrm>
          <a:prstGeom prst="rect">
            <a:avLst/>
          </a:prstGeom>
          <a:noFill/>
        </p:spPr>
      </p:pic>
      <p:sp>
        <p:nvSpPr>
          <p:cNvPr id="14" name="Ellipse 13"/>
          <p:cNvSpPr/>
          <p:nvPr/>
        </p:nvSpPr>
        <p:spPr>
          <a:xfrm>
            <a:off x="4914652" y="2014153"/>
            <a:ext cx="5283998" cy="272659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Météo</a:t>
            </a:r>
          </a:p>
          <a:p>
            <a:pPr algn="ctr"/>
            <a:r>
              <a:rPr lang="fr-F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Distance ou relief trop important</a:t>
            </a:r>
          </a:p>
          <a:p>
            <a:pPr algn="ctr"/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Peur de l’accident</a:t>
            </a:r>
          </a:p>
          <a:p>
            <a:pPr algn="ctr"/>
            <a:r>
              <a:rPr lang="fr-F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Transports d’enfants</a:t>
            </a:r>
          </a:p>
          <a:p>
            <a:pPr algn="ctr"/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Manque de stationnement adapté</a:t>
            </a:r>
          </a:p>
          <a:p>
            <a:pPr algn="ctr"/>
            <a:r>
              <a:rPr lang="fr-F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Rapport au vélo (entretien/aisance)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180" y="-71958"/>
            <a:ext cx="9537734" cy="596900"/>
          </a:xfrm>
        </p:spPr>
        <p:txBody>
          <a:bodyPr/>
          <a:lstStyle/>
          <a:p>
            <a:r>
              <a:rPr lang="fr-FR" dirty="0" smtClean="0"/>
              <a:t>Stade changement et perception de la voiture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0156" y="5328642"/>
            <a:ext cx="9667180" cy="1080567"/>
          </a:xfrm>
        </p:spPr>
        <p:txBody>
          <a:bodyPr/>
          <a:lstStyle/>
          <a:p>
            <a:pPr>
              <a:buNone/>
            </a:pPr>
            <a:r>
              <a:rPr lang="fr-FR" sz="2000" dirty="0" smtClean="0"/>
              <a:t>	Les publics Etudiant et Personnel présentent un profil bien différents : les Plans d’Actions devront répondre aux objectifs de chaque cible : SENSIBILISER pour la cible personnel et PERENNISER LA PRATIQUE pour la cible Etudiant.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8" name="Trapèze 47"/>
          <p:cNvSpPr/>
          <p:nvPr/>
        </p:nvSpPr>
        <p:spPr bwMode="auto">
          <a:xfrm>
            <a:off x="2933398" y="1820761"/>
            <a:ext cx="252000" cy="18000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172" y="936154"/>
            <a:ext cx="956534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. domicile-campus</a:t>
                      </a:r>
                      <a:endParaRPr lang="fr-F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180" y="-71958"/>
            <a:ext cx="9537734" cy="596900"/>
          </a:xfrm>
        </p:spPr>
        <p:txBody>
          <a:bodyPr/>
          <a:lstStyle/>
          <a:p>
            <a:r>
              <a:rPr lang="fr-FR" dirty="0" smtClean="0"/>
              <a:t>Les modes alternatifs a la voiture solo les plus plébiscitées par automobilistes réguliers </a:t>
            </a:r>
            <a:br>
              <a:rPr lang="fr-FR" dirty="0" smtClean="0"/>
            </a:br>
            <a:r>
              <a:rPr lang="fr-FR" sz="1600" dirty="0" smtClean="0"/>
              <a:t>(pour les trajets domicile-campus)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0156" y="4320530"/>
            <a:ext cx="9667180" cy="1080567"/>
          </a:xfrm>
        </p:spPr>
        <p:txBody>
          <a:bodyPr/>
          <a:lstStyle/>
          <a:p>
            <a:pPr>
              <a:buNone/>
            </a:pPr>
            <a:r>
              <a:rPr lang="fr-FR" sz="2000" dirty="0" smtClean="0"/>
              <a:t>	Les transports en commun urbains sont clairement les plus plébiscités que ce soit auprès du personnel automobiliste ou des étudiants automobilistes. </a:t>
            </a:r>
          </a:p>
          <a:p>
            <a:pPr>
              <a:buNone/>
            </a:pPr>
            <a:r>
              <a:rPr lang="fr-FR" sz="2000" dirty="0" smtClean="0"/>
              <a:t>	Le vélo arrive en deuxième position, également pour tous les usagers.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AFE24B-70E2-403D-893A-9A7A9D3D6A58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2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3" cstate="email">
            <a:biLevel thresh="50000"/>
          </a:blip>
          <a:srcRect r="-18519" b="-7210"/>
          <a:stretch>
            <a:fillRect/>
          </a:stretch>
        </p:blipFill>
        <p:spPr bwMode="auto">
          <a:xfrm>
            <a:off x="5364588" y="2190720"/>
            <a:ext cx="1008112" cy="1008112"/>
          </a:xfrm>
          <a:prstGeom prst="rect">
            <a:avLst/>
          </a:prstGeom>
          <a:noFill/>
        </p:spPr>
      </p:pic>
      <p:pic>
        <p:nvPicPr>
          <p:cNvPr id="33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4" cstate="email">
            <a:biLevel thresh="50000"/>
          </a:blip>
          <a:srcRect t="-6667"/>
          <a:stretch>
            <a:fillRect/>
          </a:stretch>
        </p:blipFill>
        <p:spPr bwMode="auto">
          <a:xfrm>
            <a:off x="6570836" y="2357744"/>
            <a:ext cx="576065" cy="709004"/>
          </a:xfrm>
          <a:prstGeom prst="rect">
            <a:avLst/>
          </a:prstGeom>
          <a:noFill/>
        </p:spPr>
      </p:pic>
      <p:pic>
        <p:nvPicPr>
          <p:cNvPr id="34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5" cstate="email">
            <a:biLevel thresh="50000"/>
          </a:blip>
          <a:srcRect/>
          <a:stretch>
            <a:fillRect/>
          </a:stretch>
        </p:blipFill>
        <p:spPr bwMode="auto">
          <a:xfrm>
            <a:off x="8459518" y="2679010"/>
            <a:ext cx="312034" cy="360039"/>
          </a:xfrm>
          <a:prstGeom prst="rect">
            <a:avLst/>
          </a:prstGeom>
          <a:noFill/>
        </p:spPr>
      </p:pic>
      <p:pic>
        <p:nvPicPr>
          <p:cNvPr id="35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6" cstate="email">
            <a:biLevel thresh="50000"/>
          </a:blip>
          <a:srcRect t="-6667"/>
          <a:stretch>
            <a:fillRect/>
          </a:stretch>
        </p:blipFill>
        <p:spPr bwMode="auto">
          <a:xfrm>
            <a:off x="2786058" y="1958930"/>
            <a:ext cx="1471579" cy="1177263"/>
          </a:xfrm>
          <a:prstGeom prst="rect">
            <a:avLst/>
          </a:prstGeom>
          <a:noFill/>
        </p:spPr>
      </p:pic>
      <p:pic>
        <p:nvPicPr>
          <p:cNvPr id="36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7" cstate="email">
            <a:biLevel thresh="50000"/>
          </a:blip>
          <a:srcRect l="-23043" t="-6667"/>
          <a:stretch>
            <a:fillRect/>
          </a:stretch>
        </p:blipFill>
        <p:spPr bwMode="auto">
          <a:xfrm>
            <a:off x="1355184" y="1614656"/>
            <a:ext cx="1566290" cy="1566290"/>
          </a:xfrm>
          <a:prstGeom prst="rect">
            <a:avLst/>
          </a:prstGeom>
          <a:noFill/>
        </p:spPr>
      </p:pic>
      <p:pic>
        <p:nvPicPr>
          <p:cNvPr id="37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7" cstate="email">
            <a:biLevel thresh="50000"/>
          </a:blip>
          <a:srcRect l="-23043" t="-6667"/>
          <a:stretch>
            <a:fillRect/>
          </a:stretch>
        </p:blipFill>
        <p:spPr bwMode="auto">
          <a:xfrm>
            <a:off x="4482604" y="2030938"/>
            <a:ext cx="566134" cy="566134"/>
          </a:xfrm>
          <a:prstGeom prst="rect">
            <a:avLst/>
          </a:prstGeom>
          <a:noFill/>
        </p:spPr>
      </p:pic>
      <p:pic>
        <p:nvPicPr>
          <p:cNvPr id="38" name="Picture 2" descr="http://old.mobisavoie.fr/images/SIT_MOBISAVOIE_NEW/pictos.png"/>
          <p:cNvPicPr>
            <a:picLocks noChangeAspect="1" noChangeArrowheads="1"/>
          </p:cNvPicPr>
          <p:nvPr/>
        </p:nvPicPr>
        <p:blipFill>
          <a:blip r:embed="rId8" cstate="email">
            <a:biLevel thresh="50000"/>
          </a:blip>
          <a:srcRect t="-776" r="-17604"/>
          <a:stretch>
            <a:fillRect/>
          </a:stretch>
        </p:blipFill>
        <p:spPr bwMode="auto">
          <a:xfrm>
            <a:off x="4354354" y="2534994"/>
            <a:ext cx="622748" cy="622748"/>
          </a:xfrm>
          <a:prstGeom prst="flowChartConnector">
            <a:avLst/>
          </a:prstGeom>
          <a:noFill/>
        </p:spPr>
      </p:pic>
      <p:sp>
        <p:nvSpPr>
          <p:cNvPr id="39" name="Forme libre 38"/>
          <p:cNvSpPr/>
          <p:nvPr/>
        </p:nvSpPr>
        <p:spPr bwMode="auto">
          <a:xfrm>
            <a:off x="4511315" y="2709861"/>
            <a:ext cx="164765" cy="77929"/>
          </a:xfrm>
          <a:custGeom>
            <a:avLst/>
            <a:gdLst>
              <a:gd name="connsiteX0" fmla="*/ 157655 w 331075"/>
              <a:gd name="connsiteY0" fmla="*/ 0 h 204952"/>
              <a:gd name="connsiteX1" fmla="*/ 63062 w 331075"/>
              <a:gd name="connsiteY1" fmla="*/ 31531 h 204952"/>
              <a:gd name="connsiteX2" fmla="*/ 0 w 331075"/>
              <a:gd name="connsiteY2" fmla="*/ 204952 h 204952"/>
              <a:gd name="connsiteX3" fmla="*/ 331075 w 331075"/>
              <a:gd name="connsiteY3" fmla="*/ 204952 h 204952"/>
              <a:gd name="connsiteX4" fmla="*/ 299544 w 331075"/>
              <a:gd name="connsiteY4" fmla="*/ 15765 h 204952"/>
              <a:gd name="connsiteX5" fmla="*/ 157655 w 331075"/>
              <a:gd name="connsiteY5" fmla="*/ 0 h 20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075" h="204952">
                <a:moveTo>
                  <a:pt x="157655" y="0"/>
                </a:moveTo>
                <a:lnTo>
                  <a:pt x="63062" y="31531"/>
                </a:lnTo>
                <a:lnTo>
                  <a:pt x="0" y="204952"/>
                </a:lnTo>
                <a:lnTo>
                  <a:pt x="331075" y="204952"/>
                </a:lnTo>
                <a:lnTo>
                  <a:pt x="299544" y="15765"/>
                </a:lnTo>
                <a:lnTo>
                  <a:pt x="157655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Plus 39"/>
          <p:cNvSpPr/>
          <p:nvPr/>
        </p:nvSpPr>
        <p:spPr bwMode="auto">
          <a:xfrm>
            <a:off x="4554612" y="2462986"/>
            <a:ext cx="243029" cy="194843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701580" y="311105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31%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482604" y="311105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15%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562724" y="311105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14%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506940" y="311105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6%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7" name="Picture 6" descr="http://previews.123rf.com/images/ku2raza/ku2raza1303/ku2raza130300092/18548637-Set-of-transport-icons-scooter-and-moped-Stock-Vector-scooter-vespa-icon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34932" y="2493846"/>
            <a:ext cx="596807" cy="511550"/>
          </a:xfrm>
          <a:prstGeom prst="rect">
            <a:avLst/>
          </a:prstGeom>
          <a:noFill/>
        </p:spPr>
      </p:pic>
      <p:sp>
        <p:nvSpPr>
          <p:cNvPr id="48" name="Trapèze 47"/>
          <p:cNvSpPr/>
          <p:nvPr/>
        </p:nvSpPr>
        <p:spPr bwMode="auto">
          <a:xfrm>
            <a:off x="2933398" y="1820761"/>
            <a:ext cx="252000" cy="18000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609190" y="311105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10%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123396" y="31178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20%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371036" y="311105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3%</a:t>
            </a:r>
            <a:endParaRPr lang="fr-FR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4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213666" y="6813978"/>
          <a:ext cx="9669540" cy="28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7385"/>
                <a:gridCol w="2417385"/>
                <a:gridCol w="2417385"/>
                <a:gridCol w="2417385"/>
              </a:tblGrid>
              <a:tr h="28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Dép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. domicile-campus</a:t>
                      </a:r>
                      <a:endParaRPr lang="fr-F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internes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Dép. pro.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7E999B"/>
                          </a:solidFill>
                        </a:rPr>
                        <a:t>Flux</a:t>
                      </a:r>
                      <a:r>
                        <a:rPr lang="fr-FR" sz="1200" baseline="0" dirty="0" smtClean="0">
                          <a:solidFill>
                            <a:srgbClr val="7E999B"/>
                          </a:solidFill>
                        </a:rPr>
                        <a:t> de marchandises</a:t>
                      </a:r>
                      <a:endParaRPr lang="fr-FR" sz="1200" dirty="0" smtClean="0">
                        <a:solidFill>
                          <a:srgbClr val="7E999B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aporama paysage">
  <a:themeElements>
    <a:clrScheme name="1_Diaporama pays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aporama pays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13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13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aporama pays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aporama pays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aporama pays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aporama pays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aporama pays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aporama pays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porama pays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porama pays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porama pays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porama pays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porama pays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aporama pays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aporama paysage">
  <a:themeElements>
    <a:clrScheme name="Inddigo">
      <a:dk1>
        <a:srgbClr val="506E6E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aporama pays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13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13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aporama pays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rama pays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rama pays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rama pays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rama pays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rama pays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rama pays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rama pays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rama pays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rama pays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rama pays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rama pays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aporama paysage">
  <a:themeElements>
    <a:clrScheme name="2_Diaporama pays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aporama pays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13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13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iaporama pays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aporama pays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aporama pays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aporama pays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aporama pays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aporama pays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aporama pays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aporama pays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aporama pays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aporama pays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aporama pays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aporama pays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Diaporama paysage</Template>
  <TotalTime>10995</TotalTime>
  <Words>964</Words>
  <Application>Microsoft Office PowerPoint</Application>
  <PresentationFormat>Personnalisé</PresentationFormat>
  <Paragraphs>305</Paragraphs>
  <Slides>21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1_Diaporama paysage</vt:lpstr>
      <vt:lpstr>Diaporama paysage</vt:lpstr>
      <vt:lpstr>2_Diaporama paysage</vt:lpstr>
      <vt:lpstr>Présentation PowerPoint</vt:lpstr>
      <vt:lpstr>Rappel DES objectifs de la démarche</vt:lpstr>
      <vt:lpstr>Les outils d’analyse</vt:lpstr>
      <vt:lpstr>Les modes de déplacement habituels</vt:lpstr>
      <vt:lpstr>L’alternance des modes de déplacement</vt:lpstr>
      <vt:lpstr>la compétitivité des modes de déplacement en temps de parcours</vt:lpstr>
      <vt:lpstr>Les principaux freins a l’usage des modes alternatifs</vt:lpstr>
      <vt:lpstr>Stade changement et perception de la voiture</vt:lpstr>
      <vt:lpstr>Les modes alternatifs a la voiture solo les plus plébiscitées par automobilistes réguliers  (pour les trajets domicile-campus)</vt:lpstr>
      <vt:lpstr>Les flux piétons observés</vt:lpstr>
      <vt:lpstr>Les MODES DE Déplacements internes</vt:lpstr>
      <vt:lpstr>La pause déjeuner vers les r.u.</vt:lpstr>
      <vt:lpstr>Temps de connexion jusqu’aux arrêts de transports</vt:lpstr>
      <vt:lpstr>Points d’amélioration des cheminements piétons </vt:lpstr>
      <vt:lpstr>points a améliorer POUR LES CYCLISTES</vt:lpstr>
      <vt:lpstr>Les zones a forte tendance de stationnement automobile illicite</vt:lpstr>
      <vt:lpstr>les déplacements professionnels</vt:lpstr>
      <vt:lpstr>Les flux de marchandises</vt:lpstr>
      <vt:lpstr>Les principaux axes de travail identifiés</vt:lpstr>
      <vt:lpstr>Les projets et études en cours</vt:lpstr>
      <vt:lpstr>les prochaines étapes</vt:lpstr>
    </vt:vector>
  </TitlesOfParts>
  <Company>INDDIGO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mchollet</dc:creator>
  <cp:lastModifiedBy>Alice Roy</cp:lastModifiedBy>
  <cp:revision>268</cp:revision>
  <dcterms:created xsi:type="dcterms:W3CDTF">2010-02-08T16:20:06Z</dcterms:created>
  <dcterms:modified xsi:type="dcterms:W3CDTF">2015-03-18T13:15:42Z</dcterms:modified>
</cp:coreProperties>
</file>