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06" r:id="rId2"/>
    <p:sldMasterId id="2147483681" r:id="rId3"/>
  </p:sldMasterIdLst>
  <p:notesMasterIdLst>
    <p:notesMasterId r:id="rId79"/>
  </p:notesMasterIdLst>
  <p:handoutMasterIdLst>
    <p:handoutMasterId r:id="rId80"/>
  </p:handoutMasterIdLst>
  <p:sldIdLst>
    <p:sldId id="261" r:id="rId4"/>
    <p:sldId id="291" r:id="rId5"/>
    <p:sldId id="1158" r:id="rId6"/>
    <p:sldId id="294" r:id="rId7"/>
    <p:sldId id="1152" r:id="rId8"/>
    <p:sldId id="295" r:id="rId9"/>
    <p:sldId id="303" r:id="rId10"/>
    <p:sldId id="480" r:id="rId11"/>
    <p:sldId id="318" r:id="rId12"/>
    <p:sldId id="481" r:id="rId13"/>
    <p:sldId id="306" r:id="rId14"/>
    <p:sldId id="307" r:id="rId15"/>
    <p:sldId id="310" r:id="rId16"/>
    <p:sldId id="482" r:id="rId17"/>
    <p:sldId id="483" r:id="rId18"/>
    <p:sldId id="465" r:id="rId19"/>
    <p:sldId id="485" r:id="rId20"/>
    <p:sldId id="1159" r:id="rId21"/>
    <p:sldId id="486" r:id="rId22"/>
    <p:sldId id="487" r:id="rId23"/>
    <p:sldId id="488" r:id="rId24"/>
    <p:sldId id="1160" r:id="rId25"/>
    <p:sldId id="518" r:id="rId26"/>
    <p:sldId id="1164" r:id="rId27"/>
    <p:sldId id="1148" r:id="rId28"/>
    <p:sldId id="492" r:id="rId29"/>
    <p:sldId id="491" r:id="rId30"/>
    <p:sldId id="373" r:id="rId31"/>
    <p:sldId id="1165" r:id="rId32"/>
    <p:sldId id="522" r:id="rId33"/>
    <p:sldId id="1149" r:id="rId34"/>
    <p:sldId id="1150" r:id="rId35"/>
    <p:sldId id="1151" r:id="rId36"/>
    <p:sldId id="523" r:id="rId37"/>
    <p:sldId id="524" r:id="rId38"/>
    <p:sldId id="495" r:id="rId39"/>
    <p:sldId id="496" r:id="rId40"/>
    <p:sldId id="312" r:id="rId41"/>
    <p:sldId id="497" r:id="rId42"/>
    <p:sldId id="314" r:id="rId43"/>
    <p:sldId id="1161" r:id="rId44"/>
    <p:sldId id="499" r:id="rId45"/>
    <p:sldId id="517" r:id="rId46"/>
    <p:sldId id="308" r:id="rId47"/>
    <p:sldId id="477" r:id="rId48"/>
    <p:sldId id="1163" r:id="rId49"/>
    <p:sldId id="360" r:id="rId50"/>
    <p:sldId id="1162" r:id="rId51"/>
    <p:sldId id="515" r:id="rId52"/>
    <p:sldId id="516" r:id="rId53"/>
    <p:sldId id="323" r:id="rId54"/>
    <p:sldId id="500" r:id="rId55"/>
    <p:sldId id="519" r:id="rId56"/>
    <p:sldId id="352" r:id="rId57"/>
    <p:sldId id="502" r:id="rId58"/>
    <p:sldId id="503" r:id="rId59"/>
    <p:sldId id="504" r:id="rId60"/>
    <p:sldId id="376" r:id="rId61"/>
    <p:sldId id="507" r:id="rId62"/>
    <p:sldId id="505" r:id="rId63"/>
    <p:sldId id="340" r:id="rId64"/>
    <p:sldId id="520" r:id="rId65"/>
    <p:sldId id="328" r:id="rId66"/>
    <p:sldId id="264" r:id="rId67"/>
    <p:sldId id="1153" r:id="rId68"/>
    <p:sldId id="1154" r:id="rId69"/>
    <p:sldId id="1155" r:id="rId70"/>
    <p:sldId id="1156" r:id="rId71"/>
    <p:sldId id="334" r:id="rId72"/>
    <p:sldId id="367" r:id="rId73"/>
    <p:sldId id="510" r:id="rId74"/>
    <p:sldId id="511" r:id="rId75"/>
    <p:sldId id="512" r:id="rId76"/>
    <p:sldId id="513" r:id="rId77"/>
    <p:sldId id="302" r:id="rId78"/>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1F46C"/>
    <a:srgbClr val="FFCC99"/>
    <a:srgbClr val="FFFFFF"/>
    <a:srgbClr val="8FAADC"/>
    <a:srgbClr val="439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45641" autoAdjust="0"/>
  </p:normalViewPr>
  <p:slideViewPr>
    <p:cSldViewPr snapToGrid="0">
      <p:cViewPr varScale="1">
        <p:scale>
          <a:sx n="45" d="100"/>
          <a:sy n="45" d="100"/>
        </p:scale>
        <p:origin x="2035" y="38"/>
      </p:cViewPr>
      <p:guideLst/>
    </p:cSldViewPr>
  </p:slideViewPr>
  <p:notesTextViewPr>
    <p:cViewPr>
      <p:scale>
        <a:sx n="100" d="100"/>
        <a:sy n="100" d="100"/>
      </p:scale>
      <p:origin x="0" y="0"/>
    </p:cViewPr>
  </p:notesTextViewPr>
  <p:notesViewPr>
    <p:cSldViewPr snapToGrid="0">
      <p:cViewPr varScale="1">
        <p:scale>
          <a:sx n="95" d="100"/>
          <a:sy n="95" d="100"/>
        </p:scale>
        <p:origin x="4042"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F14546B-25DF-40A4-9BAE-7938187EBAD3}"/>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DCE42C9-141B-47F6-B370-D50EFF7A1439}"/>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F80BCD19-DBCE-41A5-82C9-CB8D65989DB1}" type="datetimeFigureOut">
              <a:rPr lang="fr-FR" smtClean="0"/>
              <a:t>08/11/2023</a:t>
            </a:fld>
            <a:endParaRPr lang="fr-FR"/>
          </a:p>
        </p:txBody>
      </p:sp>
      <p:sp>
        <p:nvSpPr>
          <p:cNvPr id="4" name="Espace réservé du pied de page 3">
            <a:extLst>
              <a:ext uri="{FF2B5EF4-FFF2-40B4-BE49-F238E27FC236}">
                <a16:creationId xmlns:a16="http://schemas.microsoft.com/office/drawing/2014/main" id="{D17CF6BF-8A11-4C54-BB36-9159FFBC67D0}"/>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D5645F7-B371-40F9-B33D-749974EC81C9}"/>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5504641A-6972-4645-906E-24292F4E1080}" type="slidenum">
              <a:rPr lang="fr-FR" smtClean="0"/>
              <a:t>‹N°›</a:t>
            </a:fld>
            <a:endParaRPr lang="fr-FR"/>
          </a:p>
        </p:txBody>
      </p:sp>
    </p:spTree>
    <p:extLst>
      <p:ext uri="{BB962C8B-B14F-4D97-AF65-F5344CB8AC3E}">
        <p14:creationId xmlns:p14="http://schemas.microsoft.com/office/powerpoint/2010/main" val="136020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FAA60D1B-C123-46A4-B805-1C8BB6510DE4}" type="datetimeFigureOut">
              <a:rPr lang="fr-FR" smtClean="0"/>
              <a:t>08/11/2023</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4E2ACE73-54A6-471C-8760-95853094F089}" type="slidenum">
              <a:rPr lang="fr-FR" smtClean="0"/>
              <a:t>‹N°›</a:t>
            </a:fld>
            <a:endParaRPr lang="fr-FR"/>
          </a:p>
        </p:txBody>
      </p:sp>
    </p:spTree>
    <p:extLst>
      <p:ext uri="{BB962C8B-B14F-4D97-AF65-F5344CB8AC3E}">
        <p14:creationId xmlns:p14="http://schemas.microsoft.com/office/powerpoint/2010/main" val="73771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EK-ppe0YKwA#action=shar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aas.fr/public/fr/la-recherche-au-laas-cnr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laas.fr/public/fr/adrea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wikipedia.org/wiki/Indi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fr.wikipedia.org/wiki/Facteur_d'impac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aas.fr/public/fr/la-recherche-au-laas-cnr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laas.fr/public/fr/adrea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r.wikipedia.org/wiki/Indic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fr.wikipedia.org/wiki/Facteur_d'impac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fr.wikipedia.org/wiki/Sci-Hub#cite_note-Eudes-8" TargetMode="External"/><Relationship Id="rId3" Type="http://schemas.openxmlformats.org/officeDocument/2006/relationships/hyperlink" Target="https://fr.wikipedia.org/wiki/5_septembre" TargetMode="External"/><Relationship Id="rId7" Type="http://schemas.openxmlformats.org/officeDocument/2006/relationships/hyperlink" Target="https://fr.wikipedia.org/wiki/Alexandra_Elbakyan"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fr.wikipedia.org/wiki/Sci-Hub#cite_note-bigthink-7" TargetMode="External"/><Relationship Id="rId11" Type="http://schemas.openxmlformats.org/officeDocument/2006/relationships/hyperlink" Target="https://fr.wikipedia.org/wiki/Paywall" TargetMode="External"/><Relationship Id="rId5" Type="http://schemas.openxmlformats.org/officeDocument/2006/relationships/hyperlink" Target="https://fr.wikipedia.org/wiki/2011" TargetMode="External"/><Relationship Id="rId10" Type="http://schemas.openxmlformats.org/officeDocument/2006/relationships/hyperlink" Target="https://fr.wikipedia.org/wiki/Kazakhstan" TargetMode="External"/><Relationship Id="rId4" Type="http://schemas.openxmlformats.org/officeDocument/2006/relationships/hyperlink" Target="https://fr.wikipedia.org/wiki/Septembre_2011" TargetMode="External"/><Relationship Id="rId9" Type="http://schemas.openxmlformats.org/officeDocument/2006/relationships/hyperlink" Target="https://fr.wikipedia.org/wiki/Neuroscience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fr.wikipedia.org/wiki/Licence_MIT"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s://fr.wikipedia.org/wiki/Mozilla_Firefox" TargetMode="External"/><Relationship Id="rId5" Type="http://schemas.openxmlformats.org/officeDocument/2006/relationships/hyperlink" Target="https://fr.wikipedia.org/wiki/Google_Chrome" TargetMode="External"/><Relationship Id="rId4" Type="http://schemas.openxmlformats.org/officeDocument/2006/relationships/hyperlink" Target="https://fr.wikipedia.org/wiki/Unpaywall#cite_note-2"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a:t>
            </a:fld>
            <a:endParaRPr lang="fr-FR"/>
          </a:p>
        </p:txBody>
      </p:sp>
    </p:spTree>
    <p:extLst>
      <p:ext uri="{BB962C8B-B14F-4D97-AF65-F5344CB8AC3E}">
        <p14:creationId xmlns:p14="http://schemas.microsoft.com/office/powerpoint/2010/main" val="2822178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10</a:t>
            </a:fld>
            <a:endParaRPr lang="fr-FR"/>
          </a:p>
        </p:txBody>
      </p:sp>
    </p:spTree>
    <p:extLst>
      <p:ext uri="{BB962C8B-B14F-4D97-AF65-F5344CB8AC3E}">
        <p14:creationId xmlns:p14="http://schemas.microsoft.com/office/powerpoint/2010/main" val="323762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https://www.youtube.com/watch?v=</a:t>
            </a:r>
            <a:r>
              <a:rPr lang="fr-FR" dirty="0">
                <a:hlinkClick r:id="rId3"/>
              </a:rPr>
              <a:t>EK-ppe0YKwA</a:t>
            </a:r>
            <a:r>
              <a:rPr lang="fr-FR" dirty="0"/>
              <a:t>#action=share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Certainement que votre sujet a déjà été étudié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Que sait on </a:t>
            </a:r>
            <a:r>
              <a:rPr lang="fr-FR" sz="1200" kern="1200" dirty="0" err="1">
                <a:solidFill>
                  <a:schemeClr val="tx1"/>
                </a:solidFill>
                <a:effectLst/>
                <a:latin typeface="+mn-lt"/>
                <a:ea typeface="+mn-ea"/>
                <a:cs typeface="+mn-cs"/>
              </a:rPr>
              <a:t>aujourd</a:t>
            </a:r>
            <a:r>
              <a:rPr lang="fr-FR" sz="1200" kern="1200" dirty="0">
                <a:solidFill>
                  <a:schemeClr val="tx1"/>
                </a:solidFill>
                <a:effectLst/>
                <a:latin typeface="+mn-lt"/>
                <a:ea typeface="+mn-ea"/>
                <a:cs typeface="+mn-cs"/>
              </a:rPr>
              <a:t> hui à son propos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Comment est il abordé par les chercheurs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Avec quels outils , quel process ont-ils travaillé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Objectif : Confronter les </a:t>
            </a:r>
            <a:r>
              <a:rPr lang="fr-FR" sz="1200" kern="1200" dirty="0" err="1">
                <a:solidFill>
                  <a:schemeClr val="tx1"/>
                </a:solidFill>
                <a:effectLst/>
                <a:latin typeface="+mn-lt"/>
                <a:ea typeface="+mn-ea"/>
                <a:cs typeface="+mn-cs"/>
              </a:rPr>
              <a:t>idees</a:t>
            </a:r>
            <a:r>
              <a:rPr lang="fr-FR" sz="1200" kern="1200" dirty="0">
                <a:solidFill>
                  <a:schemeClr val="tx1"/>
                </a:solidFill>
                <a:effectLst/>
                <a:latin typeface="+mn-lt"/>
                <a:ea typeface="+mn-ea"/>
                <a:cs typeface="+mn-cs"/>
              </a:rPr>
              <a:t> et p être faire </a:t>
            </a:r>
            <a:r>
              <a:rPr lang="fr-FR" sz="1200" kern="1200" dirty="0" err="1">
                <a:solidFill>
                  <a:schemeClr val="tx1"/>
                </a:solidFill>
                <a:effectLst/>
                <a:latin typeface="+mn-lt"/>
                <a:ea typeface="+mn-ea"/>
                <a:cs typeface="+mn-cs"/>
              </a:rPr>
              <a:t>emerger</a:t>
            </a:r>
            <a:r>
              <a:rPr lang="fr-FR" sz="1200" kern="1200" dirty="0">
                <a:solidFill>
                  <a:schemeClr val="tx1"/>
                </a:solidFill>
                <a:effectLst/>
                <a:latin typeface="+mn-lt"/>
                <a:ea typeface="+mn-ea"/>
                <a:cs typeface="+mn-cs"/>
              </a:rPr>
              <a:t> 1 point de vue critique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Vigilence</a:t>
            </a:r>
            <a:r>
              <a:rPr lang="fr-FR" sz="1200" kern="1200" dirty="0">
                <a:solidFill>
                  <a:schemeClr val="tx1"/>
                </a:solidFill>
                <a:effectLst/>
                <a:latin typeface="+mn-lt"/>
                <a:ea typeface="+mn-ea"/>
                <a:cs typeface="+mn-cs"/>
              </a:rPr>
              <a:t> : Chaque enseignants à des attentes un peu différentes sur chaque sujet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Scribb</a:t>
            </a:r>
            <a:r>
              <a:rPr lang="fr-FR" sz="1200" kern="1200" dirty="0">
                <a:solidFill>
                  <a:schemeClr val="tx1"/>
                </a:solidFill>
                <a:effectLst/>
                <a:latin typeface="+mn-lt"/>
                <a:ea typeface="+mn-ea"/>
                <a:cs typeface="+mn-cs"/>
              </a:rPr>
              <a:t> : Plateforme </a:t>
            </a:r>
            <a:r>
              <a:rPr lang="fr-FR" sz="1200" kern="1200" dirty="0" err="1">
                <a:solidFill>
                  <a:schemeClr val="tx1"/>
                </a:solidFill>
                <a:effectLst/>
                <a:latin typeface="+mn-lt"/>
                <a:ea typeface="+mn-ea"/>
                <a:cs typeface="+mn-cs"/>
              </a:rPr>
              <a:t>educative</a:t>
            </a:r>
            <a:r>
              <a:rPr lang="fr-FR" sz="1200" kern="1200" dirty="0">
                <a:solidFill>
                  <a:schemeClr val="tx1"/>
                </a:solidFill>
                <a:effectLst/>
                <a:latin typeface="+mn-lt"/>
                <a:ea typeface="+mn-ea"/>
                <a:cs typeface="+mn-cs"/>
              </a:rPr>
              <a:t> , constitué d’ une équipe de rédacteurs académiques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Objectif : aider les </a:t>
            </a:r>
            <a:r>
              <a:rPr lang="fr-FR" sz="1200" kern="1200" dirty="0" err="1">
                <a:solidFill>
                  <a:schemeClr val="tx1"/>
                </a:solidFill>
                <a:effectLst/>
                <a:latin typeface="+mn-lt"/>
                <a:ea typeface="+mn-ea"/>
                <a:cs typeface="+mn-cs"/>
              </a:rPr>
              <a:t>etudiants</a:t>
            </a:r>
            <a:r>
              <a:rPr lang="fr-FR" sz="1200" kern="1200" dirty="0">
                <a:solidFill>
                  <a:schemeClr val="tx1"/>
                </a:solidFill>
                <a:effectLst/>
                <a:latin typeface="+mn-lt"/>
                <a:ea typeface="+mn-ea"/>
                <a:cs typeface="+mn-cs"/>
              </a:rPr>
              <a:t> à réussir leur travaux universitaires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Revue de littérature / </a:t>
            </a:r>
            <a:r>
              <a:rPr lang="fr-FR" sz="1200" kern="1200" dirty="0" err="1">
                <a:solidFill>
                  <a:schemeClr val="tx1"/>
                </a:solidFill>
                <a:effectLst/>
                <a:latin typeface="+mn-lt"/>
                <a:ea typeface="+mn-ea"/>
                <a:cs typeface="+mn-cs"/>
              </a:rPr>
              <a:t>literature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reviews</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première étape  indispensable pour la réalisation d’un travail de recherche particulièrement dans un mastère ou dans une thèse.</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Faire l’état des lieux des travaux réalisés sur tel ou tel projet de recherche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situer votre recherche par rapport </a:t>
            </a:r>
            <a:r>
              <a:rPr lang="fr-FR" sz="1200" b="1" kern="1200" dirty="0">
                <a:solidFill>
                  <a:schemeClr val="tx1"/>
                </a:solidFill>
                <a:effectLst/>
                <a:latin typeface="+mn-lt"/>
                <a:ea typeface="+mn-ea"/>
                <a:cs typeface="+mn-cs"/>
              </a:rPr>
              <a:t>à des cadres théoriques et des concepts reconnus</a:t>
            </a:r>
          </a:p>
          <a:p>
            <a:endParaRPr lang="fr-FR"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a:t>
            </a:r>
            <a:r>
              <a:rPr lang="fr-FR" sz="1200" b="1" kern="1200" dirty="0">
                <a:solidFill>
                  <a:schemeClr val="tx1"/>
                </a:solidFill>
                <a:effectLst/>
                <a:latin typeface="+mn-lt"/>
                <a:ea typeface="+mn-ea"/>
                <a:cs typeface="+mn-cs"/>
              </a:rPr>
              <a:t>On veut comprendre comment les autres chercheurs ont approché le </a:t>
            </a:r>
            <a:r>
              <a:rPr lang="fr-FR" sz="1200" b="1" kern="1200" dirty="0" err="1">
                <a:solidFill>
                  <a:schemeClr val="tx1"/>
                </a:solidFill>
                <a:effectLst/>
                <a:latin typeface="+mn-lt"/>
                <a:ea typeface="+mn-ea"/>
                <a:cs typeface="+mn-cs"/>
              </a:rPr>
              <a:t>probleme</a:t>
            </a:r>
            <a:r>
              <a:rPr lang="fr-FR" sz="1200" b="1" kern="1200" dirty="0">
                <a:solidFill>
                  <a:schemeClr val="tx1"/>
                </a:solidFill>
                <a:effectLst/>
                <a:latin typeface="+mn-lt"/>
                <a:ea typeface="+mn-ea"/>
                <a:cs typeface="+mn-cs"/>
              </a:rPr>
              <a:t> et quels sont les résultats les plus récents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Objectif : Capitalise le savoir et le savoir faire existants</a:t>
            </a:r>
          </a:p>
          <a:p>
            <a:r>
              <a:rPr lang="fr-FR" sz="1200" kern="1200" dirty="0">
                <a:solidFill>
                  <a:schemeClr val="tx1"/>
                </a:solidFill>
                <a:effectLst/>
                <a:latin typeface="+mn-lt"/>
                <a:ea typeface="+mn-ea"/>
                <a:cs typeface="+mn-cs"/>
              </a:rPr>
              <a:t>Une étude ciblée, approfondie et critique des travaux (Existants) réalisés sur un thème particulier</a:t>
            </a:r>
          </a:p>
          <a:p>
            <a:r>
              <a:rPr lang="fr-FR" sz="1200" b="1"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Cela vous permet de  maîtriser du domaine de recherche par l’acquisition des connaissances solides sur les travaux de recherche réalisés dans ce domaine</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11</a:t>
            </a:fld>
            <a:endParaRPr lang="fr-FR"/>
          </a:p>
        </p:txBody>
      </p:sp>
    </p:spTree>
    <p:extLst>
      <p:ext uri="{BB962C8B-B14F-4D97-AF65-F5344CB8AC3E}">
        <p14:creationId xmlns:p14="http://schemas.microsoft.com/office/powerpoint/2010/main" val="3039660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Le but de votre exercice sur l’état de l’art de vos recherche : </a:t>
            </a:r>
          </a:p>
          <a:p>
            <a:pPr marL="171467" indent="-171467">
              <a:buFontTx/>
              <a:buChar char="-"/>
            </a:pPr>
            <a:r>
              <a:rPr lang="fr-FR" baseline="0" dirty="0"/>
              <a:t>Faire l’état d’avancement des connaissances : </a:t>
            </a:r>
          </a:p>
          <a:p>
            <a:pPr marL="171467" indent="-171467">
              <a:buFontTx/>
              <a:buChar char="-"/>
            </a:pPr>
            <a:r>
              <a:rPr lang="fr-FR" b="1" baseline="0" dirty="0"/>
              <a:t>Sélection</a:t>
            </a:r>
            <a:r>
              <a:rPr lang="fr-FR" baseline="0" dirty="0"/>
              <a:t> des textes qui sont pertinents</a:t>
            </a:r>
          </a:p>
          <a:p>
            <a:pPr marL="171467" indent="-171467">
              <a:buFontTx/>
              <a:buChar char="-"/>
            </a:pPr>
            <a:r>
              <a:rPr lang="fr-FR" baseline="0" dirty="0"/>
              <a:t>Quels sont les résultats obtenus dans les autres recherches</a:t>
            </a:r>
          </a:p>
          <a:p>
            <a:pPr marL="171467" indent="-171467">
              <a:buFontTx/>
              <a:buChar char="-"/>
            </a:pPr>
            <a:r>
              <a:rPr lang="fr-FR" baseline="0" dirty="0"/>
              <a:t>Construction de votre part en lien avec votre objectif</a:t>
            </a:r>
          </a:p>
          <a:p>
            <a:pPr marL="171450" indent="-171450">
              <a:buFontTx/>
              <a:buChar char="-"/>
            </a:pPr>
            <a:r>
              <a:rPr lang="fr-FR" b="1" baseline="0" dirty="0"/>
              <a:t>+ une couche/ analyse  critique : Mettre en évidence les convergences, les divergences , les complémentarités , les limites </a:t>
            </a:r>
          </a:p>
          <a:p>
            <a:pPr marL="171450" indent="-171450">
              <a:buFontTx/>
              <a:buChar char="-"/>
            </a:pPr>
            <a:endParaRPr lang="fr-FR" b="1" baseline="0" dirty="0"/>
          </a:p>
          <a:p>
            <a:pPr marL="171450" indent="-171450">
              <a:buFontTx/>
              <a:buChar char="-"/>
            </a:pPr>
            <a:r>
              <a:rPr lang="fr-FR" b="1" baseline="0" dirty="0"/>
              <a:t>Donner un </a:t>
            </a:r>
            <a:r>
              <a:rPr lang="fr-FR" b="1" baseline="0" dirty="0" err="1"/>
              <a:t>apercu</a:t>
            </a:r>
            <a:r>
              <a:rPr lang="fr-FR" b="1" baseline="0" dirty="0"/>
              <a:t> critique : </a:t>
            </a:r>
          </a:p>
          <a:p>
            <a:pPr marL="171450" indent="-171450">
              <a:buFontTx/>
              <a:buChar char="-"/>
            </a:pPr>
            <a:endParaRPr lang="fr-FR" b="1" baseline="0" dirty="0"/>
          </a:p>
          <a:p>
            <a:pPr marL="171450" indent="-171450">
              <a:buFontTx/>
              <a:buChar char="-"/>
            </a:pPr>
            <a:endParaRPr lang="fr-FR" b="1" baseline="0"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12</a:t>
            </a:fld>
            <a:endParaRPr lang="fr-FR"/>
          </a:p>
        </p:txBody>
      </p:sp>
    </p:spTree>
    <p:extLst>
      <p:ext uri="{BB962C8B-B14F-4D97-AF65-F5344CB8AC3E}">
        <p14:creationId xmlns:p14="http://schemas.microsoft.com/office/powerpoint/2010/main" val="260610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Pourquoi c est si important de faire une revue de littérature ? </a:t>
            </a:r>
          </a:p>
          <a:p>
            <a:endParaRPr lang="fr-FR" dirty="0"/>
          </a:p>
          <a:p>
            <a:r>
              <a:rPr lang="fr-FR" dirty="0"/>
              <a:t>Pour savoir ce que l’on sait déjà sur vos sujets </a:t>
            </a:r>
          </a:p>
          <a:p>
            <a:r>
              <a:rPr lang="fr-FR" dirty="0"/>
              <a:t>Pour comprendre comment d’autres chercheurs l’on </a:t>
            </a:r>
            <a:r>
              <a:rPr lang="fr-FR" dirty="0" err="1"/>
              <a:t>tabordé</a:t>
            </a:r>
            <a:endParaRPr lang="fr-FR" dirty="0"/>
          </a:p>
          <a:p>
            <a:r>
              <a:rPr lang="fr-FR" dirty="0"/>
              <a:t>Pour identifier les </a:t>
            </a:r>
            <a:r>
              <a:rPr lang="fr-FR" dirty="0" err="1"/>
              <a:t>themes</a:t>
            </a:r>
            <a:r>
              <a:rPr lang="fr-FR" dirty="0"/>
              <a:t> les </a:t>
            </a:r>
            <a:r>
              <a:rPr lang="fr-FR" dirty="0" err="1"/>
              <a:t>debats</a:t>
            </a:r>
            <a:r>
              <a:rPr lang="fr-FR" dirty="0"/>
              <a:t> , les lacunes </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13</a:t>
            </a:fld>
            <a:endParaRPr lang="fr-FR"/>
          </a:p>
        </p:txBody>
      </p:sp>
    </p:spTree>
    <p:extLst>
      <p:ext uri="{BB962C8B-B14F-4D97-AF65-F5344CB8AC3E}">
        <p14:creationId xmlns:p14="http://schemas.microsoft.com/office/powerpoint/2010/main" val="3208897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2 séances s’inscrivent dans une démarche du métier de chercheur </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14</a:t>
            </a:fld>
            <a:endParaRPr lang="fr-FR"/>
          </a:p>
        </p:txBody>
      </p:sp>
    </p:spTree>
    <p:extLst>
      <p:ext uri="{BB962C8B-B14F-4D97-AF65-F5344CB8AC3E}">
        <p14:creationId xmlns:p14="http://schemas.microsoft.com/office/powerpoint/2010/main" val="2327386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15</a:t>
            </a:fld>
            <a:endParaRPr lang="fr-FR"/>
          </a:p>
        </p:txBody>
      </p:sp>
    </p:spTree>
    <p:extLst>
      <p:ext uri="{BB962C8B-B14F-4D97-AF65-F5344CB8AC3E}">
        <p14:creationId xmlns:p14="http://schemas.microsoft.com/office/powerpoint/2010/main" val="3918499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vous êtes enseignant-chercheur, vous devez savoir qu’il a deux emplois. Il est payé pour enseigner et pour faire ses recherches</a:t>
            </a:r>
          </a:p>
          <a:p>
            <a:r>
              <a:rPr lang="fr-FR" dirty="0"/>
              <a:t>Regardons son travail de chercheur</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16</a:t>
            </a:fld>
            <a:endParaRPr lang="fr-FR"/>
          </a:p>
        </p:txBody>
      </p:sp>
    </p:spTree>
    <p:extLst>
      <p:ext uri="{BB962C8B-B14F-4D97-AF65-F5344CB8AC3E}">
        <p14:creationId xmlns:p14="http://schemas.microsoft.com/office/powerpoint/2010/main" val="1482192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t>Le but de son travail est de faire progresser la science et en même temps de communiquer ses résultats à la communauté scientifique sous forme d'articles scientifiques.</a:t>
            </a:r>
          </a:p>
          <a:p>
            <a:pPr lvl="0"/>
            <a:endParaRPr lang="fr-FR" dirty="0"/>
          </a:p>
          <a:p>
            <a:pPr lvl="0"/>
            <a:r>
              <a:rPr lang="fr-FR" dirty="0"/>
              <a:t>Les articles sont publiés dans des journaux et des revues spécialisées hébergées sur des plateformes d Edition commerciale / scientifique </a:t>
            </a:r>
          </a:p>
          <a:p>
            <a:pPr lvl="0"/>
            <a:endParaRPr lang="fr-FR" dirty="0"/>
          </a:p>
          <a:p>
            <a:pPr lvl="0"/>
            <a:r>
              <a:rPr lang="fr-FR" dirty="0"/>
              <a:t>Les chercheurs les utilisent donc pour suivre l’actualité de la recherche et diffuser leurs travaux [en rouge].</a:t>
            </a:r>
          </a:p>
          <a:p>
            <a:pPr lvl="0"/>
            <a:r>
              <a:rPr lang="fr-FR" dirty="0"/>
              <a:t>INTERET</a:t>
            </a:r>
          </a:p>
          <a:p>
            <a:pPr lvl="0"/>
            <a:r>
              <a:rPr lang="fr-FR" dirty="0"/>
              <a:t>Connaître les articles scientifiques, y accéder et pouvoir les lire est essentiel pour les chercheurs, les décideurs, les journalistes…</a:t>
            </a:r>
          </a:p>
          <a:p>
            <a:pPr lvl="0"/>
            <a:endParaRPr lang="fr-FR" dirty="0"/>
          </a:p>
          <a:p>
            <a:pPr lvl="0"/>
            <a:r>
              <a:rPr lang="fr-FR" dirty="0"/>
              <a:t>C’est une véritable valeur ajoutée [i] en tant que futur ingénieur.</a:t>
            </a:r>
          </a:p>
          <a:p>
            <a:pPr lvl="0"/>
            <a:r>
              <a:rPr lang="fr-FR" dirty="0"/>
              <a:t>Connaître les dernières innovations dans vos domaines du contexte des futurs professionnels peut être extrêmement important</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17</a:t>
            </a:fld>
            <a:endParaRPr lang="fr-FR"/>
          </a:p>
        </p:txBody>
      </p:sp>
    </p:spTree>
    <p:extLst>
      <p:ext uri="{BB962C8B-B14F-4D97-AF65-F5344CB8AC3E}">
        <p14:creationId xmlns:p14="http://schemas.microsoft.com/office/powerpoint/2010/main" val="1781558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u="none" dirty="0">
                <a:solidFill>
                  <a:schemeClr val="tx1"/>
                </a:solidFill>
                <a:effectLst/>
                <a:hlinkClick r:id="rId3">
                  <a:extLst>
                    <a:ext uri="{A12FA001-AC4F-418D-AE19-62706E023703}">
                      <ahyp:hlinkClr xmlns:ahyp="http://schemas.microsoft.com/office/drawing/2018/hyperlinkcolor" val="tx"/>
                    </a:ext>
                  </a:extLst>
                </a:hlinkClick>
              </a:rPr>
              <a:t>Illustration : Le </a:t>
            </a:r>
            <a:r>
              <a:rPr lang="fr-FR" b="1" u="none" dirty="0">
                <a:solidFill>
                  <a:schemeClr val="tx1"/>
                </a:solidFill>
                <a:effectLst/>
                <a:hlinkClick r:id="rId3">
                  <a:extLst>
                    <a:ext uri="{A12FA001-AC4F-418D-AE19-62706E023703}">
                      <ahyp:hlinkClr xmlns:ahyp="http://schemas.microsoft.com/office/drawing/2018/hyperlinkcolor" val="tx"/>
                    </a:ext>
                  </a:extLst>
                </a:hlinkClick>
              </a:rPr>
              <a:t>LAAS   laboratoire d’analyse et d’architecture des systèmes  ( situe a cote de l ENAC et du CNES ) </a:t>
            </a:r>
          </a:p>
          <a:p>
            <a:endParaRPr lang="fr-FR" dirty="0">
              <a:effectLst/>
              <a:hlinkClick r:id="rId3">
                <a:extLst>
                  <a:ext uri="{A12FA001-AC4F-418D-AE19-62706E023703}">
                    <ahyp:hlinkClr xmlns:ahyp="http://schemas.microsoft.com/office/drawing/2018/hyperlinkcolor" val="tx"/>
                  </a:ext>
                </a:extLst>
              </a:hlinkClick>
            </a:endParaRPr>
          </a:p>
          <a:p>
            <a:r>
              <a:rPr lang="fr-FR" dirty="0">
                <a:effectLst/>
                <a:hlinkClick r:id="rId3">
                  <a:extLst>
                    <a:ext uri="{A12FA001-AC4F-418D-AE19-62706E023703}">
                      <ahyp:hlinkClr xmlns:ahyp="http://schemas.microsoft.com/office/drawing/2018/hyperlinkcolor" val="tx"/>
                    </a:ext>
                  </a:extLst>
                </a:hlinkClick>
              </a:rPr>
              <a:t>Les recherches</a:t>
            </a:r>
            <a:r>
              <a:rPr lang="fr-FR" dirty="0">
                <a:effectLst/>
              </a:rPr>
              <a:t> menées au LAAS-CNRS visent à comprendre des systèmes complexes et voir quel usage  peut en découler. </a:t>
            </a:r>
          </a:p>
          <a:p>
            <a:r>
              <a:rPr lang="fr-FR" dirty="0">
                <a:effectLst/>
              </a:rPr>
              <a:t>Ce sont les domaines de l'aéronautique, de l'espace, de la santé, de l'énergie ou des réseaux de communication  qui les inspirent</a:t>
            </a:r>
          </a:p>
          <a:p>
            <a:r>
              <a:rPr lang="fr-FR" dirty="0">
                <a:effectLst/>
              </a:rPr>
              <a:t>le laboratoire a identifié 4 axes stratégiques / quatre champs disciplinaires : informatique, robotique, automatique et micro et nano systèmes) :</a:t>
            </a:r>
          </a:p>
          <a:p>
            <a:endParaRPr lang="fr-FR" dirty="0">
              <a:hlinkClick r:id="rId4"/>
            </a:endParaRPr>
          </a:p>
          <a:p>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632 personnes</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38 % chercheurs, enseignants-chercheurs,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39 % doctorants, 23 % ITA</a:t>
            </a:r>
            <a:br>
              <a:rPr lang="fr-FR" sz="1200" b="0" i="0" kern="1200" dirty="0">
                <a:solidFill>
                  <a:schemeClr val="tx1"/>
                </a:solidFill>
                <a:effectLst/>
                <a:latin typeface="+mn-lt"/>
                <a:ea typeface="+mn-ea"/>
                <a:cs typeface="+mn-cs"/>
              </a:rPr>
            </a:br>
            <a:br>
              <a:rPr lang="fr-FR" dirty="0"/>
            </a:br>
            <a:r>
              <a:rPr lang="fr-FR" dirty="0"/>
              <a:t>Allez sur le site : clic sur l onglet Scientifique puis publication et rapport </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18</a:t>
            </a:fld>
            <a:endParaRPr lang="fr-FR"/>
          </a:p>
        </p:txBody>
      </p:sp>
    </p:spTree>
    <p:extLst>
      <p:ext uri="{BB962C8B-B14F-4D97-AF65-F5344CB8AC3E}">
        <p14:creationId xmlns:p14="http://schemas.microsoft.com/office/powerpoint/2010/main" val="1167988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Initiation</a:t>
            </a:r>
            <a:r>
              <a:rPr lang="fr-FR" baseline="0" dirty="0"/>
              <a:t> à la recherche scientifique</a:t>
            </a:r>
          </a:p>
          <a:p>
            <a:r>
              <a:rPr lang="fr-FR" baseline="0" dirty="0"/>
              <a:t>Afin de vous imprégner </a:t>
            </a:r>
            <a:r>
              <a:rPr lang="fr-FR" b="1" baseline="0" dirty="0"/>
              <a:t>des exigences de la recherche </a:t>
            </a:r>
            <a:r>
              <a:rPr lang="fr-FR" baseline="0" dirty="0"/>
              <a:t>scientifique</a:t>
            </a:r>
          </a:p>
          <a:p>
            <a:r>
              <a:rPr lang="fr-FR" baseline="0" dirty="0"/>
              <a:t>C’est un exercice intellectuel rigoureux et exigeant</a:t>
            </a:r>
          </a:p>
          <a:p>
            <a:endParaRPr lang="fr-FR" baseline="0" dirty="0"/>
          </a:p>
          <a:p>
            <a:r>
              <a:rPr lang="fr-FR" dirty="0"/>
              <a:t>Connaitre les innovations technologiques permet : </a:t>
            </a:r>
          </a:p>
          <a:p>
            <a:endParaRPr lang="fr-FR" dirty="0"/>
          </a:p>
          <a:p>
            <a:pPr marL="285779" indent="-285779">
              <a:buFont typeface="Arial" panose="020B0604020202020204" pitchFamily="34" charset="0"/>
              <a:buChar char="•"/>
            </a:pPr>
            <a:r>
              <a:rPr lang="fr-FR" dirty="0"/>
              <a:t>D’identifier les ressources qui existent déjà</a:t>
            </a:r>
          </a:p>
          <a:p>
            <a:r>
              <a:rPr lang="fr-FR" dirty="0"/>
              <a:t> </a:t>
            </a:r>
          </a:p>
          <a:p>
            <a:pPr marL="285779" indent="-285779">
              <a:buFont typeface="Arial" panose="020B0604020202020204" pitchFamily="34" charset="0"/>
              <a:buChar char="•"/>
            </a:pPr>
            <a:r>
              <a:rPr lang="fr-FR" dirty="0"/>
              <a:t>Aide à la décision stratégique </a:t>
            </a:r>
          </a:p>
          <a:p>
            <a:pPr marL="285779" indent="-285779">
              <a:buFont typeface="Arial" panose="020B0604020202020204" pitchFamily="34" charset="0"/>
              <a:buChar char="•"/>
            </a:pPr>
            <a:endParaRPr lang="fr-FR" dirty="0"/>
          </a:p>
          <a:p>
            <a:r>
              <a:rPr lang="fr-FR" dirty="0"/>
              <a:t>Impact sur les décideurs </a:t>
            </a:r>
          </a:p>
          <a:p>
            <a:r>
              <a:rPr lang="fr-FR" dirty="0"/>
              <a:t>Gagner des parts de marché</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19</a:t>
            </a:fld>
            <a:endParaRPr lang="fr-FR"/>
          </a:p>
        </p:txBody>
      </p:sp>
    </p:spTree>
    <p:extLst>
      <p:ext uri="{BB962C8B-B14F-4D97-AF65-F5344CB8AC3E}">
        <p14:creationId xmlns:p14="http://schemas.microsoft.com/office/powerpoint/2010/main" val="270765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a:t>
            </a:fld>
            <a:endParaRPr lang="fr-FR"/>
          </a:p>
        </p:txBody>
      </p:sp>
    </p:spTree>
    <p:extLst>
      <p:ext uri="{BB962C8B-B14F-4D97-AF65-F5344CB8AC3E}">
        <p14:creationId xmlns:p14="http://schemas.microsoft.com/office/powerpoint/2010/main" val="3586689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t>La publication d’articles pour un chercheur est également très importante pour sa carrière académique.</a:t>
            </a:r>
          </a:p>
          <a:p>
            <a:pPr lvl="0"/>
            <a:endParaRPr lang="fr-FR" dirty="0"/>
          </a:p>
          <a:p>
            <a:pPr lvl="0"/>
            <a:r>
              <a:rPr lang="fr-FR" dirty="0"/>
              <a:t>D'abord, il peut partager ses résultats, il peut entrer en contact avec ses pairs</a:t>
            </a:r>
          </a:p>
          <a:p>
            <a:pPr lvl="0"/>
            <a:r>
              <a:rPr lang="fr-FR" dirty="0"/>
              <a:t>Pour un chercheur, rédiger un article peut aider à le faire connaître, il peut construire et développer son réseau professionnel. (réseau professionnel)</a:t>
            </a:r>
          </a:p>
          <a:p>
            <a:pPr lvl="0"/>
            <a:endParaRPr lang="fr-FR" dirty="0"/>
          </a:p>
          <a:p>
            <a:pPr lvl="0"/>
            <a:r>
              <a:rPr lang="fr-FR" dirty="0"/>
              <a:t>Vous savez, dans cette sphère de publication, il y a échange , partage, discussions, différends, réfutation qui donnent lieu à des réformes scientifiques. (qui donne lieu à des changements scientifiques)</a:t>
            </a:r>
          </a:p>
          <a:p>
            <a:pPr lvl="0"/>
            <a:r>
              <a:rPr lang="fr-FR" dirty="0"/>
              <a:t>Il peut mesurer son intégration, son impact dans son domaine</a:t>
            </a:r>
          </a:p>
          <a:p>
            <a:pPr lvl="0"/>
            <a:endParaRPr lang="fr-FR" dirty="0"/>
          </a:p>
          <a:p>
            <a:pPr lvl="0"/>
            <a:r>
              <a:rPr lang="fr-FR" dirty="0"/>
              <a:t>La publication est le cœur de son métier</a:t>
            </a:r>
          </a:p>
          <a:p>
            <a:r>
              <a:rPr lang="fr-FR" dirty="0"/>
              <a:t>Pourquoi</a:t>
            </a:r>
            <a:r>
              <a:rPr lang="fr-FR" baseline="0" dirty="0"/>
              <a:t> </a:t>
            </a:r>
            <a:r>
              <a:rPr lang="fr-FR" baseline="0" dirty="0" err="1"/>
              <a:t>ecrire</a:t>
            </a:r>
            <a:r>
              <a:rPr lang="fr-FR" baseline="0" dirty="0"/>
              <a:t> des articles scientifiques ?</a:t>
            </a:r>
          </a:p>
          <a:p>
            <a:r>
              <a:rPr lang="fr-FR" baseline="0" dirty="0"/>
              <a:t>Pour contribuer à l’avancement des communications scientifiques</a:t>
            </a:r>
          </a:p>
          <a:p>
            <a:r>
              <a:rPr lang="fr-FR" baseline="0" dirty="0"/>
              <a:t>Pour contribuer à son CV ( coté pragmatique ) :</a:t>
            </a:r>
          </a:p>
          <a:p>
            <a:endParaRPr lang="fr-FR" baseline="0" dirty="0"/>
          </a:p>
          <a:p>
            <a:endParaRPr lang="fr-FR" baseline="0" dirty="0"/>
          </a:p>
          <a:p>
            <a:r>
              <a:rPr lang="fr-FR" sz="1200" kern="1200" dirty="0">
                <a:solidFill>
                  <a:schemeClr val="tx1"/>
                </a:solidFill>
                <a:effectLst/>
                <a:latin typeface="+mn-lt"/>
                <a:ea typeface="+mn-ea"/>
                <a:cs typeface="+mn-cs"/>
              </a:rPr>
              <a:t>L'</a:t>
            </a:r>
            <a:r>
              <a:rPr lang="fr-FR" sz="1200" b="1" kern="1200" dirty="0">
                <a:solidFill>
                  <a:schemeClr val="tx1"/>
                </a:solidFill>
                <a:effectLst/>
                <a:latin typeface="+mn-lt"/>
                <a:ea typeface="+mn-ea"/>
                <a:cs typeface="+mn-cs"/>
              </a:rPr>
              <a:t>indice </a:t>
            </a:r>
            <a:r>
              <a:rPr lang="fr-FR" sz="1200" b="1" i="1" kern="1200" dirty="0">
                <a:solidFill>
                  <a:schemeClr val="tx1"/>
                </a:solidFill>
                <a:effectLst/>
                <a:latin typeface="+mn-lt"/>
                <a:ea typeface="+mn-ea"/>
                <a:cs typeface="+mn-cs"/>
              </a:rPr>
              <a:t>h</a:t>
            </a:r>
            <a:r>
              <a:rPr lang="fr-FR" sz="1200" kern="1200" dirty="0">
                <a:solidFill>
                  <a:schemeClr val="tx1"/>
                </a:solidFill>
                <a:effectLst/>
                <a:latin typeface="+mn-lt"/>
                <a:ea typeface="+mn-ea"/>
                <a:cs typeface="+mn-cs"/>
              </a:rPr>
              <a:t> (ou </a:t>
            </a:r>
            <a:r>
              <a:rPr lang="fr-FR" sz="1200" b="1" kern="1200" dirty="0">
                <a:solidFill>
                  <a:schemeClr val="tx1"/>
                </a:solidFill>
                <a:effectLst/>
                <a:latin typeface="+mn-lt"/>
                <a:ea typeface="+mn-ea"/>
                <a:cs typeface="+mn-cs"/>
              </a:rPr>
              <a:t>indice de Hirsch</a:t>
            </a:r>
            <a:r>
              <a:rPr lang="fr-FR" sz="1200" kern="1200" dirty="0">
                <a:solidFill>
                  <a:schemeClr val="tx1"/>
                </a:solidFill>
                <a:effectLst/>
                <a:latin typeface="+mn-lt"/>
                <a:ea typeface="+mn-ea"/>
                <a:cs typeface="+mn-cs"/>
              </a:rPr>
              <a:t>) est un </a:t>
            </a:r>
            <a:r>
              <a:rPr lang="fr-FR" sz="1200" u="none" strike="noStrike" kern="1200" dirty="0">
                <a:solidFill>
                  <a:schemeClr val="tx1"/>
                </a:solidFill>
                <a:effectLst/>
                <a:latin typeface="+mn-lt"/>
                <a:ea typeface="+mn-ea"/>
                <a:cs typeface="+mn-cs"/>
                <a:hlinkClick r:id="rId3" tooltip="Indice"/>
              </a:rPr>
              <a:t>indice</a:t>
            </a:r>
            <a:r>
              <a:rPr lang="fr-FR" sz="1200" kern="1200" dirty="0">
                <a:solidFill>
                  <a:schemeClr val="tx1"/>
                </a:solidFill>
                <a:effectLst/>
                <a:latin typeface="+mn-lt"/>
                <a:ea typeface="+mn-ea"/>
                <a:cs typeface="+mn-cs"/>
              </a:rPr>
              <a:t> ayant pour but de quantifier la productivité scientifique et l'</a:t>
            </a:r>
            <a:r>
              <a:rPr lang="fr-FR" sz="1200" u="none" strike="noStrike" kern="1200" dirty="0">
                <a:solidFill>
                  <a:schemeClr val="tx1"/>
                </a:solidFill>
                <a:effectLst/>
                <a:latin typeface="+mn-lt"/>
                <a:ea typeface="+mn-ea"/>
                <a:cs typeface="+mn-cs"/>
                <a:hlinkClick r:id="rId4" tooltip="Facteur d'impact"/>
              </a:rPr>
              <a:t>impact</a:t>
            </a:r>
            <a:r>
              <a:rPr lang="fr-FR" sz="1200" kern="1200" dirty="0">
                <a:solidFill>
                  <a:schemeClr val="tx1"/>
                </a:solidFill>
                <a:effectLst/>
                <a:latin typeface="+mn-lt"/>
                <a:ea typeface="+mn-ea"/>
                <a:cs typeface="+mn-cs"/>
              </a:rPr>
              <a:t> d'un scientifique en fonction du niveau de citation de ses publications. Il peut aussi s'appliquer à un groupe de scientifiques, tel qu'un département, une université ou un pays.</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b="1" u="sng" kern="1200" dirty="0">
                <a:solidFill>
                  <a:schemeClr val="tx1"/>
                </a:solidFill>
                <a:effectLst/>
                <a:latin typeface="+mn-lt"/>
                <a:ea typeface="+mn-ea"/>
                <a:cs typeface="+mn-cs"/>
              </a:rPr>
              <a:t>Le facteur d impact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C’’est la note attribuée à chaque journal pour évaluer sa notoriété. Plus les articles sont cités dans d’autres recherches, plus cette note grimpe. Publier dans ces revues est devenu est un </a:t>
            </a:r>
            <a:r>
              <a:rPr lang="fr-FR" sz="1200" kern="1200" dirty="0" err="1">
                <a:solidFill>
                  <a:schemeClr val="tx1"/>
                </a:solidFill>
                <a:effectLst/>
                <a:latin typeface="+mn-lt"/>
                <a:ea typeface="+mn-ea"/>
                <a:cs typeface="+mn-cs"/>
              </a:rPr>
              <a:t>critere</a:t>
            </a:r>
            <a:r>
              <a:rPr lang="fr-FR" sz="1200" kern="1200" dirty="0">
                <a:solidFill>
                  <a:schemeClr val="tx1"/>
                </a:solidFill>
                <a:effectLst/>
                <a:latin typeface="+mn-lt"/>
                <a:ea typeface="+mn-ea"/>
                <a:cs typeface="+mn-cs"/>
              </a:rPr>
              <a:t> d’embauche pour les chercheurs. Partager ses résultats scientifiques : ECRIRE ET PUBLIER</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exister les chercheurs ont besoin de publier dans les revues reconnues et réputées. Les publications font partie de l’évaluation de la recherche. Les revues «  cœur » les plus cites et les plus évaluées par les indicateurs sont devenues « Les incontournables » auxquelles toutes les bibliothèques souhaitent s’abonner.</a:t>
            </a:r>
          </a:p>
          <a:p>
            <a:endParaRPr lang="fr-FR" sz="1200" kern="1200" dirty="0">
              <a:solidFill>
                <a:schemeClr val="tx1"/>
              </a:solidFill>
              <a:effectLst/>
              <a:latin typeface="+mn-lt"/>
              <a:ea typeface="+mn-ea"/>
              <a:cs typeface="+mn-cs"/>
            </a:endParaRPr>
          </a:p>
          <a:p>
            <a:endParaRPr lang="fr-FR" baseline="0" dirty="0"/>
          </a:p>
          <a:p>
            <a:pPr lvl="0"/>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20</a:t>
            </a:fld>
            <a:endParaRPr lang="fr-FR"/>
          </a:p>
        </p:txBody>
      </p:sp>
    </p:spTree>
    <p:extLst>
      <p:ext uri="{BB962C8B-B14F-4D97-AF65-F5344CB8AC3E}">
        <p14:creationId xmlns:p14="http://schemas.microsoft.com/office/powerpoint/2010/main" val="326540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Articles de périodiques scientifiques, actes de congrès ,chapitres de livres dans le domaine du génie. Des rapports techniques</a:t>
            </a:r>
          </a:p>
          <a:p>
            <a:endParaRPr lang="fr-FR" dirty="0"/>
          </a:p>
          <a:p>
            <a:r>
              <a:rPr lang="fr-FR" sz="1200" kern="1200" dirty="0">
                <a:solidFill>
                  <a:schemeClr val="tx1"/>
                </a:solidFill>
                <a:effectLst/>
                <a:latin typeface="+mn-lt"/>
                <a:ea typeface="+mn-ea"/>
                <a:cs typeface="+mn-cs"/>
              </a:rPr>
              <a:t>Les effets de la concentration,  spécificité des revues :</a:t>
            </a:r>
          </a:p>
          <a:p>
            <a:pPr lvl="0"/>
            <a:r>
              <a:rPr lang="fr-FR" sz="1200" kern="1200" dirty="0">
                <a:solidFill>
                  <a:schemeClr val="tx1"/>
                </a:solidFill>
                <a:effectLst/>
                <a:latin typeface="+mn-lt"/>
                <a:ea typeface="+mn-ea"/>
                <a:cs typeface="+mn-cs"/>
              </a:rPr>
              <a:t>Internationalisation de pratiques </a:t>
            </a:r>
          </a:p>
          <a:p>
            <a:pPr lvl="0"/>
            <a:r>
              <a:rPr lang="fr-FR" sz="1200" kern="1200" dirty="0">
                <a:solidFill>
                  <a:schemeClr val="tx1"/>
                </a:solidFill>
                <a:effectLst/>
                <a:latin typeface="+mn-lt"/>
                <a:ea typeface="+mn-ea"/>
                <a:cs typeface="+mn-cs"/>
              </a:rPr>
              <a:t>Utilisation généralisée de l’anglais </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21</a:t>
            </a:fld>
            <a:endParaRPr lang="fr-FR"/>
          </a:p>
        </p:txBody>
      </p:sp>
    </p:spTree>
    <p:extLst>
      <p:ext uri="{BB962C8B-B14F-4D97-AF65-F5344CB8AC3E}">
        <p14:creationId xmlns:p14="http://schemas.microsoft.com/office/powerpoint/2010/main" val="134531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0" baseline="0" dirty="0"/>
              <a:t>Trucs et astuces lecture rapide  ( entendus lors des entretiens avec les enseignants chercheurs ) </a:t>
            </a:r>
          </a:p>
          <a:p>
            <a:pPr marL="171450" indent="-171450">
              <a:buFontTx/>
              <a:buChar char="-"/>
            </a:pPr>
            <a:r>
              <a:rPr lang="fr-FR" b="0" baseline="0" dirty="0"/>
              <a:t>Articles : Lire l’abstract / relever les mots clefs / lire le dernier paragraphe et la conclusion qui synthétise le document </a:t>
            </a:r>
          </a:p>
          <a:p>
            <a:pPr marL="171450" indent="-171450">
              <a:buFontTx/>
              <a:buChar char="-"/>
            </a:pPr>
            <a:r>
              <a:rPr lang="fr-FR" b="0" baseline="0" dirty="0"/>
              <a:t>Brevet : Les textes sont opaques  et difficile a comprendre , c’ est fait exprès : il faut s’attacher à plutôt regarder les schémas les figures les tableaux </a:t>
            </a:r>
          </a:p>
          <a:p>
            <a:endParaRPr lang="fr-FR" dirty="0"/>
          </a:p>
          <a:p>
            <a:endParaRPr lang="fr-FR" dirty="0"/>
          </a:p>
          <a:p>
            <a:endParaRPr lang="fr-FR" dirty="0"/>
          </a:p>
          <a:p>
            <a:endParaRPr lang="fr-FR" dirty="0"/>
          </a:p>
          <a:p>
            <a:r>
              <a:rPr lang="fr-FR" dirty="0"/>
              <a:t>Résume : Souvent subdivisé en plusieurs paragraphes synthétisant l’introduction, la méthode, les résultats et les limites, il est fidèle au reste de l’article. Cela suffit aux chercheurs à se faire une bonne idée et rend leur lecture plus rapide</a:t>
            </a:r>
          </a:p>
          <a:p>
            <a:endParaRPr lang="fr-FR" dirty="0"/>
          </a:p>
          <a:p>
            <a:endParaRPr lang="fr-FR" dirty="0"/>
          </a:p>
          <a:p>
            <a:r>
              <a:rPr lang="fr-FR" dirty="0"/>
              <a:t>Discussion : les limites qu'ont rencontrées les chercheurs et la portée réelle de ces résultats (ce qu’ils signifient ou ne signifient pas) et en quoi ils peuvent être incertains. Elle donne aussi des interprétations possibles et des pistes à explorer ultérieurement.</a:t>
            </a:r>
          </a:p>
          <a:p>
            <a:endParaRPr lang="fr-FR" dirty="0"/>
          </a:p>
          <a:p>
            <a:r>
              <a:rPr lang="fr-FR" dirty="0"/>
              <a:t>La partie discussion est intéressante : </a:t>
            </a:r>
            <a:r>
              <a:rPr lang="fr-FR" b="1" dirty="0"/>
              <a:t>on justifie ses résultats , on les compare avec d’autres</a:t>
            </a:r>
          </a:p>
          <a:p>
            <a:endParaRPr lang="fr-FR" b="1" dirty="0"/>
          </a:p>
          <a:p>
            <a:r>
              <a:rPr lang="fr-FR" b="1" dirty="0"/>
              <a:t>s’attarder sur les limites méthodologiques</a:t>
            </a:r>
            <a:r>
              <a:rPr lang="fr-FR" dirty="0"/>
              <a:t> souvent rangées dans la partie « discussion », afin de comprendre les biais connus ou potentiels de l’étude. Cela permet souvent de mieux cerner la portée des résultats, et le niveau d’incertitudes pour éviter de les interpréter incorrectement ;</a:t>
            </a:r>
            <a:endParaRPr lang="fr-FR" b="1" dirty="0"/>
          </a:p>
          <a:p>
            <a:endParaRPr lang="fr-FR" b="1" dirty="0"/>
          </a:p>
          <a:p>
            <a:endParaRPr lang="fr-FR" b="1" dirty="0"/>
          </a:p>
          <a:p>
            <a:r>
              <a:rPr lang="fr-FR" dirty="0"/>
              <a:t>Conclusion : </a:t>
            </a:r>
            <a:r>
              <a:rPr lang="fr-FR" dirty="0" err="1"/>
              <a:t>apprt</a:t>
            </a:r>
            <a:r>
              <a:rPr lang="fr-FR" dirty="0"/>
              <a:t> à la science , limite de l’</a:t>
            </a:r>
            <a:r>
              <a:rPr lang="fr-FR" dirty="0" err="1"/>
              <a:t>etude</a:t>
            </a:r>
            <a:endParaRPr lang="fr-FR" dirty="0"/>
          </a:p>
          <a:p>
            <a:endParaRPr lang="fr-FR" dirty="0"/>
          </a:p>
          <a:p>
            <a:r>
              <a:rPr lang="fr-FR" dirty="0"/>
              <a:t>Cet article du monde donne des clés pour vous aider à décrypter les articles scientifiques et à trouver les bons repères pour vous assurer de la qualité et du sérieux des publications scientifiques.</a:t>
            </a:r>
          </a:p>
          <a:p>
            <a:r>
              <a:rPr lang="fr-FR" dirty="0"/>
              <a:t>https://www.lemonde.fr/les-decodeurs/article/2021/05/10/comment-bien-lire-et-comprendre-une-etude-scientifique_6079705_4355770.html</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22</a:t>
            </a:fld>
            <a:endParaRPr lang="fr-FR"/>
          </a:p>
        </p:txBody>
      </p:sp>
    </p:spTree>
    <p:extLst>
      <p:ext uri="{BB962C8B-B14F-4D97-AF65-F5344CB8AC3E}">
        <p14:creationId xmlns:p14="http://schemas.microsoft.com/office/powerpoint/2010/main" val="2300127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Méthode : comment l étude a été conduite ?</a:t>
            </a:r>
          </a:p>
          <a:p>
            <a:r>
              <a:rPr lang="fr-FR" dirty="0"/>
              <a:t>Comment les données ont été collectées ?</a:t>
            </a:r>
          </a:p>
          <a:p>
            <a:endParaRPr lang="fr-FR" dirty="0"/>
          </a:p>
          <a:p>
            <a:r>
              <a:rPr lang="fr-FR" dirty="0"/>
              <a:t>Assez détaillé pour  voir si l étude a été effectué avec rigueur </a:t>
            </a:r>
          </a:p>
          <a:p>
            <a:r>
              <a:rPr lang="fr-FR" dirty="0" err="1"/>
              <a:t>Decritption</a:t>
            </a:r>
            <a:r>
              <a:rPr lang="fr-FR" dirty="0"/>
              <a:t> de l </a:t>
            </a:r>
            <a:r>
              <a:rPr lang="fr-FR" dirty="0" err="1"/>
              <a:t>echantillon</a:t>
            </a:r>
            <a:r>
              <a:rPr lang="fr-FR" dirty="0"/>
              <a:t> et l outil de mesure utilisé</a:t>
            </a:r>
          </a:p>
          <a:p>
            <a:endParaRPr lang="fr-FR" dirty="0"/>
          </a:p>
          <a:p>
            <a:r>
              <a:rPr lang="fr-FR" dirty="0"/>
              <a:t>La partie discussion est </a:t>
            </a:r>
            <a:r>
              <a:rPr lang="fr-FR" dirty="0" err="1"/>
              <a:t>interessante</a:t>
            </a:r>
            <a:r>
              <a:rPr lang="fr-FR" dirty="0"/>
              <a:t> : on justifie ses </a:t>
            </a:r>
            <a:r>
              <a:rPr lang="fr-FR" dirty="0" err="1"/>
              <a:t>resultats</a:t>
            </a:r>
            <a:r>
              <a:rPr lang="fr-FR" dirty="0"/>
              <a:t> , on les compare avec d’autres</a:t>
            </a:r>
          </a:p>
          <a:p>
            <a:r>
              <a:rPr lang="fr-FR" dirty="0"/>
              <a:t>Conclusion : </a:t>
            </a:r>
            <a:r>
              <a:rPr lang="fr-FR" dirty="0" err="1"/>
              <a:t>apprt</a:t>
            </a:r>
            <a:r>
              <a:rPr lang="fr-FR" dirty="0"/>
              <a:t> à la science , limite de l’</a:t>
            </a:r>
            <a:r>
              <a:rPr lang="fr-FR" dirty="0" err="1"/>
              <a:t>etude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23</a:t>
            </a:fld>
            <a:endParaRPr lang="fr-FR"/>
          </a:p>
        </p:txBody>
      </p:sp>
    </p:spTree>
    <p:extLst>
      <p:ext uri="{BB962C8B-B14F-4D97-AF65-F5344CB8AC3E}">
        <p14:creationId xmlns:p14="http://schemas.microsoft.com/office/powerpoint/2010/main" val="2300127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u="none" dirty="0">
                <a:solidFill>
                  <a:schemeClr val="tx1"/>
                </a:solidFill>
                <a:effectLst/>
                <a:hlinkClick r:id="rId3">
                  <a:extLst>
                    <a:ext uri="{A12FA001-AC4F-418D-AE19-62706E023703}">
                      <ahyp:hlinkClr xmlns:ahyp="http://schemas.microsoft.com/office/drawing/2018/hyperlinkcolor" val="tx"/>
                    </a:ext>
                  </a:extLst>
                </a:hlinkClick>
              </a:rPr>
              <a:t>Illustration : Le </a:t>
            </a:r>
            <a:r>
              <a:rPr lang="fr-FR" b="1" u="none" dirty="0">
                <a:solidFill>
                  <a:schemeClr val="tx1"/>
                </a:solidFill>
                <a:effectLst/>
                <a:hlinkClick r:id="rId3">
                  <a:extLst>
                    <a:ext uri="{A12FA001-AC4F-418D-AE19-62706E023703}">
                      <ahyp:hlinkClr xmlns:ahyp="http://schemas.microsoft.com/office/drawing/2018/hyperlinkcolor" val="tx"/>
                    </a:ext>
                  </a:extLst>
                </a:hlinkClick>
              </a:rPr>
              <a:t>LAAS   laboratoire d’analyse et d’architecture des systèmes  ( situe a cote de l ENAC et du CNES ) </a:t>
            </a:r>
          </a:p>
          <a:p>
            <a:endParaRPr lang="fr-FR" dirty="0">
              <a:effectLst/>
              <a:hlinkClick r:id="rId3">
                <a:extLst>
                  <a:ext uri="{A12FA001-AC4F-418D-AE19-62706E023703}">
                    <ahyp:hlinkClr xmlns:ahyp="http://schemas.microsoft.com/office/drawing/2018/hyperlinkcolor" val="tx"/>
                  </a:ext>
                </a:extLst>
              </a:hlinkClick>
            </a:endParaRPr>
          </a:p>
          <a:p>
            <a:r>
              <a:rPr lang="fr-FR" dirty="0">
                <a:effectLst/>
                <a:hlinkClick r:id="rId3">
                  <a:extLst>
                    <a:ext uri="{A12FA001-AC4F-418D-AE19-62706E023703}">
                      <ahyp:hlinkClr xmlns:ahyp="http://schemas.microsoft.com/office/drawing/2018/hyperlinkcolor" val="tx"/>
                    </a:ext>
                  </a:extLst>
                </a:hlinkClick>
              </a:rPr>
              <a:t>Les recherches</a:t>
            </a:r>
            <a:r>
              <a:rPr lang="fr-FR" dirty="0">
                <a:effectLst/>
              </a:rPr>
              <a:t> menées au LAAS-CNRS visent à comprendre des systèmes complexes et voir quel usage  peut en découler. </a:t>
            </a:r>
          </a:p>
          <a:p>
            <a:r>
              <a:rPr lang="fr-FR" dirty="0">
                <a:effectLst/>
              </a:rPr>
              <a:t>Ce sont les domaines de l'aéronautique, de l'espace, de la santé, de l'énergie ou des réseaux de communication  qui les inspirent</a:t>
            </a:r>
          </a:p>
          <a:p>
            <a:r>
              <a:rPr lang="fr-FR" dirty="0">
                <a:effectLst/>
              </a:rPr>
              <a:t>le laboratoire a identifié 4 axes stratégiques / quatre champs disciplinaires : informatique, robotique, automatique et micro et nano systèmes) :</a:t>
            </a:r>
          </a:p>
          <a:p>
            <a:endParaRPr lang="fr-FR" dirty="0">
              <a:hlinkClick r:id="rId4"/>
            </a:endParaRPr>
          </a:p>
          <a:p>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632 personnes</a:t>
            </a:r>
            <a:br>
              <a:rPr lang="fr-FR" sz="1200" b="0" i="0" kern="1200" dirty="0">
                <a:solidFill>
                  <a:schemeClr val="tx1"/>
                </a:solidFill>
                <a:effectLst/>
                <a:latin typeface="+mn-lt"/>
                <a:ea typeface="+mn-ea"/>
                <a:cs typeface="+mn-cs"/>
              </a:rPr>
            </a:b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38 % chercheurs, enseignants-chercheurs,</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39 % doctorants, 23 % ITA</a:t>
            </a:r>
            <a:br>
              <a:rPr lang="fr-FR" sz="1200" b="0" i="0" kern="1200" dirty="0">
                <a:solidFill>
                  <a:schemeClr val="tx1"/>
                </a:solidFill>
                <a:effectLst/>
                <a:latin typeface="+mn-lt"/>
                <a:ea typeface="+mn-ea"/>
                <a:cs typeface="+mn-cs"/>
              </a:rPr>
            </a:br>
            <a:br>
              <a:rPr lang="fr-FR" dirty="0"/>
            </a:br>
            <a:r>
              <a:rPr lang="fr-FR" dirty="0"/>
              <a:t>Allez sur le site : clic sur l onglet Scientifique puis publication et rapport </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24</a:t>
            </a:fld>
            <a:endParaRPr lang="fr-FR"/>
          </a:p>
        </p:txBody>
      </p:sp>
    </p:spTree>
    <p:extLst>
      <p:ext uri="{BB962C8B-B14F-4D97-AF65-F5344CB8AC3E}">
        <p14:creationId xmlns:p14="http://schemas.microsoft.com/office/powerpoint/2010/main" val="1612609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dirty="0"/>
              <a:t>La publication d’articles pour un chercheur est également très importante pour sa carrière académique.</a:t>
            </a:r>
          </a:p>
          <a:p>
            <a:pPr lvl="0"/>
            <a:endParaRPr lang="fr-FR" dirty="0"/>
          </a:p>
          <a:p>
            <a:pPr lvl="0"/>
            <a:r>
              <a:rPr lang="fr-FR" dirty="0"/>
              <a:t>D'abord, il peut partager ses résultats, il peut entrer en contact avec ses pairs</a:t>
            </a:r>
          </a:p>
          <a:p>
            <a:pPr lvl="0"/>
            <a:r>
              <a:rPr lang="fr-FR" dirty="0"/>
              <a:t>Pour un chercheur, rédiger un article peut aider à le faire connaître, il peut construire et développer son réseau professionnel. (réseau professionnel)</a:t>
            </a:r>
          </a:p>
          <a:p>
            <a:pPr lvl="0"/>
            <a:endParaRPr lang="fr-FR" dirty="0"/>
          </a:p>
          <a:p>
            <a:pPr lvl="0"/>
            <a:r>
              <a:rPr lang="fr-FR" dirty="0"/>
              <a:t>Vous savez, dans cette sphère de publication, il y a échange , partage, discussions, différends, réfutation qui donnent lieu à des réformes scientifiques. (qui donne lieu à des changements scientifiques)</a:t>
            </a:r>
          </a:p>
          <a:p>
            <a:pPr lvl="0"/>
            <a:r>
              <a:rPr lang="fr-FR" dirty="0"/>
              <a:t>Il peut mesurer son intégration, son impact dans son domaine</a:t>
            </a:r>
          </a:p>
          <a:p>
            <a:pPr lvl="0"/>
            <a:endParaRPr lang="fr-FR" dirty="0"/>
          </a:p>
          <a:p>
            <a:pPr lvl="0"/>
            <a:r>
              <a:rPr lang="fr-FR" dirty="0"/>
              <a:t>La publication est le cœur de son métier</a:t>
            </a:r>
          </a:p>
          <a:p>
            <a:r>
              <a:rPr lang="fr-FR" dirty="0"/>
              <a:t>Pourquoi</a:t>
            </a:r>
            <a:r>
              <a:rPr lang="fr-FR" baseline="0" dirty="0"/>
              <a:t> </a:t>
            </a:r>
            <a:r>
              <a:rPr lang="fr-FR" baseline="0" dirty="0" err="1"/>
              <a:t>ecrire</a:t>
            </a:r>
            <a:r>
              <a:rPr lang="fr-FR" baseline="0" dirty="0"/>
              <a:t> des articles scientifiques ?</a:t>
            </a:r>
          </a:p>
          <a:p>
            <a:r>
              <a:rPr lang="fr-FR" baseline="0" dirty="0"/>
              <a:t>Pour contribuer à l’avancement des communications scientifiques</a:t>
            </a:r>
          </a:p>
          <a:p>
            <a:r>
              <a:rPr lang="fr-FR" baseline="0" dirty="0"/>
              <a:t>Pour contribuer à son CV ( coté pragmatique ) :</a:t>
            </a:r>
          </a:p>
          <a:p>
            <a:endParaRPr lang="fr-FR" baseline="0" dirty="0"/>
          </a:p>
          <a:p>
            <a:endParaRPr lang="fr-FR" baseline="0" dirty="0"/>
          </a:p>
          <a:p>
            <a:r>
              <a:rPr lang="fr-FR" sz="1200" kern="1200" dirty="0">
                <a:solidFill>
                  <a:schemeClr val="tx1"/>
                </a:solidFill>
                <a:effectLst/>
                <a:latin typeface="+mn-lt"/>
                <a:ea typeface="+mn-ea"/>
                <a:cs typeface="+mn-cs"/>
              </a:rPr>
              <a:t>L'</a:t>
            </a:r>
            <a:r>
              <a:rPr lang="fr-FR" sz="1200" b="1" kern="1200" dirty="0">
                <a:solidFill>
                  <a:schemeClr val="tx1"/>
                </a:solidFill>
                <a:effectLst/>
                <a:latin typeface="+mn-lt"/>
                <a:ea typeface="+mn-ea"/>
                <a:cs typeface="+mn-cs"/>
              </a:rPr>
              <a:t>indice </a:t>
            </a:r>
            <a:r>
              <a:rPr lang="fr-FR" sz="1200" b="1" i="1" kern="1200" dirty="0">
                <a:solidFill>
                  <a:schemeClr val="tx1"/>
                </a:solidFill>
                <a:effectLst/>
                <a:latin typeface="+mn-lt"/>
                <a:ea typeface="+mn-ea"/>
                <a:cs typeface="+mn-cs"/>
              </a:rPr>
              <a:t>h</a:t>
            </a:r>
            <a:r>
              <a:rPr lang="fr-FR" sz="1200" kern="1200" dirty="0">
                <a:solidFill>
                  <a:schemeClr val="tx1"/>
                </a:solidFill>
                <a:effectLst/>
                <a:latin typeface="+mn-lt"/>
                <a:ea typeface="+mn-ea"/>
                <a:cs typeface="+mn-cs"/>
              </a:rPr>
              <a:t> (ou </a:t>
            </a:r>
            <a:r>
              <a:rPr lang="fr-FR" sz="1200" b="1" kern="1200" dirty="0">
                <a:solidFill>
                  <a:schemeClr val="tx1"/>
                </a:solidFill>
                <a:effectLst/>
                <a:latin typeface="+mn-lt"/>
                <a:ea typeface="+mn-ea"/>
                <a:cs typeface="+mn-cs"/>
              </a:rPr>
              <a:t>indice de Hirsch</a:t>
            </a:r>
            <a:r>
              <a:rPr lang="fr-FR" sz="1200" kern="1200" dirty="0">
                <a:solidFill>
                  <a:schemeClr val="tx1"/>
                </a:solidFill>
                <a:effectLst/>
                <a:latin typeface="+mn-lt"/>
                <a:ea typeface="+mn-ea"/>
                <a:cs typeface="+mn-cs"/>
              </a:rPr>
              <a:t>) est un </a:t>
            </a:r>
            <a:r>
              <a:rPr lang="fr-FR" sz="1200" u="none" strike="noStrike" kern="1200" dirty="0">
                <a:solidFill>
                  <a:schemeClr val="tx1"/>
                </a:solidFill>
                <a:effectLst/>
                <a:latin typeface="+mn-lt"/>
                <a:ea typeface="+mn-ea"/>
                <a:cs typeface="+mn-cs"/>
                <a:hlinkClick r:id="rId3" tooltip="Indice"/>
              </a:rPr>
              <a:t>indice</a:t>
            </a:r>
            <a:r>
              <a:rPr lang="fr-FR" sz="1200" kern="1200" dirty="0">
                <a:solidFill>
                  <a:schemeClr val="tx1"/>
                </a:solidFill>
                <a:effectLst/>
                <a:latin typeface="+mn-lt"/>
                <a:ea typeface="+mn-ea"/>
                <a:cs typeface="+mn-cs"/>
              </a:rPr>
              <a:t> ayant pour but de quantifier la productivité scientifique et l'</a:t>
            </a:r>
            <a:r>
              <a:rPr lang="fr-FR" sz="1200" u="none" strike="noStrike" kern="1200" dirty="0">
                <a:solidFill>
                  <a:schemeClr val="tx1"/>
                </a:solidFill>
                <a:effectLst/>
                <a:latin typeface="+mn-lt"/>
                <a:ea typeface="+mn-ea"/>
                <a:cs typeface="+mn-cs"/>
                <a:hlinkClick r:id="rId4" tooltip="Facteur d'impact"/>
              </a:rPr>
              <a:t>impact</a:t>
            </a:r>
            <a:r>
              <a:rPr lang="fr-FR" sz="1200" kern="1200" dirty="0">
                <a:solidFill>
                  <a:schemeClr val="tx1"/>
                </a:solidFill>
                <a:effectLst/>
                <a:latin typeface="+mn-lt"/>
                <a:ea typeface="+mn-ea"/>
                <a:cs typeface="+mn-cs"/>
              </a:rPr>
              <a:t> d'un scientifique en fonction du niveau de citation de ses publications. Il peut aussi s'appliquer à un groupe de scientifiques, tel qu'un département, une université ou un pays.</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b="1" u="sng" kern="1200" dirty="0">
                <a:solidFill>
                  <a:schemeClr val="tx1"/>
                </a:solidFill>
                <a:effectLst/>
                <a:latin typeface="+mn-lt"/>
                <a:ea typeface="+mn-ea"/>
                <a:cs typeface="+mn-cs"/>
              </a:rPr>
              <a:t>Le facteur d impact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C’’est la note attribuée à chaque journal pour évaluer sa notoriété. Plus les articles sont cités dans d’autres recherches, plus cette note grimpe. Publier dans ces revues est devenu est un </a:t>
            </a:r>
            <a:r>
              <a:rPr lang="fr-FR" sz="1200" kern="1200" dirty="0" err="1">
                <a:solidFill>
                  <a:schemeClr val="tx1"/>
                </a:solidFill>
                <a:effectLst/>
                <a:latin typeface="+mn-lt"/>
                <a:ea typeface="+mn-ea"/>
                <a:cs typeface="+mn-cs"/>
              </a:rPr>
              <a:t>critere</a:t>
            </a:r>
            <a:r>
              <a:rPr lang="fr-FR" sz="1200" kern="1200" dirty="0">
                <a:solidFill>
                  <a:schemeClr val="tx1"/>
                </a:solidFill>
                <a:effectLst/>
                <a:latin typeface="+mn-lt"/>
                <a:ea typeface="+mn-ea"/>
                <a:cs typeface="+mn-cs"/>
              </a:rPr>
              <a:t> d’embauche pour les chercheurs. Partager ses résultats scientifiques : ECRIRE ET PUBLIER</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exister les chercheurs ont besoin de publier dans les revues reconnues et réputées. Les publications font partie de l’évaluation de la recherche. Les revues «  cœur » les plus cites et les plus évaluées par les indicateurs sont devenues « Les incontournables » auxquelles toutes les bibliothèques souhaitent s’abonner.</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aboutit à une situation de crise du point de vue du monde académique. </a:t>
            </a:r>
          </a:p>
          <a:p>
            <a:r>
              <a:rPr lang="fr-FR" sz="1200" kern="1200" dirty="0">
                <a:solidFill>
                  <a:schemeClr val="tx1"/>
                </a:solidFill>
                <a:effectLst/>
                <a:latin typeface="+mn-lt"/>
                <a:ea typeface="+mn-ea"/>
                <a:cs typeface="+mn-cs"/>
              </a:rPr>
              <a:t>Les chercheurs fournissent aux éditeurs commerciaux des contenus scientifiques qu’ils ont élaboré, qu’ils ont mis en forme, évalués en s’appuyant sur des financements publics. Mais en même temps les institutions publiques doivent payer pour avoir accès aux mêmes contenus.</a:t>
            </a:r>
          </a:p>
          <a:p>
            <a:r>
              <a:rPr lang="fr-FR" sz="1200" kern="1200" dirty="0">
                <a:solidFill>
                  <a:schemeClr val="tx1"/>
                </a:solidFill>
                <a:effectLst/>
                <a:latin typeface="+mn-lt"/>
                <a:ea typeface="+mn-ea"/>
                <a:cs typeface="+mn-cs"/>
              </a:rPr>
              <a:t>Mis en lumière de ces tensions croissantes entre l’Edition commerciale et sa communauté de chercheurs  (prise de conscience)</a:t>
            </a:r>
          </a:p>
          <a:p>
            <a:r>
              <a:rPr lang="fr-FR" sz="1200" kern="1200" dirty="0">
                <a:solidFill>
                  <a:schemeClr val="tx1"/>
                </a:solidFill>
                <a:effectLst/>
                <a:latin typeface="+mn-lt"/>
                <a:ea typeface="+mn-ea"/>
                <a:cs typeface="+mn-cs"/>
              </a:rPr>
              <a:t>Face à cette crise, plusieurs réaction de la communauté scientifique</a:t>
            </a:r>
          </a:p>
          <a:p>
            <a:r>
              <a:rPr lang="fr-FR" sz="1200" kern="1200" dirty="0">
                <a:solidFill>
                  <a:schemeClr val="tx1"/>
                </a:solidFill>
                <a:effectLst/>
                <a:latin typeface="+mn-lt"/>
                <a:ea typeface="+mn-ea"/>
                <a:cs typeface="+mn-cs"/>
              </a:rPr>
              <a:t>Développement d’un consortium / Négocier les abonnements avec les éditeurs  (l’union fait la force ) 200 écoles Co négociateurs</a:t>
            </a:r>
          </a:p>
          <a:p>
            <a:r>
              <a:rPr lang="fr-FR" sz="1200" kern="1200" dirty="0">
                <a:solidFill>
                  <a:schemeClr val="tx1"/>
                </a:solidFill>
                <a:effectLst/>
                <a:latin typeface="+mn-lt"/>
                <a:ea typeface="+mn-ea"/>
                <a:cs typeface="+mn-cs"/>
              </a:rPr>
              <a:t>Développement du libre accès en 1991 </a:t>
            </a:r>
          </a:p>
          <a:p>
            <a:r>
              <a:rPr lang="fr-FR" sz="1200" kern="1200" dirty="0">
                <a:solidFill>
                  <a:schemeClr val="tx1"/>
                </a:solidFill>
                <a:effectLst/>
                <a:latin typeface="+mn-lt"/>
                <a:ea typeface="+mn-ea"/>
                <a:cs typeface="+mn-cs"/>
              </a:rPr>
              <a:t>Motivation : Facile d’accès, délai de publication, raccourci, visibilité accrue , Rapidité d’accès global</a:t>
            </a:r>
          </a:p>
          <a:p>
            <a:endParaRPr lang="fr-FR" baseline="0" dirty="0"/>
          </a:p>
          <a:p>
            <a:pPr lvl="0"/>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25</a:t>
            </a:fld>
            <a:endParaRPr lang="fr-FR"/>
          </a:p>
        </p:txBody>
      </p:sp>
    </p:spTree>
    <p:extLst>
      <p:ext uri="{BB962C8B-B14F-4D97-AF65-F5344CB8AC3E}">
        <p14:creationId xmlns:p14="http://schemas.microsoft.com/office/powerpoint/2010/main" val="1596096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u="sng" kern="1200" dirty="0">
              <a:solidFill>
                <a:schemeClr val="tx1"/>
              </a:solidFill>
              <a:effectLst/>
              <a:latin typeface="+mn-lt"/>
              <a:ea typeface="+mn-ea"/>
              <a:cs typeface="+mn-cs"/>
            </a:endParaRPr>
          </a:p>
          <a:p>
            <a:r>
              <a:rPr lang="fr-FR" dirty="0"/>
              <a:t>Un chercheur</a:t>
            </a:r>
            <a:r>
              <a:rPr lang="fr-FR" baseline="0" dirty="0"/>
              <a:t> A écrit gratuitement un article sur son travail. Il veut le publier, alors il le propose à une revue de sa discipline.</a:t>
            </a:r>
          </a:p>
          <a:p>
            <a:r>
              <a:rPr lang="fr-FR" baseline="0" dirty="0"/>
              <a:t>La revue apprécie son article. Elle demande alors au professeur B ou C de l’examiner,</a:t>
            </a:r>
          </a:p>
          <a:p>
            <a:endParaRPr lang="fr-FR" baseline="0" dirty="0"/>
          </a:p>
          <a:p>
            <a:r>
              <a:rPr lang="fr-FR" baseline="0" dirty="0"/>
              <a:t>Contrôle du contenu scientifique : </a:t>
            </a:r>
            <a:r>
              <a:rPr lang="fr-FR" baseline="0" dirty="0" err="1"/>
              <a:t>peer</a:t>
            </a:r>
            <a:r>
              <a:rPr lang="fr-FR" baseline="0" dirty="0"/>
              <a:t> </a:t>
            </a:r>
            <a:r>
              <a:rPr lang="fr-FR" baseline="0" dirty="0" err="1"/>
              <a:t>reviewing</a:t>
            </a:r>
            <a:r>
              <a:rPr lang="fr-FR" baseline="0" dirty="0"/>
              <a:t> </a:t>
            </a:r>
          </a:p>
          <a:p>
            <a:r>
              <a:rPr lang="fr-FR" baseline="0" dirty="0"/>
              <a:t>Revue par les pairs ( </a:t>
            </a:r>
            <a:r>
              <a:rPr lang="fr-FR" baseline="0" dirty="0" err="1"/>
              <a:t>peer</a:t>
            </a:r>
            <a:r>
              <a:rPr lang="fr-FR" baseline="0" dirty="0"/>
              <a:t> </a:t>
            </a:r>
            <a:r>
              <a:rPr lang="fr-FR" baseline="0" dirty="0" err="1"/>
              <a:t>review</a:t>
            </a:r>
            <a:r>
              <a:rPr lang="fr-FR" baseline="0" dirty="0"/>
              <a:t> )  , le comite de lecture va analyser le contenu et de </a:t>
            </a:r>
            <a:r>
              <a:rPr lang="fr-FR" b="1" baseline="0" dirty="0"/>
              <a:t>vérifier la rigueur la méthodologie et le bien fondé de l’</a:t>
            </a:r>
            <a:r>
              <a:rPr lang="fr-FR" b="1" baseline="0" dirty="0" err="1"/>
              <a:t>etude</a:t>
            </a:r>
            <a:r>
              <a:rPr lang="fr-FR" b="1" baseline="0" dirty="0"/>
              <a:t> </a:t>
            </a:r>
            <a:r>
              <a:rPr lang="fr-FR" baseline="0" dirty="0"/>
              <a:t>, ainsi avec  la </a:t>
            </a:r>
            <a:r>
              <a:rPr lang="fr-FR" baseline="0" dirty="0" err="1"/>
              <a:t>revision</a:t>
            </a:r>
            <a:r>
              <a:rPr lang="fr-FR" baseline="0" dirty="0"/>
              <a:t> </a:t>
            </a:r>
            <a:r>
              <a:rPr lang="fr-FR" b="1" baseline="0" dirty="0"/>
              <a:t>cela </a:t>
            </a:r>
            <a:r>
              <a:rPr lang="fr-FR" b="1" baseline="0" dirty="0" err="1"/>
              <a:t>confere</a:t>
            </a:r>
            <a:r>
              <a:rPr lang="fr-FR" b="1" baseline="0" dirty="0"/>
              <a:t> aux article leur teneur scientifique </a:t>
            </a:r>
            <a:endParaRPr lang="fr-FR" baseline="0" dirty="0"/>
          </a:p>
          <a:p>
            <a:endParaRPr lang="fr-FR" baseline="0" dirty="0"/>
          </a:p>
          <a:p>
            <a:endParaRPr lang="fr-FR" baseline="0" dirty="0"/>
          </a:p>
          <a:p>
            <a:r>
              <a:rPr lang="fr-FR" baseline="0" dirty="0"/>
              <a:t>Les profs la lisent , l’évaluent et la renvoient, tout cela gratuitement.</a:t>
            </a:r>
          </a:p>
          <a:p>
            <a:r>
              <a:rPr lang="fr-FR" baseline="0" dirty="0"/>
              <a:t>La revue retourne ensuite l’article au professeur A avec sin nécessaire les changements et corrections </a:t>
            </a:r>
            <a:r>
              <a:rPr lang="fr-FR" baseline="0" dirty="0" err="1"/>
              <a:t>qu</a:t>
            </a:r>
            <a:r>
              <a:rPr lang="fr-FR" baseline="0" dirty="0"/>
              <a:t> il doit y apporter et tout ca sans aucun coût pour l’éditeur </a:t>
            </a:r>
          </a:p>
          <a:p>
            <a:r>
              <a:rPr lang="fr-FR" baseline="0" dirty="0"/>
              <a:t>Ensuite , la revue </a:t>
            </a:r>
            <a:r>
              <a:rPr lang="fr-FR" baseline="0" dirty="0" err="1"/>
              <a:t>intégre</a:t>
            </a:r>
            <a:r>
              <a:rPr lang="fr-FR" baseline="0" dirty="0"/>
              <a:t> l’article du professeur A à un tas d’autres articles et fait payer l’</a:t>
            </a:r>
            <a:r>
              <a:rPr lang="fr-FR" baseline="0" dirty="0" err="1"/>
              <a:t>acces</a:t>
            </a:r>
            <a:r>
              <a:rPr lang="fr-FR" baseline="0" dirty="0"/>
              <a:t> au tout</a:t>
            </a:r>
          </a:p>
          <a:p>
            <a:endParaRPr lang="fr-FR" baseline="0" dirty="0"/>
          </a:p>
          <a:p>
            <a:r>
              <a:rPr lang="fr-FR" baseline="0" dirty="0"/>
              <a:t>Combien coute un abonnement à cette revue à votre </a:t>
            </a:r>
            <a:r>
              <a:rPr lang="fr-FR" baseline="0" dirty="0" err="1"/>
              <a:t>bibliotheque</a:t>
            </a:r>
            <a:r>
              <a:rPr lang="fr-FR" baseline="0" dirty="0"/>
              <a:t> ? Cela dépend . Alors les biblio s’abonnent à ce qu’elle peuvent et les enseignants chercheurs et autres </a:t>
            </a:r>
            <a:r>
              <a:rPr lang="fr-FR" baseline="0" dirty="0" err="1"/>
              <a:t>esperent</a:t>
            </a:r>
            <a:r>
              <a:rPr lang="fr-FR" baseline="0" dirty="0"/>
              <a:t> </a:t>
            </a:r>
            <a:r>
              <a:rPr lang="fr-FR" baseline="0" dirty="0" err="1"/>
              <a:t>qu</a:t>
            </a:r>
            <a:r>
              <a:rPr lang="fr-FR" baseline="0" dirty="0"/>
              <a:t> ils ne louperont rien d’important.</a:t>
            </a:r>
            <a:endParaRPr lang="fr-FR" dirty="0"/>
          </a:p>
          <a:p>
            <a:endParaRPr lang="fr-FR" sz="1200" b="1" u="sng" kern="1200" dirty="0">
              <a:solidFill>
                <a:schemeClr val="tx1"/>
              </a:solidFill>
              <a:effectLst/>
              <a:latin typeface="+mn-lt"/>
              <a:ea typeface="+mn-ea"/>
              <a:cs typeface="+mn-cs"/>
            </a:endParaRPr>
          </a:p>
          <a:p>
            <a:endParaRPr lang="fr-FR" sz="1200" b="1" u="sng" kern="1200" dirty="0">
              <a:solidFill>
                <a:schemeClr val="tx1"/>
              </a:solidFill>
              <a:effectLst/>
              <a:latin typeface="+mn-lt"/>
              <a:ea typeface="+mn-ea"/>
              <a:cs typeface="+mn-cs"/>
            </a:endParaRPr>
          </a:p>
          <a:p>
            <a:endParaRPr lang="fr-FR" sz="1200" b="1" u="sng" kern="1200" dirty="0">
              <a:solidFill>
                <a:schemeClr val="tx1"/>
              </a:solidFill>
              <a:effectLst/>
              <a:latin typeface="+mn-lt"/>
              <a:ea typeface="+mn-ea"/>
              <a:cs typeface="+mn-cs"/>
            </a:endParaRPr>
          </a:p>
          <a:p>
            <a:endParaRPr lang="fr-FR" sz="1200" b="1" u="sng" kern="1200" dirty="0">
              <a:solidFill>
                <a:schemeClr val="tx1"/>
              </a:solidFill>
              <a:effectLst/>
              <a:latin typeface="+mn-lt"/>
              <a:ea typeface="+mn-ea"/>
              <a:cs typeface="+mn-cs"/>
            </a:endParaRPr>
          </a:p>
          <a:p>
            <a:r>
              <a:rPr lang="fr-FR" sz="1200" b="1" u="sng" kern="1200" dirty="0">
                <a:solidFill>
                  <a:schemeClr val="tx1"/>
                </a:solidFill>
                <a:effectLst/>
                <a:latin typeface="+mn-lt"/>
                <a:ea typeface="+mn-ea"/>
                <a:cs typeface="+mn-cs"/>
              </a:rPr>
              <a:t>La publication scientifique, enjeu scientifique économique et politique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Voie normale : les chercheurs cèdent leur droit d’auteur. Pour accéder à l article cela nécessite de s’abonner à</a:t>
            </a:r>
            <a:r>
              <a:rPr lang="fr-FR" sz="1200" kern="1200" baseline="0" dirty="0">
                <a:solidFill>
                  <a:schemeClr val="tx1"/>
                </a:solidFill>
                <a:effectLst/>
                <a:latin typeface="+mn-lt"/>
                <a:ea typeface="+mn-ea"/>
                <a:cs typeface="+mn-cs"/>
              </a:rPr>
              <a:t> la plateforme d'Edition très couteuse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éditeurs ont profité de leur situation de quasi-monopole pour augmenter considérablement le prix des abonnements.  Conséquence : diminuer l’accès aux ressources</a:t>
            </a:r>
          </a:p>
          <a:p>
            <a:r>
              <a:rPr lang="fr-FR" sz="1200" kern="1200" dirty="0">
                <a:solidFill>
                  <a:schemeClr val="tx1"/>
                </a:solidFill>
                <a:effectLst/>
                <a:latin typeface="+mn-lt"/>
                <a:ea typeface="+mn-ea"/>
                <a:cs typeface="+mn-cs"/>
              </a:rPr>
              <a:t>(Les éditeurs ont exigé des frais qui ont subi une inflation de 400 pour cent sur 20 ans.)</a:t>
            </a:r>
          </a:p>
          <a:p>
            <a:r>
              <a:rPr lang="fr-FR" sz="1200" kern="1200" dirty="0">
                <a:solidFill>
                  <a:schemeClr val="tx1"/>
                </a:solidFill>
                <a:effectLst/>
                <a:latin typeface="+mn-lt"/>
                <a:ea typeface="+mn-ea"/>
                <a:cs typeface="+mn-cs"/>
              </a:rPr>
              <a:t>Cela assèche tous les budgets ACQ</a:t>
            </a:r>
          </a:p>
          <a:p>
            <a:r>
              <a:rPr lang="fr-FR" sz="1200" kern="1200" dirty="0">
                <a:solidFill>
                  <a:schemeClr val="tx1"/>
                </a:solidFill>
                <a:effectLst/>
                <a:latin typeface="+mn-lt"/>
                <a:ea typeface="+mn-ea"/>
                <a:cs typeface="+mn-cs"/>
              </a:rPr>
              <a:t>Cela augmente la difficulté d’accès aux ressources publiques</a:t>
            </a:r>
          </a:p>
          <a:p>
            <a:r>
              <a:rPr lang="fr-FR" sz="1200" kern="1200" dirty="0">
                <a:solidFill>
                  <a:schemeClr val="tx1"/>
                </a:solidFill>
                <a:effectLst/>
                <a:latin typeface="+mn-lt"/>
                <a:ea typeface="+mn-ea"/>
                <a:cs typeface="+mn-cs"/>
              </a:rPr>
              <a:t>Cela veut dire que la majorité de la recherche publique ne revient pas au public (c’est-à-dire aux étudiants, chercheurs, journalistes et décideurs) qui pourraient avoir besoin d’une expertise à laquelle ils n’ont pas accès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C’est un paradoxe : tension entre les scientifiques et les éditeurs.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modele</a:t>
            </a:r>
            <a:r>
              <a:rPr lang="fr-FR" sz="1200" kern="1200" baseline="0" dirty="0">
                <a:solidFill>
                  <a:schemeClr val="tx1"/>
                </a:solidFill>
                <a:effectLst/>
                <a:latin typeface="+mn-lt"/>
                <a:ea typeface="+mn-ea"/>
                <a:cs typeface="+mn-cs"/>
              </a:rPr>
              <a:t> auteur payeur APC Articles Process charges, l </a:t>
            </a:r>
            <a:r>
              <a:rPr lang="fr-FR" sz="1200" kern="1200" baseline="0" dirty="0" err="1">
                <a:solidFill>
                  <a:schemeClr val="tx1"/>
                </a:solidFill>
                <a:effectLst/>
                <a:latin typeface="+mn-lt"/>
                <a:ea typeface="+mn-ea"/>
                <a:cs typeface="+mn-cs"/>
              </a:rPr>
              <a:t>acces</a:t>
            </a:r>
            <a:r>
              <a:rPr lang="fr-FR" sz="1200" kern="1200" baseline="0" dirty="0">
                <a:solidFill>
                  <a:schemeClr val="tx1"/>
                </a:solidFill>
                <a:effectLst/>
                <a:latin typeface="+mn-lt"/>
                <a:ea typeface="+mn-ea"/>
                <a:cs typeface="+mn-cs"/>
              </a:rPr>
              <a:t> au document est </a:t>
            </a:r>
            <a:r>
              <a:rPr lang="fr-FR" sz="1200" kern="1200" baseline="0" dirty="0" err="1">
                <a:solidFill>
                  <a:schemeClr val="tx1"/>
                </a:solidFill>
                <a:effectLst/>
                <a:latin typeface="+mn-lt"/>
                <a:ea typeface="+mn-ea"/>
                <a:cs typeface="+mn-cs"/>
              </a:rPr>
              <a:t>libe</a:t>
            </a:r>
            <a:r>
              <a:rPr lang="fr-FR" sz="1200" kern="1200" baseline="0" dirty="0">
                <a:solidFill>
                  <a:schemeClr val="tx1"/>
                </a:solidFill>
                <a:effectLst/>
                <a:latin typeface="+mn-lt"/>
                <a:ea typeface="+mn-ea"/>
                <a:cs typeface="+mn-cs"/>
              </a:rPr>
              <a:t> pour le lecteur mais l’auteur ou l’institution paye des frais APC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Les APC prennent généralement la forme ‘ un cout à l’article qui varient entre plusieurs centaines d’euros et des milliers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Il y  a des </a:t>
            </a:r>
            <a:r>
              <a:rPr lang="fr-FR" sz="1200" kern="1200" baseline="0" dirty="0" err="1">
                <a:solidFill>
                  <a:schemeClr val="tx1"/>
                </a:solidFill>
                <a:effectLst/>
                <a:latin typeface="+mn-lt"/>
                <a:ea typeface="+mn-ea"/>
                <a:cs typeface="+mn-cs"/>
              </a:rPr>
              <a:t>derives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financieres</a:t>
            </a:r>
            <a:r>
              <a:rPr lang="fr-FR" sz="1200" kern="1200" baseline="0" dirty="0">
                <a:solidFill>
                  <a:schemeClr val="tx1"/>
                </a:solidFill>
                <a:effectLst/>
                <a:latin typeface="+mn-lt"/>
                <a:ea typeface="+mn-ea"/>
                <a:cs typeface="+mn-cs"/>
              </a:rPr>
              <a:t> qui cherchent à faire du profit mais on en reparlera session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aboutit à une situation de crise du point de vue du monde académique. </a:t>
            </a:r>
          </a:p>
          <a:p>
            <a:r>
              <a:rPr lang="fr-FR" sz="1200" kern="1200" dirty="0">
                <a:solidFill>
                  <a:schemeClr val="tx1"/>
                </a:solidFill>
                <a:effectLst/>
                <a:latin typeface="+mn-lt"/>
                <a:ea typeface="+mn-ea"/>
                <a:cs typeface="+mn-cs"/>
              </a:rPr>
              <a:t>Les chercheurs fournissent aux éditeurs commerciaux des contenus scientifiques qu’ils ont élaboré, qu’ils ont mis en forme, évalués en s’appuyant sur des financements publics. Mais en même temps les institutions publiques doivent payer pour avoir accès aux mêmes contenus.</a:t>
            </a:r>
          </a:p>
          <a:p>
            <a:r>
              <a:rPr lang="fr-FR" sz="1200" kern="1200" dirty="0">
                <a:solidFill>
                  <a:schemeClr val="tx1"/>
                </a:solidFill>
                <a:effectLst/>
                <a:latin typeface="+mn-lt"/>
                <a:ea typeface="+mn-ea"/>
                <a:cs typeface="+mn-cs"/>
              </a:rPr>
              <a:t>Mis en lumière de ces tensions croissantes entre l’Edition commerciale et sa communauté de chercheurs  (prise de conscience)</a:t>
            </a:r>
          </a:p>
          <a:p>
            <a:r>
              <a:rPr lang="fr-FR" sz="1200" kern="1200" dirty="0">
                <a:solidFill>
                  <a:schemeClr val="tx1"/>
                </a:solidFill>
                <a:effectLst/>
                <a:latin typeface="+mn-lt"/>
                <a:ea typeface="+mn-ea"/>
                <a:cs typeface="+mn-cs"/>
              </a:rPr>
              <a:t>Face à cette crise, plusieurs réaction de la communauté scientifique</a:t>
            </a:r>
          </a:p>
          <a:p>
            <a:r>
              <a:rPr lang="fr-FR" sz="1200" kern="1200" dirty="0">
                <a:solidFill>
                  <a:schemeClr val="tx1"/>
                </a:solidFill>
                <a:effectLst/>
                <a:latin typeface="+mn-lt"/>
                <a:ea typeface="+mn-ea"/>
                <a:cs typeface="+mn-cs"/>
              </a:rPr>
              <a:t>Développement d’un consortium / Négocier les abonnements avec les éditeurs  (l’union fait la force ) 200 écoles Co négociateurs</a:t>
            </a:r>
          </a:p>
          <a:p>
            <a:r>
              <a:rPr lang="fr-FR" sz="1200" kern="1200" dirty="0">
                <a:solidFill>
                  <a:schemeClr val="tx1"/>
                </a:solidFill>
                <a:effectLst/>
                <a:latin typeface="+mn-lt"/>
                <a:ea typeface="+mn-ea"/>
                <a:cs typeface="+mn-cs"/>
              </a:rPr>
              <a:t>Développement du libre accès en 1991 </a:t>
            </a:r>
          </a:p>
          <a:p>
            <a:r>
              <a:rPr lang="fr-FR" sz="1200" kern="1200" dirty="0">
                <a:solidFill>
                  <a:schemeClr val="tx1"/>
                </a:solidFill>
                <a:effectLst/>
                <a:latin typeface="+mn-lt"/>
                <a:ea typeface="+mn-ea"/>
                <a:cs typeface="+mn-cs"/>
              </a:rPr>
              <a:t>Motivation : Facile d’accès, délai de publication, raccourci, visibilité accrue , Rapidité d’accès global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26</a:t>
            </a:fld>
            <a:endParaRPr lang="fr-FR"/>
          </a:p>
        </p:txBody>
      </p:sp>
    </p:spTree>
    <p:extLst>
      <p:ext uri="{BB962C8B-B14F-4D97-AF65-F5344CB8AC3E}">
        <p14:creationId xmlns:p14="http://schemas.microsoft.com/office/powerpoint/2010/main" val="602993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27</a:t>
            </a:fld>
            <a:endParaRPr lang="fr-FR"/>
          </a:p>
        </p:txBody>
      </p:sp>
    </p:spTree>
    <p:extLst>
      <p:ext uri="{BB962C8B-B14F-4D97-AF65-F5344CB8AC3E}">
        <p14:creationId xmlns:p14="http://schemas.microsoft.com/office/powerpoint/2010/main" val="723265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éditeurs règnent sur un marche lucratif et captif.</a:t>
            </a:r>
          </a:p>
        </p:txBody>
      </p:sp>
      <p:sp>
        <p:nvSpPr>
          <p:cNvPr id="4" name="Espace réservé du numéro de diapositive 3"/>
          <p:cNvSpPr>
            <a:spLocks noGrp="1"/>
          </p:cNvSpPr>
          <p:nvPr>
            <p:ph type="sldNum" sz="quarter" idx="10"/>
          </p:nvPr>
        </p:nvSpPr>
        <p:spPr/>
        <p:txBody>
          <a:bodyPr/>
          <a:lstStyle/>
          <a:p>
            <a:fld id="{7D5FCD5A-4B9A-4A92-ABB3-7FED52167E27}" type="slidenum">
              <a:rPr lang="fr-FR" smtClean="0"/>
              <a:t>28</a:t>
            </a:fld>
            <a:endParaRPr lang="fr-FR"/>
          </a:p>
        </p:txBody>
      </p:sp>
    </p:spTree>
    <p:extLst>
      <p:ext uri="{BB962C8B-B14F-4D97-AF65-F5344CB8AC3E}">
        <p14:creationId xmlns:p14="http://schemas.microsoft.com/office/powerpoint/2010/main" val="3485315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modele</a:t>
            </a:r>
            <a:r>
              <a:rPr lang="fr-FR" sz="1200" kern="1200" baseline="0" dirty="0">
                <a:solidFill>
                  <a:schemeClr val="tx1"/>
                </a:solidFill>
                <a:effectLst/>
                <a:latin typeface="+mn-lt"/>
                <a:ea typeface="+mn-ea"/>
                <a:cs typeface="+mn-cs"/>
              </a:rPr>
              <a:t> auteur payeur APC Articles Process charges, l </a:t>
            </a:r>
            <a:r>
              <a:rPr lang="fr-FR" sz="1200" kern="1200" baseline="0" dirty="0" err="1">
                <a:solidFill>
                  <a:schemeClr val="tx1"/>
                </a:solidFill>
                <a:effectLst/>
                <a:latin typeface="+mn-lt"/>
                <a:ea typeface="+mn-ea"/>
                <a:cs typeface="+mn-cs"/>
              </a:rPr>
              <a:t>acces</a:t>
            </a:r>
            <a:r>
              <a:rPr lang="fr-FR" sz="1200" kern="1200" baseline="0" dirty="0">
                <a:solidFill>
                  <a:schemeClr val="tx1"/>
                </a:solidFill>
                <a:effectLst/>
                <a:latin typeface="+mn-lt"/>
                <a:ea typeface="+mn-ea"/>
                <a:cs typeface="+mn-cs"/>
              </a:rPr>
              <a:t> au document est </a:t>
            </a:r>
            <a:r>
              <a:rPr lang="fr-FR" sz="1200" kern="1200" baseline="0" dirty="0" err="1">
                <a:solidFill>
                  <a:schemeClr val="tx1"/>
                </a:solidFill>
                <a:effectLst/>
                <a:latin typeface="+mn-lt"/>
                <a:ea typeface="+mn-ea"/>
                <a:cs typeface="+mn-cs"/>
              </a:rPr>
              <a:t>libe</a:t>
            </a:r>
            <a:r>
              <a:rPr lang="fr-FR" sz="1200" kern="1200" baseline="0" dirty="0">
                <a:solidFill>
                  <a:schemeClr val="tx1"/>
                </a:solidFill>
                <a:effectLst/>
                <a:latin typeface="+mn-lt"/>
                <a:ea typeface="+mn-ea"/>
                <a:cs typeface="+mn-cs"/>
              </a:rPr>
              <a:t> pour le lecteur mais l’auteur ou l’institution paye des frais APC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Les APC prennent généralement la forme ‘ un cout à l’article qui varient entre plusieurs centaines d’euros et des milliers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Il y  a des </a:t>
            </a:r>
            <a:r>
              <a:rPr lang="fr-FR" sz="1200" kern="1200" baseline="0" dirty="0" err="1">
                <a:solidFill>
                  <a:schemeClr val="tx1"/>
                </a:solidFill>
                <a:effectLst/>
                <a:latin typeface="+mn-lt"/>
                <a:ea typeface="+mn-ea"/>
                <a:cs typeface="+mn-cs"/>
              </a:rPr>
              <a:t>derives</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financieres</a:t>
            </a:r>
            <a:r>
              <a:rPr lang="fr-FR" sz="1200" kern="1200" baseline="0" dirty="0">
                <a:solidFill>
                  <a:schemeClr val="tx1"/>
                </a:solidFill>
                <a:effectLst/>
                <a:latin typeface="+mn-lt"/>
                <a:ea typeface="+mn-ea"/>
                <a:cs typeface="+mn-cs"/>
              </a:rPr>
              <a:t> qui cherchent à faire du profit mais on en reparlera session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aboutit à une situation de crise du point de vue du monde académique. </a:t>
            </a:r>
          </a:p>
          <a:p>
            <a:r>
              <a:rPr lang="fr-FR" sz="1200" kern="1200" dirty="0">
                <a:solidFill>
                  <a:schemeClr val="tx1"/>
                </a:solidFill>
                <a:effectLst/>
                <a:latin typeface="+mn-lt"/>
                <a:ea typeface="+mn-ea"/>
                <a:cs typeface="+mn-cs"/>
              </a:rPr>
              <a:t>Les chercheurs fournissent aux éditeurs commerciaux des contenus scientifiques qu’ils ont élaboré, qu’ils ont mis en forme, évalués en s’appuyant sur des financements publics. Mais en même temps les institutions publiques doivent payer pour avoir accès aux mêmes contenus.</a:t>
            </a:r>
          </a:p>
          <a:p>
            <a:r>
              <a:rPr lang="fr-FR" sz="1200" kern="1200" dirty="0">
                <a:solidFill>
                  <a:schemeClr val="tx1"/>
                </a:solidFill>
                <a:effectLst/>
                <a:latin typeface="+mn-lt"/>
                <a:ea typeface="+mn-ea"/>
                <a:cs typeface="+mn-cs"/>
              </a:rPr>
              <a:t>Mis en lumière de ces tensions croissantes entre l’Edition commerciale et sa communauté de chercheurs  (prise de conscience)</a:t>
            </a:r>
          </a:p>
          <a:p>
            <a:r>
              <a:rPr lang="fr-FR" sz="1200" kern="1200" dirty="0">
                <a:solidFill>
                  <a:schemeClr val="tx1"/>
                </a:solidFill>
                <a:effectLst/>
                <a:latin typeface="+mn-lt"/>
                <a:ea typeface="+mn-ea"/>
                <a:cs typeface="+mn-cs"/>
              </a:rPr>
              <a:t>Face à cette crise, plusieurs réaction de la communauté scientifique</a:t>
            </a:r>
          </a:p>
          <a:p>
            <a:r>
              <a:rPr lang="fr-FR" sz="1200" kern="1200" dirty="0">
                <a:solidFill>
                  <a:schemeClr val="tx1"/>
                </a:solidFill>
                <a:effectLst/>
                <a:latin typeface="+mn-lt"/>
                <a:ea typeface="+mn-ea"/>
                <a:cs typeface="+mn-cs"/>
              </a:rPr>
              <a:t>Développement d’un consortium / Négocier les abonnements avec les éditeurs  (l’union fait la force ) 200 écoles Co négociateurs</a:t>
            </a:r>
          </a:p>
          <a:p>
            <a:r>
              <a:rPr lang="fr-FR" sz="1200" kern="1200" dirty="0">
                <a:solidFill>
                  <a:schemeClr val="tx1"/>
                </a:solidFill>
                <a:effectLst/>
                <a:latin typeface="+mn-lt"/>
                <a:ea typeface="+mn-ea"/>
                <a:cs typeface="+mn-cs"/>
              </a:rPr>
              <a:t>Développement du libre accès en 1991 </a:t>
            </a:r>
          </a:p>
          <a:p>
            <a:r>
              <a:rPr lang="fr-FR" sz="1200" kern="1200" dirty="0">
                <a:solidFill>
                  <a:schemeClr val="tx1"/>
                </a:solidFill>
                <a:effectLst/>
                <a:latin typeface="+mn-lt"/>
                <a:ea typeface="+mn-ea"/>
                <a:cs typeface="+mn-cs"/>
              </a:rPr>
              <a:t>Motivation : Facile d’accès, délai de publication, raccourci, visibilité accrue , Rapidité d’accès global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29</a:t>
            </a:fld>
            <a:endParaRPr lang="fr-FR"/>
          </a:p>
        </p:txBody>
      </p:sp>
    </p:spTree>
    <p:extLst>
      <p:ext uri="{BB962C8B-B14F-4D97-AF65-F5344CB8AC3E}">
        <p14:creationId xmlns:p14="http://schemas.microsoft.com/office/powerpoint/2010/main" val="826617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Les livrables attendus </a:t>
            </a:r>
          </a:p>
          <a:p>
            <a:r>
              <a:rPr lang="fr-FR" baseline="0" dirty="0"/>
              <a:t>1 Etat de l’art  + 1 réalisation pratique + 1 présentation oral avec rapport 10-15 incluant l’</a:t>
            </a:r>
            <a:r>
              <a:rPr lang="fr-FR" baseline="0" dirty="0" err="1"/>
              <a:t>etat</a:t>
            </a:r>
            <a:r>
              <a:rPr lang="fr-FR" baseline="0" dirty="0"/>
              <a:t> de l’art</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Distribuer extrait de bon devoir : pointer nos attentes </a:t>
            </a:r>
          </a:p>
          <a:p>
            <a:r>
              <a:rPr lang="fr-FR" sz="1200" kern="1200" dirty="0">
                <a:solidFill>
                  <a:schemeClr val="tx1"/>
                </a:solidFill>
                <a:effectLst/>
                <a:latin typeface="+mn-lt"/>
                <a:ea typeface="+mn-ea"/>
                <a:cs typeface="+mn-cs"/>
              </a:rPr>
              <a:t>Doit apparaitre le résumé , les mots clés et la structure avec des renvois bibliographique en format </a:t>
            </a:r>
            <a:r>
              <a:rPr lang="fr-FR" sz="1200" kern="1200" dirty="0" err="1">
                <a:solidFill>
                  <a:schemeClr val="tx1"/>
                </a:solidFill>
                <a:effectLst/>
                <a:latin typeface="+mn-lt"/>
                <a:ea typeface="+mn-ea"/>
                <a:cs typeface="+mn-cs"/>
              </a:rPr>
              <a:t>numerique</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Plus le guide de rédaction </a:t>
            </a:r>
          </a:p>
          <a:p>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sz="1200" kern="1200" dirty="0">
                <a:solidFill>
                  <a:schemeClr val="tx1"/>
                </a:solidFill>
                <a:effectLst/>
                <a:latin typeface="+mn-lt"/>
                <a:ea typeface="+mn-ea"/>
                <a:cs typeface="+mn-cs"/>
              </a:rPr>
              <a:t>Rappel le canevas est dans </a:t>
            </a:r>
            <a:r>
              <a:rPr lang="fr-FR" sz="1200" kern="1200" dirty="0" err="1">
                <a:solidFill>
                  <a:schemeClr val="tx1"/>
                </a:solidFill>
                <a:effectLst/>
                <a:latin typeface="+mn-lt"/>
                <a:ea typeface="+mn-ea"/>
                <a:cs typeface="+mn-cs"/>
              </a:rPr>
              <a:t>moodle</a:t>
            </a:r>
            <a:r>
              <a:rPr lang="fr-FR" sz="1200" kern="1200" dirty="0">
                <a:solidFill>
                  <a:schemeClr val="tx1"/>
                </a:solidFill>
                <a:effectLst/>
                <a:latin typeface="+mn-lt"/>
                <a:ea typeface="+mn-ea"/>
                <a:cs typeface="+mn-cs"/>
              </a:rPr>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a:t>
            </a:fld>
            <a:endParaRPr lang="fr-FR"/>
          </a:p>
        </p:txBody>
      </p:sp>
    </p:spTree>
    <p:extLst>
      <p:ext uri="{BB962C8B-B14F-4D97-AF65-F5344CB8AC3E}">
        <p14:creationId xmlns:p14="http://schemas.microsoft.com/office/powerpoint/2010/main" val="3419934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Que peut on déposer dans ces </a:t>
            </a:r>
            <a:r>
              <a:rPr lang="fr-FR" dirty="0" err="1"/>
              <a:t>depots</a:t>
            </a:r>
            <a:r>
              <a:rPr lang="fr-FR" dirty="0"/>
              <a:t> en </a:t>
            </a:r>
            <a:r>
              <a:rPr lang="fr-FR" dirty="0" err="1"/>
              <a:t>acces</a:t>
            </a:r>
            <a:r>
              <a:rPr lang="fr-FR" dirty="0"/>
              <a:t> libre ? : </a:t>
            </a:r>
          </a:p>
          <a:p>
            <a:endParaRPr lang="fr-FR" dirty="0"/>
          </a:p>
          <a:p>
            <a:pPr marL="171450" indent="-171450">
              <a:buFont typeface="Arial" panose="020B0604020202020204" pitchFamily="34" charset="0"/>
              <a:buChar char="•"/>
            </a:pPr>
            <a:r>
              <a:rPr lang="fr-FR" dirty="0"/>
              <a:t>Les « post </a:t>
            </a:r>
            <a:r>
              <a:rPr lang="fr-FR" dirty="0" err="1"/>
              <a:t>prints</a:t>
            </a:r>
            <a:r>
              <a:rPr lang="fr-FR" dirty="0"/>
              <a:t> » </a:t>
            </a:r>
          </a:p>
          <a:p>
            <a:endParaRPr lang="fr-FR" dirty="0"/>
          </a:p>
          <a:p>
            <a:pPr marL="171450" indent="-171450">
              <a:buFont typeface="Arial" panose="020B0604020202020204" pitchFamily="34" charset="0"/>
              <a:buChar char="•"/>
            </a:pPr>
            <a:r>
              <a:rPr lang="fr-FR" dirty="0"/>
              <a:t>Des articles qui malgré leur contrat </a:t>
            </a:r>
            <a:r>
              <a:rPr lang="fr-FR" dirty="0" err="1"/>
              <a:t>d’edition</a:t>
            </a:r>
            <a:r>
              <a:rPr lang="fr-FR" dirty="0"/>
              <a:t> autorise le dépôt dans les AO</a:t>
            </a:r>
          </a:p>
          <a:p>
            <a:endParaRPr lang="fr-FR" dirty="0"/>
          </a:p>
          <a:p>
            <a:pPr marL="171450" indent="-171450">
              <a:buFont typeface="Arial" panose="020B0604020202020204" pitchFamily="34" charset="0"/>
              <a:buChar char="•"/>
            </a:pPr>
            <a:r>
              <a:rPr lang="fr-FR" dirty="0"/>
              <a:t>Des revue s qui pratiquent l APC : le chercheur paie un </a:t>
            </a:r>
            <a:r>
              <a:rPr lang="fr-FR" dirty="0" err="1"/>
              <a:t>supplement</a:t>
            </a:r>
            <a:r>
              <a:rPr lang="fr-FR" dirty="0"/>
              <a:t> pour apparaitre dans les AO</a:t>
            </a: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a:t>
            </a:r>
            <a:r>
              <a:rPr lang="fr-FR" sz="1200" kern="1200" baseline="0" dirty="0">
                <a:solidFill>
                  <a:schemeClr val="tx1"/>
                </a:solidFill>
                <a:effectLst/>
                <a:latin typeface="+mn-lt"/>
                <a:ea typeface="+mn-ea"/>
                <a:cs typeface="+mn-cs"/>
              </a:rPr>
              <a:t> </a:t>
            </a:r>
            <a:r>
              <a:rPr lang="fr-FR" sz="1200" kern="1200" baseline="0" dirty="0" err="1">
                <a:solidFill>
                  <a:schemeClr val="tx1"/>
                </a:solidFill>
                <a:effectLst/>
                <a:latin typeface="+mn-lt"/>
                <a:ea typeface="+mn-ea"/>
                <a:cs typeface="+mn-cs"/>
              </a:rPr>
              <a:t>modele</a:t>
            </a:r>
            <a:r>
              <a:rPr lang="fr-FR" sz="1200" kern="1200" baseline="0" dirty="0">
                <a:solidFill>
                  <a:schemeClr val="tx1"/>
                </a:solidFill>
                <a:effectLst/>
                <a:latin typeface="+mn-lt"/>
                <a:ea typeface="+mn-ea"/>
                <a:cs typeface="+mn-cs"/>
              </a:rPr>
              <a:t> auteur payeur APC Articles Process charges, l </a:t>
            </a:r>
            <a:r>
              <a:rPr lang="fr-FR" sz="1200" kern="1200" baseline="0" dirty="0" err="1">
                <a:solidFill>
                  <a:schemeClr val="tx1"/>
                </a:solidFill>
                <a:effectLst/>
                <a:latin typeface="+mn-lt"/>
                <a:ea typeface="+mn-ea"/>
                <a:cs typeface="+mn-cs"/>
              </a:rPr>
              <a:t>acces</a:t>
            </a:r>
            <a:r>
              <a:rPr lang="fr-FR" sz="1200" kern="1200" baseline="0" dirty="0">
                <a:solidFill>
                  <a:schemeClr val="tx1"/>
                </a:solidFill>
                <a:effectLst/>
                <a:latin typeface="+mn-lt"/>
                <a:ea typeface="+mn-ea"/>
                <a:cs typeface="+mn-cs"/>
              </a:rPr>
              <a:t> au document est </a:t>
            </a:r>
            <a:r>
              <a:rPr lang="fr-FR" sz="1200" kern="1200" baseline="0" dirty="0" err="1">
                <a:solidFill>
                  <a:schemeClr val="tx1"/>
                </a:solidFill>
                <a:effectLst/>
                <a:latin typeface="+mn-lt"/>
                <a:ea typeface="+mn-ea"/>
                <a:cs typeface="+mn-cs"/>
              </a:rPr>
              <a:t>libe</a:t>
            </a:r>
            <a:r>
              <a:rPr lang="fr-FR" sz="1200" kern="1200" baseline="0" dirty="0">
                <a:solidFill>
                  <a:schemeClr val="tx1"/>
                </a:solidFill>
                <a:effectLst/>
                <a:latin typeface="+mn-lt"/>
                <a:ea typeface="+mn-ea"/>
                <a:cs typeface="+mn-cs"/>
              </a:rPr>
              <a:t> pour le lecteur mais l’auteur ou l’institution paye des frais APC</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Les APC prennent généralement la forme ‘ un cout à l’article qui varient entre plusieurs centaines d’euros et des milliers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Nous n’incitons pas les chercheurs à faire ceci : ( Ex le LMDC l interdit : </a:t>
            </a:r>
            <a:r>
              <a:rPr lang="fr-FR" sz="1200" kern="1200" baseline="0" dirty="0" err="1">
                <a:solidFill>
                  <a:schemeClr val="tx1"/>
                </a:solidFill>
                <a:effectLst/>
                <a:latin typeface="+mn-lt"/>
                <a:ea typeface="+mn-ea"/>
                <a:cs typeface="+mn-cs"/>
              </a:rPr>
              <a:t>Aurelie</a:t>
            </a:r>
            <a:r>
              <a:rPr lang="fr-FR" sz="1200" kern="1200" baseline="0" dirty="0">
                <a:solidFill>
                  <a:schemeClr val="tx1"/>
                </a:solidFill>
                <a:effectLst/>
                <a:latin typeface="+mn-lt"/>
                <a:ea typeface="+mn-ea"/>
                <a:cs typeface="+mn-cs"/>
              </a:rPr>
              <a:t> Papon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kern="1200" baseline="0" dirty="0">
                <a:solidFill>
                  <a:schemeClr val="tx1"/>
                </a:solidFill>
                <a:effectLst/>
                <a:latin typeface="+mn-lt"/>
                <a:ea typeface="+mn-ea"/>
                <a:cs typeface="+mn-cs"/>
              </a:rPr>
              <a:t>La loi </a:t>
            </a:r>
            <a:r>
              <a:rPr lang="fr-FR" sz="1200" kern="1200" baseline="0" dirty="0" err="1">
                <a:solidFill>
                  <a:schemeClr val="tx1"/>
                </a:solidFill>
                <a:effectLst/>
                <a:latin typeface="+mn-lt"/>
                <a:ea typeface="+mn-ea"/>
                <a:cs typeface="+mn-cs"/>
              </a:rPr>
              <a:t>protege</a:t>
            </a:r>
            <a:r>
              <a:rPr lang="fr-FR" sz="1200" kern="1200" baseline="0" dirty="0">
                <a:solidFill>
                  <a:schemeClr val="tx1"/>
                </a:solidFill>
                <a:effectLst/>
                <a:latin typeface="+mn-lt"/>
                <a:ea typeface="+mn-ea"/>
                <a:cs typeface="+mn-cs"/>
              </a:rPr>
              <a:t> aussi les chercheurs en autorisant ces derniers à partir du moment ou la recherche est finance par des fonds publics et bien 6 mois </a:t>
            </a:r>
            <a:r>
              <a:rPr lang="fr-FR" sz="1200" kern="1200" baseline="0" dirty="0" err="1">
                <a:solidFill>
                  <a:schemeClr val="tx1"/>
                </a:solidFill>
                <a:effectLst/>
                <a:latin typeface="+mn-lt"/>
                <a:ea typeface="+mn-ea"/>
                <a:cs typeface="+mn-cs"/>
              </a:rPr>
              <a:t>apres</a:t>
            </a:r>
            <a:r>
              <a:rPr lang="fr-FR" sz="1200" kern="1200" baseline="0" dirty="0">
                <a:solidFill>
                  <a:schemeClr val="tx1"/>
                </a:solidFill>
                <a:effectLst/>
                <a:latin typeface="+mn-lt"/>
                <a:ea typeface="+mn-ea"/>
                <a:cs typeface="+mn-cs"/>
              </a:rPr>
              <a:t> la parution de leur article dans une revue ils peuvent </a:t>
            </a:r>
            <a:r>
              <a:rPr lang="fr-FR" sz="1200" kern="1200" baseline="0" dirty="0" err="1">
                <a:solidFill>
                  <a:schemeClr val="tx1"/>
                </a:solidFill>
                <a:effectLst/>
                <a:latin typeface="+mn-lt"/>
                <a:ea typeface="+mn-ea"/>
                <a:cs typeface="+mn-cs"/>
              </a:rPr>
              <a:t>deposer</a:t>
            </a:r>
            <a:r>
              <a:rPr lang="fr-FR" sz="1200" kern="1200" baseline="0" dirty="0">
                <a:solidFill>
                  <a:schemeClr val="tx1"/>
                </a:solidFill>
                <a:effectLst/>
                <a:latin typeface="+mn-lt"/>
                <a:ea typeface="+mn-ea"/>
                <a:cs typeface="+mn-cs"/>
              </a:rPr>
              <a:t> dans </a:t>
            </a:r>
            <a:r>
              <a:rPr lang="fr-FR" sz="1200" kern="1200" baseline="0" dirty="0" err="1">
                <a:solidFill>
                  <a:schemeClr val="tx1"/>
                </a:solidFill>
                <a:effectLst/>
                <a:latin typeface="+mn-lt"/>
                <a:ea typeface="+mn-ea"/>
                <a:cs typeface="+mn-cs"/>
              </a:rPr>
              <a:t>HaL</a:t>
            </a:r>
            <a:r>
              <a:rPr lang="fr-FR" sz="1200" kern="1200" baseline="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kern="1200" baseline="0" dirty="0">
                <a:solidFill>
                  <a:schemeClr val="tx1"/>
                </a:solidFill>
                <a:effectLst/>
                <a:latin typeface="+mn-lt"/>
                <a:ea typeface="+mn-ea"/>
                <a:cs typeface="+mn-cs"/>
              </a:rPr>
              <a:t>Ainsi les formes d’</a:t>
            </a:r>
            <a:r>
              <a:rPr lang="fr-FR" sz="1200" kern="1200" baseline="0" dirty="0" err="1">
                <a:solidFill>
                  <a:schemeClr val="tx1"/>
                </a:solidFill>
                <a:effectLst/>
                <a:latin typeface="+mn-lt"/>
                <a:ea typeface="+mn-ea"/>
                <a:cs typeface="+mn-cs"/>
              </a:rPr>
              <a:t>evaluation</a:t>
            </a:r>
            <a:r>
              <a:rPr lang="fr-FR" sz="1200" kern="1200" baseline="0" dirty="0">
                <a:solidFill>
                  <a:schemeClr val="tx1"/>
                </a:solidFill>
                <a:effectLst/>
                <a:latin typeface="+mn-lt"/>
                <a:ea typeface="+mn-ea"/>
                <a:cs typeface="+mn-cs"/>
              </a:rPr>
              <a:t> continuent à s’exercer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30</a:t>
            </a:fld>
            <a:endParaRPr lang="fr-FR"/>
          </a:p>
        </p:txBody>
      </p:sp>
    </p:spTree>
    <p:extLst>
      <p:ext uri="{BB962C8B-B14F-4D97-AF65-F5344CB8AC3E}">
        <p14:creationId xmlns:p14="http://schemas.microsoft.com/office/powerpoint/2010/main" val="2183802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avantages de la science ouverte : cela permet de supprimer les couts liés aux abonnements numériques chez les éditeurs</a:t>
            </a:r>
          </a:p>
          <a:p>
            <a:endParaRPr lang="fr-FR" u="sng" dirty="0"/>
          </a:p>
          <a:p>
            <a:r>
              <a:rPr lang="fr-FR" u="sng" dirty="0"/>
              <a:t>Au niveau de la société </a:t>
            </a:r>
            <a:r>
              <a:rPr lang="fr-FR" dirty="0"/>
              <a:t>: Effet de démocratisation du savoir qui permet innovation et progrès</a:t>
            </a:r>
          </a:p>
          <a:p>
            <a:r>
              <a:rPr lang="fr-FR" dirty="0"/>
              <a:t>Accroissement régulier des publications en toute transparence</a:t>
            </a:r>
          </a:p>
          <a:p>
            <a:endParaRPr lang="fr-FR" dirty="0"/>
          </a:p>
          <a:p>
            <a:r>
              <a:rPr lang="fr-FR" u="sng" dirty="0"/>
              <a:t>Au niveau des chercheurs </a:t>
            </a:r>
          </a:p>
          <a:p>
            <a:endParaRPr lang="fr-FR" dirty="0"/>
          </a:p>
          <a:p>
            <a:r>
              <a:rPr lang="fr-FR" b="1" dirty="0"/>
              <a:t>La recherche financée par des droits fonds publics reste accessible à tous</a:t>
            </a:r>
          </a:p>
          <a:p>
            <a:r>
              <a:rPr lang="fr-FR" dirty="0"/>
              <a:t>Acte citoyen de partage</a:t>
            </a:r>
          </a:p>
          <a:p>
            <a:r>
              <a:rPr lang="fr-FR" b="1" dirty="0"/>
              <a:t>Cela à un impact sur le taux de citation </a:t>
            </a:r>
          </a:p>
          <a:p>
            <a:r>
              <a:rPr lang="fr-FR" dirty="0"/>
              <a:t>Cela élargit son lectorat  à l international aux pays émergents ou encore aux institutions n ayant pas accès aux revues</a:t>
            </a:r>
          </a:p>
          <a:p>
            <a:r>
              <a:rPr lang="fr-FR" dirty="0"/>
              <a:t>Hal est très bine référencé par google scholar et </a:t>
            </a:r>
          </a:p>
          <a:p>
            <a:r>
              <a:rPr lang="fr-FR" dirty="0"/>
              <a:t>Cela garantit l accès à long terme</a:t>
            </a:r>
          </a:p>
          <a:p>
            <a:endParaRPr lang="fr-FR" b="1" dirty="0"/>
          </a:p>
          <a:p>
            <a:r>
              <a:rPr lang="fr-FR" b="1" dirty="0"/>
              <a:t>Est-ce que les articles sont validés ? </a:t>
            </a:r>
          </a:p>
          <a:p>
            <a:r>
              <a:rPr lang="fr-FR" b="0" dirty="0"/>
              <a:t>Les AO n’organisent pas elle-même la validation des documents puisqu’ il ne </a:t>
            </a:r>
            <a:r>
              <a:rPr lang="fr-FR" b="0" dirty="0" err="1"/>
              <a:t>sagit</a:t>
            </a:r>
            <a:r>
              <a:rPr lang="fr-FR" b="0" dirty="0"/>
              <a:t> que de réservoirs de documents validé et publiés</a:t>
            </a:r>
          </a:p>
          <a:p>
            <a:r>
              <a:rPr lang="fr-FR" b="0" dirty="0"/>
              <a:t>Les archives ouvertes </a:t>
            </a:r>
            <a:r>
              <a:rPr lang="fr-FR" b="1" dirty="0"/>
              <a:t>sont gérés par de politiques scientifiques qui définissent le type de document  déposés à accepter </a:t>
            </a:r>
            <a:r>
              <a:rPr lang="fr-FR" b="0" dirty="0"/>
              <a:t>. Pour les articles </a:t>
            </a:r>
            <a:r>
              <a:rPr lang="fr-FR" b="0" dirty="0" err="1"/>
              <a:t>ecientifiques</a:t>
            </a:r>
            <a:r>
              <a:rPr lang="fr-FR" b="0" dirty="0"/>
              <a:t> il doit d’agir de la version acceptée pour publication dans une revue scientifique</a:t>
            </a:r>
          </a:p>
          <a:p>
            <a:endParaRPr lang="fr-FR" dirty="0"/>
          </a:p>
          <a:p>
            <a:r>
              <a:rPr lang="fr-FR" dirty="0"/>
              <a:t>Les revues en open </a:t>
            </a:r>
            <a:r>
              <a:rPr lang="fr-FR" dirty="0" err="1"/>
              <a:t>acces</a:t>
            </a:r>
            <a:r>
              <a:rPr lang="fr-FR" dirty="0"/>
              <a:t> ont </a:t>
            </a:r>
            <a:r>
              <a:rPr lang="fr-FR" b="1" dirty="0"/>
              <a:t>un facteur d’impact </a:t>
            </a:r>
          </a:p>
          <a:p>
            <a:endParaRPr lang="fr-FR" b="1"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31</a:t>
            </a:fld>
            <a:endParaRPr lang="fr-FR"/>
          </a:p>
        </p:txBody>
      </p:sp>
    </p:spTree>
    <p:extLst>
      <p:ext uri="{BB962C8B-B14F-4D97-AF65-F5344CB8AC3E}">
        <p14:creationId xmlns:p14="http://schemas.microsoft.com/office/powerpoint/2010/main" val="431857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avantages de la science ouverte : cela permet de supprimer les couts liés aux abonnements numériques chez les éditeurs</a:t>
            </a:r>
          </a:p>
          <a:p>
            <a:endParaRPr lang="fr-FR" u="sng" dirty="0"/>
          </a:p>
          <a:p>
            <a:r>
              <a:rPr lang="fr-FR" u="sng" dirty="0"/>
              <a:t>Au niveau de la société </a:t>
            </a:r>
            <a:r>
              <a:rPr lang="fr-FR" dirty="0"/>
              <a:t>: Effet de démocratisation du savoir qui permet innovation et progrès</a:t>
            </a:r>
          </a:p>
          <a:p>
            <a:r>
              <a:rPr lang="fr-FR" dirty="0"/>
              <a:t>Accroissement régulier des publications en toute transparence</a:t>
            </a:r>
          </a:p>
          <a:p>
            <a:endParaRPr lang="fr-FR" dirty="0"/>
          </a:p>
          <a:p>
            <a:r>
              <a:rPr lang="fr-FR" u="sng" dirty="0"/>
              <a:t>Au niveau des chercheurs </a:t>
            </a:r>
          </a:p>
          <a:p>
            <a:endParaRPr lang="fr-FR" dirty="0"/>
          </a:p>
          <a:p>
            <a:r>
              <a:rPr lang="fr-FR" dirty="0"/>
              <a:t>La recherche financée par des droits fonds publics reste accessible à tous</a:t>
            </a:r>
          </a:p>
          <a:p>
            <a:r>
              <a:rPr lang="fr-FR" dirty="0"/>
              <a:t>Acte citoyen de partage</a:t>
            </a:r>
          </a:p>
          <a:p>
            <a:r>
              <a:rPr lang="fr-FR" b="1" dirty="0"/>
              <a:t>Cela à un impact sur le taux de citation </a:t>
            </a:r>
          </a:p>
          <a:p>
            <a:r>
              <a:rPr lang="fr-FR" dirty="0"/>
              <a:t>Cela élargit son lectorat  à l international aux pays émergents ou encore aux institutions n ayant pas accès aux revues</a:t>
            </a:r>
          </a:p>
          <a:p>
            <a:r>
              <a:rPr lang="fr-FR" dirty="0"/>
              <a:t>Hal est très bine référencé par google scholar et </a:t>
            </a:r>
          </a:p>
          <a:p>
            <a:r>
              <a:rPr lang="fr-FR" dirty="0"/>
              <a:t>Cela garantit l accès à long terme</a:t>
            </a:r>
          </a:p>
          <a:p>
            <a:endParaRPr lang="fr-FR" b="1" dirty="0"/>
          </a:p>
          <a:p>
            <a:r>
              <a:rPr lang="fr-FR" b="1" dirty="0"/>
              <a:t>Est-ce que les articles sont validés ? </a:t>
            </a:r>
          </a:p>
          <a:p>
            <a:r>
              <a:rPr lang="fr-FR" b="0" dirty="0"/>
              <a:t>Les AO n’organisent pas elle-même la validation des documents puisqu’ il ne </a:t>
            </a:r>
            <a:r>
              <a:rPr lang="fr-FR" b="0" dirty="0" err="1"/>
              <a:t>sagit</a:t>
            </a:r>
            <a:r>
              <a:rPr lang="fr-FR" b="0" dirty="0"/>
              <a:t> que de réservoirs de documents validé et publiés</a:t>
            </a:r>
          </a:p>
          <a:p>
            <a:r>
              <a:rPr lang="fr-FR" b="0" dirty="0"/>
              <a:t>Les archives ouvertes </a:t>
            </a:r>
            <a:r>
              <a:rPr lang="fr-FR" b="1" dirty="0"/>
              <a:t>sont gérés par de politiques scientifiques qui définissent le type de document  déposés à accepter </a:t>
            </a:r>
            <a:r>
              <a:rPr lang="fr-FR" b="0" dirty="0"/>
              <a:t>. Pour les articles </a:t>
            </a:r>
            <a:r>
              <a:rPr lang="fr-FR" b="0" dirty="0" err="1"/>
              <a:t>ecientifiques</a:t>
            </a:r>
            <a:r>
              <a:rPr lang="fr-FR" b="0" dirty="0"/>
              <a:t> il doit d’agir de la version acceptée pour publication dans une revue scientifique</a:t>
            </a:r>
          </a:p>
          <a:p>
            <a:endParaRPr lang="fr-FR" dirty="0"/>
          </a:p>
          <a:p>
            <a:r>
              <a:rPr lang="fr-FR" dirty="0"/>
              <a:t>Les revues en open </a:t>
            </a:r>
            <a:r>
              <a:rPr lang="fr-FR" dirty="0" err="1"/>
              <a:t>acces</a:t>
            </a:r>
            <a:r>
              <a:rPr lang="fr-FR" dirty="0"/>
              <a:t> ont </a:t>
            </a:r>
            <a:r>
              <a:rPr lang="fr-FR" b="1" dirty="0"/>
              <a:t>un facteur d’impact </a:t>
            </a:r>
          </a:p>
          <a:p>
            <a:endParaRPr lang="fr-FR" b="1" dirty="0"/>
          </a:p>
          <a:p>
            <a:r>
              <a:rPr lang="fr-FR" b="1" dirty="0"/>
              <a:t>Elles sont prise en compte dans le classement international de l ISI au </a:t>
            </a:r>
            <a:r>
              <a:rPr lang="fr-FR" b="1" dirty="0" err="1"/>
              <a:t>meme</a:t>
            </a:r>
            <a:r>
              <a:rPr lang="fr-FR" b="1" dirty="0"/>
              <a:t> titre que les revues sur abonnement . Le facteur d’impact peut </a:t>
            </a:r>
            <a:r>
              <a:rPr lang="fr-FR" b="1" dirty="0" err="1"/>
              <a:t>egalement</a:t>
            </a:r>
            <a:r>
              <a:rPr lang="fr-FR" b="1" dirty="0"/>
              <a:t> augmenter rapidement puisque les articles sont plus facilement accessible  et par conséquent plus citables</a:t>
            </a:r>
          </a:p>
          <a:p>
            <a:endParaRPr lang="fr-FR" b="1"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32</a:t>
            </a:fld>
            <a:endParaRPr lang="fr-FR"/>
          </a:p>
        </p:txBody>
      </p:sp>
    </p:spTree>
    <p:extLst>
      <p:ext uri="{BB962C8B-B14F-4D97-AF65-F5344CB8AC3E}">
        <p14:creationId xmlns:p14="http://schemas.microsoft.com/office/powerpoint/2010/main" val="1836212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a:p>
            <a:endParaRPr lang="fr-FR" dirty="0"/>
          </a:p>
          <a:p>
            <a:r>
              <a:rPr lang="fr-FR" dirty="0"/>
              <a:t>Les idées reçues des anciens chercheurs : </a:t>
            </a:r>
          </a:p>
          <a:p>
            <a:endParaRPr lang="fr-FR" dirty="0"/>
          </a:p>
          <a:p>
            <a:r>
              <a:rPr lang="fr-FR" dirty="0"/>
              <a:t>Les articles ne sont pas valides </a:t>
            </a:r>
          </a:p>
          <a:p>
            <a:r>
              <a:rPr lang="fr-FR" dirty="0"/>
              <a:t>Les revue ne open </a:t>
            </a:r>
            <a:r>
              <a:rPr lang="fr-FR" dirty="0" err="1"/>
              <a:t>acces</a:t>
            </a:r>
            <a:r>
              <a:rPr lang="fr-FR" dirty="0"/>
              <a:t> sont </a:t>
            </a:r>
            <a:r>
              <a:rPr lang="fr-FR" dirty="0" err="1"/>
              <a:t>ppeu</a:t>
            </a:r>
            <a:r>
              <a:rPr lang="fr-FR" dirty="0"/>
              <a:t> visible </a:t>
            </a:r>
          </a:p>
          <a:p>
            <a:r>
              <a:rPr lang="fr-FR" dirty="0"/>
              <a:t>on ne peut pas rendre un document confidentiel </a:t>
            </a:r>
          </a:p>
          <a:p>
            <a:r>
              <a:rPr lang="fr-FR" dirty="0"/>
              <a:t>Mes travaux peuvent être plagies </a:t>
            </a:r>
          </a:p>
          <a:p>
            <a:r>
              <a:rPr lang="fr-FR" dirty="0"/>
              <a:t>Il n y  a pas de facteurs d’impact </a:t>
            </a:r>
          </a:p>
          <a:p>
            <a:r>
              <a:rPr lang="fr-FR" dirty="0"/>
              <a:t>Ca prend trop de temps de déposer dans HAL</a:t>
            </a:r>
          </a:p>
          <a:p>
            <a:endParaRPr lang="fr-FR" dirty="0"/>
          </a:p>
          <a:p>
            <a:endParaRPr lang="fr-FR" dirty="0"/>
          </a:p>
          <a:p>
            <a:r>
              <a:rPr lang="fr-FR" dirty="0"/>
              <a:t>Les apriori des chercheurs : changement de mentalité </a:t>
            </a:r>
            <a:r>
              <a:rPr lang="fr-FR" dirty="0" err="1"/>
              <a:t>tres</a:t>
            </a:r>
            <a:r>
              <a:rPr lang="fr-FR" dirty="0"/>
              <a:t> long à se faire avec de habitudes et de certitudes difficile à casser tellement les impact financiers et la visibilité est sacré pour eux , l’ancienne génération est très </a:t>
            </a:r>
            <a:r>
              <a:rPr lang="fr-FR" dirty="0" err="1"/>
              <a:t>retive</a:t>
            </a:r>
            <a:r>
              <a:rPr lang="fr-FR" dirty="0"/>
              <a:t> au changement</a:t>
            </a:r>
          </a:p>
          <a:p>
            <a:endParaRPr lang="fr-FR" dirty="0"/>
          </a:p>
          <a:p>
            <a:r>
              <a:rPr lang="fr-FR" dirty="0"/>
              <a:t>ca prend trop de </a:t>
            </a:r>
            <a:r>
              <a:rPr lang="fr-FR" dirty="0" err="1"/>
              <a:t>tmps</a:t>
            </a:r>
            <a:r>
              <a:rPr lang="fr-FR" dirty="0"/>
              <a:t> pour </a:t>
            </a:r>
            <a:r>
              <a:rPr lang="fr-FR" dirty="0" err="1"/>
              <a:t>deposer</a:t>
            </a:r>
            <a:r>
              <a:rPr lang="fr-FR" dirty="0"/>
              <a:t> ,, risque de plagiat , pas de facteur d impact , pas de </a:t>
            </a:r>
            <a:r>
              <a:rPr lang="fr-FR" dirty="0" err="1"/>
              <a:t>peer</a:t>
            </a:r>
            <a:r>
              <a:rPr lang="fr-FR" dirty="0"/>
              <a:t> </a:t>
            </a:r>
            <a:r>
              <a:rPr lang="fr-FR" dirty="0" err="1"/>
              <a:t>rewiewing</a:t>
            </a:r>
            <a:r>
              <a:rPr lang="fr-FR" dirty="0"/>
              <a:t> ( relecture par les pairs )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33</a:t>
            </a:fld>
            <a:endParaRPr lang="fr-FR"/>
          </a:p>
        </p:txBody>
      </p:sp>
    </p:spTree>
    <p:extLst>
      <p:ext uri="{BB962C8B-B14F-4D97-AF65-F5344CB8AC3E}">
        <p14:creationId xmlns:p14="http://schemas.microsoft.com/office/powerpoint/2010/main" val="331069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r>
              <a:rPr lang="fr-FR" dirty="0"/>
              <a:t>Ce sont des sites privés qui proposent des pages personnelles au chercheur qui peut y déposer ses publications.</a:t>
            </a:r>
          </a:p>
          <a:p>
            <a:r>
              <a:rPr lang="fr-FR" dirty="0"/>
              <a:t> Nous vous déconseillons fortement  de poser le texte intégral de vos publications sur des réseaux sociaux académiques sans avoir vérifié les conditions général d’utilisation qui , parfois, autorisent l’entreprise à réutiliser voire revendre votre publication sans votre consentement. En outre, ils ne vous garantissent pas la pérennité des accès. Nous vous invitons donc à déposer vos publications sur une archive ouverte et à les signaler sur les réseaux sociaux</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34</a:t>
            </a:fld>
            <a:endParaRPr lang="fr-FR"/>
          </a:p>
        </p:txBody>
      </p:sp>
    </p:spTree>
    <p:extLst>
      <p:ext uri="{BB962C8B-B14F-4D97-AF65-F5344CB8AC3E}">
        <p14:creationId xmlns:p14="http://schemas.microsoft.com/office/powerpoint/2010/main" val="4060383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Scihub</a:t>
            </a:r>
            <a:r>
              <a:rPr lang="fr-FR" dirty="0"/>
              <a:t> </a:t>
            </a:r>
            <a:r>
              <a:rPr lang="fr-FR" dirty="0" err="1"/>
              <a:t>recence</a:t>
            </a:r>
            <a:r>
              <a:rPr lang="fr-FR" dirty="0"/>
              <a:t> 68,9 %  de toute la recherche académique et 85,2% des articles publiés dans les revues payantes</a:t>
            </a:r>
          </a:p>
          <a:p>
            <a:r>
              <a:rPr lang="fr-FR" dirty="0"/>
              <a:t>Ce site en black open </a:t>
            </a:r>
            <a:r>
              <a:rPr lang="fr-FR" dirty="0" err="1"/>
              <a:t>access</a:t>
            </a:r>
            <a:r>
              <a:rPr lang="fr-FR" dirty="0"/>
              <a:t>, illégal est depuis le 7 mars 2019 inaccessible depuis la plupart des FAI français  </a:t>
            </a:r>
            <a:r>
              <a:rPr lang="fr-FR" i="1" dirty="0"/>
              <a:t>( fournisseurs d </a:t>
            </a:r>
            <a:r>
              <a:rPr lang="fr-FR" i="1" dirty="0" err="1"/>
              <a:t>eccas</a:t>
            </a:r>
            <a:r>
              <a:rPr lang="fr-FR" i="1" dirty="0"/>
              <a:t> à Internet ) suite aux </a:t>
            </a:r>
            <a:r>
              <a:rPr lang="fr-FR" i="0" dirty="0"/>
              <a:t>poursuite d’Elseiver et de Springer Nature</a:t>
            </a:r>
          </a:p>
          <a:p>
            <a:r>
              <a:rPr lang="fr-FR" i="0" dirty="0"/>
              <a:t> L </a:t>
            </a:r>
            <a:r>
              <a:rPr lang="fr-FR" i="0" dirty="0" err="1"/>
              <a:t>acces</a:t>
            </a:r>
            <a:r>
              <a:rPr lang="fr-FR" i="0" dirty="0"/>
              <a:t> à </a:t>
            </a:r>
            <a:r>
              <a:rPr lang="fr-FR" i="0" dirty="0" err="1"/>
              <a:t>Sci</a:t>
            </a:r>
            <a:r>
              <a:rPr lang="fr-FR" i="0" dirty="0"/>
              <a:t> Hub  est , qui plus est non </a:t>
            </a:r>
            <a:r>
              <a:rPr lang="fr-FR" i="0" dirty="0" err="1"/>
              <a:t>perenne</a:t>
            </a:r>
            <a:r>
              <a:rPr lang="fr-FR" i="0" dirty="0"/>
              <a:t> du fait de son inégalité et des risques qu’il soit boqué de mem que ses sites miroirs </a:t>
            </a:r>
          </a:p>
          <a:p>
            <a:r>
              <a:rPr lang="fr-FR" i="0" dirty="0"/>
              <a:t> </a:t>
            </a:r>
          </a:p>
          <a:p>
            <a:r>
              <a:rPr lang="fr-FR" dirty="0"/>
              <a:t>Le projet </a:t>
            </a:r>
            <a:r>
              <a:rPr lang="fr-FR" dirty="0" err="1"/>
              <a:t>Sci</a:t>
            </a:r>
            <a:r>
              <a:rPr lang="fr-FR" dirty="0"/>
              <a:t>-Hub a débuté le </a:t>
            </a:r>
            <a:r>
              <a:rPr lang="fr-FR" dirty="0">
                <a:hlinkClick r:id="rId3" tooltip="5 septembre"/>
              </a:rPr>
              <a:t>5</a:t>
            </a:r>
            <a:r>
              <a:rPr lang="fr-FR" dirty="0"/>
              <a:t> </a:t>
            </a:r>
            <a:r>
              <a:rPr lang="fr-FR" dirty="0">
                <a:hlinkClick r:id="rId4" tooltip="Septembre 2011"/>
              </a:rPr>
              <a:t>septembre</a:t>
            </a:r>
            <a:r>
              <a:rPr lang="fr-FR" dirty="0"/>
              <a:t> </a:t>
            </a:r>
            <a:r>
              <a:rPr lang="fr-FR" dirty="0">
                <a:hlinkClick r:id="rId5" tooltip="2011"/>
              </a:rPr>
              <a:t>2011</a:t>
            </a:r>
            <a:r>
              <a:rPr lang="fr-FR" baseline="30000" dirty="0">
                <a:hlinkClick r:id="rId6"/>
              </a:rPr>
              <a:t>7</a:t>
            </a:r>
            <a:r>
              <a:rPr lang="fr-FR" dirty="0"/>
              <a:t>. Il a été fondé par </a:t>
            </a:r>
            <a:r>
              <a:rPr lang="fr-FR" dirty="0">
                <a:hlinkClick r:id="rId7" tooltip="Alexandra Elbakyan"/>
              </a:rPr>
              <a:t>Alexandra Elbakyan</a:t>
            </a:r>
            <a:r>
              <a:rPr lang="fr-FR" baseline="30000" dirty="0">
                <a:hlinkClick r:id="rId8"/>
              </a:rPr>
              <a:t>8</a:t>
            </a:r>
            <a:r>
              <a:rPr lang="fr-FR" dirty="0"/>
              <a:t> alors étudiante en </a:t>
            </a:r>
            <a:r>
              <a:rPr lang="fr-FR" dirty="0">
                <a:hlinkClick r:id="rId9" tooltip="Neurosciences"/>
              </a:rPr>
              <a:t>neurosciences</a:t>
            </a:r>
            <a:r>
              <a:rPr lang="fr-FR" dirty="0"/>
              <a:t> au </a:t>
            </a:r>
            <a:r>
              <a:rPr lang="fr-FR" dirty="0">
                <a:hlinkClick r:id="rId10" tooltip="Kazakhstan"/>
              </a:rPr>
              <a:t>Kazakhstan</a:t>
            </a:r>
            <a:r>
              <a:rPr lang="fr-FR" dirty="0"/>
              <a:t>, dans le but de diffuser plus largement le savoir scientifique chez les personnes étant, comme elle, bloquées par les « </a:t>
            </a:r>
            <a:r>
              <a:rPr lang="fr-FR" dirty="0">
                <a:hlinkClick r:id="rId11" tooltip="Paywall"/>
              </a:rPr>
              <a:t>paywalls</a:t>
            </a:r>
            <a:r>
              <a:rPr lang="fr-FR" dirty="0"/>
              <a:t> </a:t>
            </a:r>
            <a:endParaRPr lang="fr-FR" i="1"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35</a:t>
            </a:fld>
            <a:endParaRPr lang="fr-FR"/>
          </a:p>
        </p:txBody>
      </p:sp>
    </p:spTree>
    <p:extLst>
      <p:ext uri="{BB962C8B-B14F-4D97-AF65-F5344CB8AC3E}">
        <p14:creationId xmlns:p14="http://schemas.microsoft.com/office/powerpoint/2010/main" val="2364508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36</a:t>
            </a:fld>
            <a:endParaRPr lang="fr-FR"/>
          </a:p>
        </p:txBody>
      </p:sp>
    </p:spTree>
    <p:extLst>
      <p:ext uri="{BB962C8B-B14F-4D97-AF65-F5344CB8AC3E}">
        <p14:creationId xmlns:p14="http://schemas.microsoft.com/office/powerpoint/2010/main" val="2716019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37</a:t>
            </a:fld>
            <a:endParaRPr lang="fr-FR"/>
          </a:p>
        </p:txBody>
      </p:sp>
    </p:spTree>
    <p:extLst>
      <p:ext uri="{BB962C8B-B14F-4D97-AF65-F5344CB8AC3E}">
        <p14:creationId xmlns:p14="http://schemas.microsoft.com/office/powerpoint/2010/main" val="2383659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https://www.elsevier.com/journals/building-and-environment/0360-1323/guide-for-authors</a:t>
            </a:r>
          </a:p>
          <a:p>
            <a:endParaRPr lang="fr-FR" baseline="0" dirty="0"/>
          </a:p>
          <a:p>
            <a:r>
              <a:rPr lang="fr-FR" baseline="0" dirty="0"/>
              <a:t>Le but de votre exercice sur l’état de l’art de vos recherche : </a:t>
            </a:r>
          </a:p>
          <a:p>
            <a:pPr marL="171467" indent="-171467">
              <a:buFontTx/>
              <a:buChar char="-"/>
            </a:pPr>
            <a:r>
              <a:rPr lang="fr-FR" baseline="0" dirty="0"/>
              <a:t>Faire l’état d’avancement des connaissances : </a:t>
            </a:r>
          </a:p>
          <a:p>
            <a:pPr marL="171467" indent="-171467">
              <a:buFontTx/>
              <a:buChar char="-"/>
            </a:pPr>
            <a:r>
              <a:rPr lang="fr-FR" baseline="0" dirty="0"/>
              <a:t>Sélection des textes qui sont pertinents</a:t>
            </a:r>
          </a:p>
          <a:p>
            <a:pPr marL="171467" indent="-171467">
              <a:buFontTx/>
              <a:buChar char="-"/>
            </a:pPr>
            <a:r>
              <a:rPr lang="fr-FR" baseline="0" dirty="0"/>
              <a:t>Quels sont les résultats obtenus dans les autres recherches</a:t>
            </a:r>
          </a:p>
          <a:p>
            <a:pPr marL="171467" indent="-171467">
              <a:buFontTx/>
              <a:buChar char="-"/>
            </a:pPr>
            <a:r>
              <a:rPr lang="fr-FR" baseline="0" dirty="0"/>
              <a:t>Construction de votre part en lien avec votre objectif</a:t>
            </a:r>
          </a:p>
          <a:p>
            <a:r>
              <a:rPr lang="fr-FR" baseline="0" dirty="0"/>
              <a:t>- + une couche/ analyse  critique : Mettre en évidence les convergences, les divergences , les complémentarités , les limites </a:t>
            </a:r>
          </a:p>
          <a:p>
            <a:pPr marL="171467" indent="-171467">
              <a:buFontTx/>
              <a:buChar char="-"/>
            </a:pPr>
            <a:endParaRPr lang="fr-FR" dirty="0"/>
          </a:p>
        </p:txBody>
      </p:sp>
      <p:sp>
        <p:nvSpPr>
          <p:cNvPr id="4" name="Espace réservé du numéro de diapositive 3"/>
          <p:cNvSpPr>
            <a:spLocks noGrp="1"/>
          </p:cNvSpPr>
          <p:nvPr>
            <p:ph type="sldNum" sz="quarter" idx="10"/>
          </p:nvPr>
        </p:nvSpPr>
        <p:spPr/>
        <p:txBody>
          <a:bodyPr/>
          <a:lstStyle/>
          <a:p>
            <a:fld id="{7D5FCD5A-4B9A-4A92-ABB3-7FED52167E27}" type="slidenum">
              <a:rPr lang="fr-FR" smtClean="0"/>
              <a:t>38</a:t>
            </a:fld>
            <a:endParaRPr lang="fr-FR"/>
          </a:p>
        </p:txBody>
      </p:sp>
    </p:spTree>
    <p:extLst>
      <p:ext uri="{BB962C8B-B14F-4D97-AF65-F5344CB8AC3E}">
        <p14:creationId xmlns:p14="http://schemas.microsoft.com/office/powerpoint/2010/main" val="899396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39</a:t>
            </a:fld>
            <a:endParaRPr lang="fr-FR"/>
          </a:p>
        </p:txBody>
      </p:sp>
    </p:spTree>
    <p:extLst>
      <p:ext uri="{BB962C8B-B14F-4D97-AF65-F5344CB8AC3E}">
        <p14:creationId xmlns:p14="http://schemas.microsoft.com/office/powerpoint/2010/main" val="162159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a:p>
            <a:r>
              <a:rPr lang="fr-FR" sz="1200" kern="1200" dirty="0">
                <a:solidFill>
                  <a:schemeClr val="tx1"/>
                </a:solidFill>
                <a:effectLst/>
                <a:latin typeface="+mn-lt"/>
                <a:ea typeface="+mn-ea"/>
                <a:cs typeface="+mn-cs"/>
              </a:rPr>
              <a:t>Montrer les exemples de littérature </a:t>
            </a:r>
            <a:r>
              <a:rPr lang="fr-FR" sz="1200" kern="1200" dirty="0" err="1">
                <a:solidFill>
                  <a:schemeClr val="tx1"/>
                </a:solidFill>
                <a:effectLst/>
                <a:latin typeface="+mn-lt"/>
                <a:ea typeface="+mn-ea"/>
                <a:cs typeface="+mn-cs"/>
              </a:rPr>
              <a:t>review</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Doit apparaitre le </a:t>
            </a:r>
            <a:r>
              <a:rPr lang="fr-FR" sz="1200" kern="1200" dirty="0" err="1">
                <a:solidFill>
                  <a:schemeClr val="tx1"/>
                </a:solidFill>
                <a:effectLst/>
                <a:latin typeface="+mn-lt"/>
                <a:ea typeface="+mn-ea"/>
                <a:cs typeface="+mn-cs"/>
              </a:rPr>
              <a:t>resumé</a:t>
            </a:r>
            <a:r>
              <a:rPr lang="fr-FR" sz="1200" kern="1200" dirty="0">
                <a:solidFill>
                  <a:schemeClr val="tx1"/>
                </a:solidFill>
                <a:effectLst/>
                <a:latin typeface="+mn-lt"/>
                <a:ea typeface="+mn-ea"/>
                <a:cs typeface="+mn-cs"/>
              </a:rPr>
              <a:t> , les mots clés et la structure avec des renvois bibliographique en format </a:t>
            </a:r>
            <a:r>
              <a:rPr lang="fr-FR" sz="1200" kern="1200" dirty="0" err="1">
                <a:solidFill>
                  <a:schemeClr val="tx1"/>
                </a:solidFill>
                <a:effectLst/>
                <a:latin typeface="+mn-lt"/>
                <a:ea typeface="+mn-ea"/>
                <a:cs typeface="+mn-cs"/>
              </a:rPr>
              <a:t>numerique</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Plus le guide de rédaction </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a:t>
            </a:fld>
            <a:endParaRPr lang="fr-FR"/>
          </a:p>
        </p:txBody>
      </p:sp>
    </p:spTree>
    <p:extLst>
      <p:ext uri="{BB962C8B-B14F-4D97-AF65-F5344CB8AC3E}">
        <p14:creationId xmlns:p14="http://schemas.microsoft.com/office/powerpoint/2010/main" val="2186053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dirty="0">
                <a:solidFill>
                  <a:schemeClr val="tx1"/>
                </a:solidFill>
                <a:effectLst/>
                <a:latin typeface="+mn-lt"/>
                <a:ea typeface="+mn-ea"/>
                <a:cs typeface="+mn-cs"/>
              </a:rPr>
              <a:t>Elaborer une stratégie de recherche d’infos , c’est s’appuyer au mieux sur la valeur ajoutée qu’apportent les sources documentaires sélectionnées pour </a:t>
            </a:r>
            <a:r>
              <a:rPr lang="x-none" sz="1200" b="1" kern="1200" dirty="0">
                <a:solidFill>
                  <a:schemeClr val="tx1"/>
                </a:solidFill>
                <a:effectLst/>
                <a:latin typeface="+mn-lt"/>
                <a:ea typeface="+mn-ea"/>
                <a:cs typeface="+mn-cs"/>
              </a:rPr>
              <a:t>optimiser les tris et les navigations dans la grande masse d’information.</a:t>
            </a:r>
            <a:endParaRPr lang="fr-FR" sz="1200" b="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40</a:t>
            </a:fld>
            <a:endParaRPr lang="fr-FR"/>
          </a:p>
        </p:txBody>
      </p:sp>
    </p:spTree>
    <p:extLst>
      <p:ext uri="{BB962C8B-B14F-4D97-AF65-F5344CB8AC3E}">
        <p14:creationId xmlns:p14="http://schemas.microsoft.com/office/powerpoint/2010/main" val="2895981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qui dois-je travailler?</a:t>
            </a:r>
          </a:p>
          <a:p>
            <a:endParaRPr lang="fr-FR" dirty="0"/>
          </a:p>
          <a:p>
            <a:r>
              <a:rPr lang="fr-FR" dirty="0"/>
              <a:t>Vous devez savoir qui est votre</a:t>
            </a:r>
            <a:r>
              <a:rPr lang="fr-FR" baseline="0" dirty="0"/>
              <a:t> encadrant scientifique , googlisez leur nom</a:t>
            </a:r>
          </a:p>
          <a:p>
            <a:r>
              <a:rPr lang="fr-FR" baseline="0" dirty="0"/>
              <a:t>Pour quel laboratoire travaille t il ? </a:t>
            </a:r>
          </a:p>
          <a:p>
            <a:r>
              <a:rPr lang="fr-FR" baseline="0" dirty="0"/>
              <a:t>A-t-il </a:t>
            </a:r>
            <a:r>
              <a:rPr lang="fr-FR" baseline="0" dirty="0" err="1"/>
              <a:t>ecrit</a:t>
            </a:r>
            <a:r>
              <a:rPr lang="fr-FR" baseline="0" dirty="0"/>
              <a:t> beaucoup d’articles ? </a:t>
            </a:r>
          </a:p>
          <a:p>
            <a:r>
              <a:rPr lang="fr-FR" baseline="0" dirty="0"/>
              <a:t>Quelle thématique , quel est son expertise ?  </a:t>
            </a:r>
          </a:p>
          <a:p>
            <a:r>
              <a:rPr lang="fr-FR" baseline="0" dirty="0"/>
              <a:t>Quel mot clefs , quels journaux citent il ? </a:t>
            </a:r>
          </a:p>
          <a:p>
            <a:endParaRPr lang="fr-FR" baseline="0" dirty="0"/>
          </a:p>
          <a:p>
            <a:endParaRPr lang="fr-FR" baseline="0" dirty="0"/>
          </a:p>
          <a:p>
            <a:r>
              <a:rPr lang="fr-FR" baseline="0" dirty="0"/>
              <a:t>,,,,,,,,,,,,,,,,,,,,,,,,,,,,,,,,,,,,,,,,,,,,,,,,,,,,,,,,,,,,,,,,,,,,,,,,,,,,,,,,,,,,,,,,,,,,,,,,,,,,,,,,,,,,,,,,,,,,,,,,,,,,,,,,,,,,,,,,,,,,,,,,,,,,,,,,,,,,,</a:t>
            </a:r>
          </a:p>
          <a:p>
            <a:endParaRPr lang="fr-FR" baseline="0" dirty="0"/>
          </a:p>
          <a:p>
            <a:endParaRPr lang="en-US" dirty="0"/>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41</a:t>
            </a:fld>
            <a:endParaRPr lang="fr-FR"/>
          </a:p>
        </p:txBody>
      </p:sp>
    </p:spTree>
    <p:extLst>
      <p:ext uri="{BB962C8B-B14F-4D97-AF65-F5344CB8AC3E}">
        <p14:creationId xmlns:p14="http://schemas.microsoft.com/office/powerpoint/2010/main" val="10061037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x-none"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La valeur ajoutée de vos recherches dépendent </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 des mots clef</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 Des opérateurs de recherche</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 Des possibilités de rebond d’un texte à l’autre.</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 </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A force </a:t>
            </a:r>
            <a:r>
              <a:rPr lang="x-none" sz="1200" b="1" u="sng" kern="1200" dirty="0">
                <a:solidFill>
                  <a:schemeClr val="tx1"/>
                </a:solidFill>
                <a:effectLst/>
                <a:latin typeface="+mn-lt"/>
                <a:ea typeface="+mn-ea"/>
                <a:cs typeface="+mn-cs"/>
              </a:rPr>
              <a:t>vous dessinez et affinez progressivement</a:t>
            </a:r>
            <a:r>
              <a:rPr lang="x-none" sz="1200" b="1" kern="1200" dirty="0">
                <a:solidFill>
                  <a:schemeClr val="tx1"/>
                </a:solidFill>
                <a:effectLst/>
                <a:latin typeface="+mn-lt"/>
                <a:ea typeface="+mn-ea"/>
                <a:cs typeface="+mn-cs"/>
              </a:rPr>
              <a:t> le paysage de votre recherche.</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-Auteurs phares</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-Les revues </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-Les laboratoires</a:t>
            </a:r>
            <a:endParaRPr lang="fr-FR" sz="1200" b="1" kern="1200" dirty="0">
              <a:solidFill>
                <a:schemeClr val="tx1"/>
              </a:solidFill>
              <a:effectLst/>
              <a:latin typeface="+mn-lt"/>
              <a:ea typeface="+mn-ea"/>
              <a:cs typeface="+mn-cs"/>
            </a:endParaRPr>
          </a:p>
          <a:p>
            <a:r>
              <a:rPr lang="x-none" sz="1200" b="1" kern="1200" dirty="0">
                <a:solidFill>
                  <a:schemeClr val="tx1"/>
                </a:solidFill>
                <a:effectLst/>
                <a:latin typeface="+mn-lt"/>
                <a:ea typeface="+mn-ea"/>
                <a:cs typeface="+mn-cs"/>
              </a:rPr>
              <a:t>-Les mots clefs</a:t>
            </a:r>
            <a:endParaRPr lang="fr-FR" sz="1200" b="1"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Vous prenez le texte de votre sujet  et vous </a:t>
            </a:r>
            <a:r>
              <a:rPr lang="fr-FR" sz="1200" kern="1200" dirty="0" err="1">
                <a:solidFill>
                  <a:schemeClr val="tx1"/>
                </a:solidFill>
                <a:effectLst/>
                <a:latin typeface="+mn-lt"/>
                <a:ea typeface="+mn-ea"/>
                <a:cs typeface="+mn-cs"/>
              </a:rPr>
              <a:t>degraissez</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Vous ne gardez que les noms et les groupes de noms qui structurent les propos </a:t>
            </a:r>
          </a:p>
          <a:p>
            <a:r>
              <a:rPr lang="fr-FR" sz="1200" kern="1200" dirty="0">
                <a:solidFill>
                  <a:schemeClr val="tx1"/>
                </a:solidFill>
                <a:effectLst/>
                <a:latin typeface="+mn-lt"/>
                <a:ea typeface="+mn-ea"/>
                <a:cs typeface="+mn-cs"/>
              </a:rPr>
              <a:t>Vous éliminez les mots vides , les articles </a:t>
            </a:r>
          </a:p>
          <a:p>
            <a:r>
              <a:rPr lang="fr-FR" sz="1200" kern="1200" dirty="0">
                <a:solidFill>
                  <a:schemeClr val="tx1"/>
                </a:solidFill>
                <a:effectLst/>
                <a:latin typeface="+mn-lt"/>
                <a:ea typeface="+mn-ea"/>
                <a:cs typeface="+mn-cs"/>
              </a:rPr>
              <a:t>Pour les termes compliquée , utilisez des outils comme des index ( Rameau ) ; des thésaurus ; des ontologies informatiques ( </a:t>
            </a:r>
            <a:r>
              <a:rPr lang="fr-FR" sz="1200" kern="1200" dirty="0" err="1">
                <a:solidFill>
                  <a:schemeClr val="tx1"/>
                </a:solidFill>
                <a:effectLst/>
                <a:latin typeface="+mn-lt"/>
                <a:ea typeface="+mn-ea"/>
                <a:cs typeface="+mn-cs"/>
              </a:rPr>
              <a:t>Termsciences</a:t>
            </a:r>
            <a:r>
              <a:rPr lang="fr-FR" sz="1200" kern="1200" dirty="0">
                <a:solidFill>
                  <a:schemeClr val="tx1"/>
                </a:solidFill>
                <a:effectLst/>
                <a:latin typeface="+mn-lt"/>
                <a:ea typeface="+mn-ea"/>
                <a:cs typeface="+mn-cs"/>
              </a:rPr>
              <a:t> ) , certains lient les concept entre eux </a:t>
            </a:r>
          </a:p>
          <a:p>
            <a:r>
              <a:rPr lang="fr-FR" sz="1200" kern="1200" dirty="0">
                <a:solidFill>
                  <a:schemeClr val="tx1"/>
                </a:solidFill>
                <a:effectLst/>
                <a:latin typeface="+mn-lt"/>
                <a:ea typeface="+mn-ea"/>
                <a:cs typeface="+mn-cs"/>
              </a:rPr>
              <a:t>Vous enrichissez cette 1ere base avec des synonymes , vous ajoutez des termes génériques et des termes plus </a:t>
            </a:r>
            <a:r>
              <a:rPr lang="fr-FR" sz="1200" kern="1200" dirty="0" err="1">
                <a:solidFill>
                  <a:schemeClr val="tx1"/>
                </a:solidFill>
                <a:effectLst/>
                <a:latin typeface="+mn-lt"/>
                <a:ea typeface="+mn-ea"/>
                <a:cs typeface="+mn-cs"/>
              </a:rPr>
              <a:t>precis</a:t>
            </a:r>
            <a:r>
              <a:rPr lang="fr-FR" sz="1200" kern="1200" dirty="0">
                <a:solidFill>
                  <a:schemeClr val="tx1"/>
                </a:solidFill>
                <a:effectLst/>
                <a:latin typeface="+mn-lt"/>
                <a:ea typeface="+mn-ea"/>
                <a:cs typeface="+mn-cs"/>
              </a:rPr>
              <a:t> , plus </a:t>
            </a:r>
            <a:r>
              <a:rPr lang="fr-FR" sz="1200" kern="1200" dirty="0" err="1">
                <a:solidFill>
                  <a:schemeClr val="tx1"/>
                </a:solidFill>
                <a:effectLst/>
                <a:latin typeface="+mn-lt"/>
                <a:ea typeface="+mn-ea"/>
                <a:cs typeface="+mn-cs"/>
              </a:rPr>
              <a:t>specifiques</a:t>
            </a:r>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Vous les traduisez en anglais pour </a:t>
            </a:r>
            <a:r>
              <a:rPr lang="fr-FR" sz="1200" b="1" kern="1200" dirty="0" err="1">
                <a:solidFill>
                  <a:schemeClr val="tx1"/>
                </a:solidFill>
                <a:effectLst/>
                <a:latin typeface="+mn-lt"/>
                <a:ea typeface="+mn-ea"/>
                <a:cs typeface="+mn-cs"/>
              </a:rPr>
              <a:t>acceder</a:t>
            </a:r>
            <a:r>
              <a:rPr lang="fr-FR" sz="1200" b="1" kern="1200" dirty="0">
                <a:solidFill>
                  <a:schemeClr val="tx1"/>
                </a:solidFill>
                <a:effectLst/>
                <a:latin typeface="+mn-lt"/>
                <a:ea typeface="+mn-ea"/>
                <a:cs typeface="+mn-cs"/>
              </a:rPr>
              <a:t> à davantage de documents</a:t>
            </a:r>
          </a:p>
          <a:p>
            <a:r>
              <a:rPr lang="fr-FR" sz="1200" kern="1200" dirty="0">
                <a:solidFill>
                  <a:schemeClr val="tx1"/>
                </a:solidFill>
                <a:effectLst/>
                <a:latin typeface="+mn-lt"/>
                <a:ea typeface="+mn-ea"/>
                <a:cs typeface="+mn-cs"/>
              </a:rPr>
              <a:t>Par ailleurs un concept peut être autant un mot  contaminant , </a:t>
            </a:r>
            <a:r>
              <a:rPr lang="fr-FR" sz="1200" kern="1200" dirty="0" err="1">
                <a:solidFill>
                  <a:schemeClr val="tx1"/>
                </a:solidFill>
                <a:effectLst/>
                <a:latin typeface="+mn-lt"/>
                <a:ea typeface="+mn-ea"/>
                <a:cs typeface="+mn-cs"/>
              </a:rPr>
              <a:t>qu</a:t>
            </a:r>
            <a:r>
              <a:rPr lang="fr-FR" sz="1200" kern="1200" dirty="0">
                <a:solidFill>
                  <a:schemeClr val="tx1"/>
                </a:solidFill>
                <a:effectLst/>
                <a:latin typeface="+mn-lt"/>
                <a:ea typeface="+mn-ea"/>
                <a:cs typeface="+mn-cs"/>
              </a:rPr>
              <a:t> une expression «  cycle de vie ». Plus nombreux seront les concepts identifiés plus précis seront les résultats trouvés.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Exemple : Archipel / </a:t>
            </a:r>
            <a:r>
              <a:rPr lang="fr-FR" sz="1200" kern="1200" dirty="0" err="1">
                <a:solidFill>
                  <a:schemeClr val="tx1"/>
                </a:solidFill>
                <a:effectLst/>
                <a:latin typeface="+mn-lt"/>
                <a:ea typeface="+mn-ea"/>
                <a:cs typeface="+mn-cs"/>
              </a:rPr>
              <a:t>Paredes</a:t>
            </a:r>
            <a:r>
              <a:rPr lang="fr-FR" sz="1200" kern="1200" dirty="0">
                <a:solidFill>
                  <a:schemeClr val="tx1"/>
                </a:solidFill>
                <a:effectLst/>
                <a:latin typeface="+mn-lt"/>
                <a:ea typeface="+mn-ea"/>
                <a:cs typeface="+mn-cs"/>
              </a:rPr>
              <a:t> ressort /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 revue bibliographique </a:t>
            </a:r>
          </a:p>
          <a:p>
            <a:r>
              <a:rPr lang="x-none"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42</a:t>
            </a:fld>
            <a:endParaRPr lang="fr-FR"/>
          </a:p>
        </p:txBody>
      </p:sp>
    </p:spTree>
    <p:extLst>
      <p:ext uri="{BB962C8B-B14F-4D97-AF65-F5344CB8AC3E}">
        <p14:creationId xmlns:p14="http://schemas.microsoft.com/office/powerpoint/2010/main" val="853343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Trucs et astuces </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43</a:t>
            </a:fld>
            <a:endParaRPr lang="fr-FR"/>
          </a:p>
        </p:txBody>
      </p:sp>
    </p:spTree>
    <p:extLst>
      <p:ext uri="{BB962C8B-B14F-4D97-AF65-F5344CB8AC3E}">
        <p14:creationId xmlns:p14="http://schemas.microsoft.com/office/powerpoint/2010/main" val="1745305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Décomposer le sujet en concept</a:t>
            </a:r>
          </a:p>
          <a:p>
            <a:r>
              <a:rPr lang="fr-FR" dirty="0"/>
              <a:t>Le</a:t>
            </a:r>
          </a:p>
          <a:p>
            <a:r>
              <a:rPr lang="fr-FR" b="1" dirty="0"/>
              <a:t>Copie d </a:t>
            </a:r>
            <a:r>
              <a:rPr lang="fr-FR" b="1" dirty="0" err="1"/>
              <a:t>ecran</a:t>
            </a:r>
            <a:r>
              <a:rPr lang="fr-FR" b="1" baseline="0" dirty="0"/>
              <a:t> : http://www.infosphere.uqam.ca/rechercher-linformation/etablir-sa-strategie-recherche#1-decomposer</a:t>
            </a:r>
            <a:endParaRPr lang="fr-FR" b="1" dirty="0"/>
          </a:p>
          <a:p>
            <a:endParaRPr lang="fr-FR" b="1" dirty="0"/>
          </a:p>
          <a:p>
            <a:r>
              <a:rPr lang="fr-FR" b="1" dirty="0"/>
              <a:t>Enrichir son vocabulaire </a:t>
            </a:r>
          </a:p>
          <a:p>
            <a:endParaRPr lang="fr-FR" b="1" dirty="0"/>
          </a:p>
          <a:p>
            <a:r>
              <a:rPr lang="fr-FR" b="0" dirty="0"/>
              <a:t>Trouver</a:t>
            </a:r>
            <a:r>
              <a:rPr lang="fr-FR" b="0" baseline="0" dirty="0"/>
              <a:t> des mots clefs synonymes ou associés au concept dans la langue souhaitée. La plupart des sources et publications scientifiques sont en anglais . Il est donc utile de connaitre les traductions de vos concepts et </a:t>
            </a:r>
            <a:r>
              <a:rPr lang="fr-FR" b="0" baseline="0" dirty="0" err="1"/>
              <a:t>idees</a:t>
            </a:r>
            <a:r>
              <a:rPr lang="fr-FR" b="0" baseline="0" dirty="0"/>
              <a:t> maitresse de son sujet en anglais</a:t>
            </a:r>
          </a:p>
          <a:p>
            <a:endParaRPr lang="fr-FR" b="1" baseline="0" dirty="0"/>
          </a:p>
          <a:p>
            <a:r>
              <a:rPr lang="fr-FR" b="1" baseline="0" dirty="0"/>
              <a:t>Inscrire les mots clefs dans un plan de concept :</a:t>
            </a:r>
            <a:endParaRPr lang="fr-FR" b="1" dirty="0"/>
          </a:p>
          <a:p>
            <a:r>
              <a:rPr lang="fr-FR" dirty="0"/>
              <a:t>Pour bien structurer sa pensée, il est utile d’inscrire ces mots clés dans un plan de concept.</a:t>
            </a:r>
          </a:p>
          <a:p>
            <a:r>
              <a:rPr lang="fr-FR" dirty="0"/>
              <a:t>Le plan de concept est un outil de réflexion indépendant de l’outil de recherche utilisé. Il aide à organiser ses idées et faire un suivi sur les mots clés performants.</a:t>
            </a:r>
          </a:p>
          <a:p>
            <a:endParaRPr lang="fr-FR" dirty="0"/>
          </a:p>
          <a:p>
            <a:r>
              <a:rPr lang="fr-FR" dirty="0"/>
              <a:t>Outils</a:t>
            </a:r>
            <a:r>
              <a:rPr lang="fr-FR" baseline="0" dirty="0"/>
              <a:t>  ; dictionnaires , dictionnaire de synonymes , encyclopédies, thésaurus </a:t>
            </a:r>
            <a:r>
              <a:rPr lang="fr-FR" baseline="0" dirty="0" err="1"/>
              <a:t>bibliotheconomiuqes</a:t>
            </a:r>
            <a:r>
              <a:rPr lang="fr-FR" baseline="0" dirty="0"/>
              <a:t> , les ouvrages de base </a:t>
            </a:r>
            <a:endParaRPr lang="fr-FR" dirty="0"/>
          </a:p>
          <a:p>
            <a:r>
              <a:rPr lang="fr-FR" dirty="0"/>
              <a:t> plan de concept aide à organiser ses idées et faire un suivi sur les mots clefs performants</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44</a:t>
            </a:fld>
            <a:endParaRPr lang="fr-FR"/>
          </a:p>
        </p:txBody>
      </p:sp>
    </p:spTree>
    <p:extLst>
      <p:ext uri="{BB962C8B-B14F-4D97-AF65-F5344CB8AC3E}">
        <p14:creationId xmlns:p14="http://schemas.microsoft.com/office/powerpoint/2010/main" val="4016091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45</a:t>
            </a:fld>
            <a:endParaRPr lang="fr-FR"/>
          </a:p>
        </p:txBody>
      </p:sp>
    </p:spTree>
    <p:extLst>
      <p:ext uri="{BB962C8B-B14F-4D97-AF65-F5344CB8AC3E}">
        <p14:creationId xmlns:p14="http://schemas.microsoft.com/office/powerpoint/2010/main" val="2603493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conseillé de partir de mots-clés généraux et d’affiner peu à peu la thématique. Cela peut prendre du temps et il est recommandé de prendre note de vos idées et de tous vos mots-clés. Pour avoir une vue d’ensemble de cette recherche, vous pouvez organiser les mots-clés et idées principales sur le papier, sous forme de listes, de tableaux ou de schémas arborescents, avec des couleurs ou tout autre moyen visuel qui vous convient.</a:t>
            </a:r>
          </a:p>
          <a:p>
            <a:r>
              <a:rPr lang="fr-FR" dirty="0"/>
              <a:t>Ne négligez pas l’aide précieuse que peuvent vous apporter d’autres personnes. La discussion avec des camarades de séminaire, des étudiants plus avancés peut être très utile. Les </a:t>
            </a:r>
            <a:r>
              <a:rPr lang="fr-FR" dirty="0" err="1"/>
              <a:t>professeur.e.s</a:t>
            </a:r>
            <a:r>
              <a:rPr lang="fr-FR" dirty="0"/>
              <a:t> et en particulier votre </a:t>
            </a:r>
            <a:r>
              <a:rPr lang="fr-FR" dirty="0" err="1"/>
              <a:t>directeur.rice</a:t>
            </a:r>
            <a:r>
              <a:rPr lang="fr-FR" dirty="0"/>
              <a:t> de mémoire ou de thèse sont là pour vous guider. </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46</a:t>
            </a:fld>
            <a:endParaRPr lang="fr-FR"/>
          </a:p>
        </p:txBody>
      </p:sp>
    </p:spTree>
    <p:extLst>
      <p:ext uri="{BB962C8B-B14F-4D97-AF65-F5344CB8AC3E}">
        <p14:creationId xmlns:p14="http://schemas.microsoft.com/office/powerpoint/2010/main" val="100696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OUTILS POUR ENRICHIR SON VOCABULAIRE</a:t>
            </a:r>
          </a:p>
          <a:p>
            <a:r>
              <a:rPr lang="fr-FR" baseline="0" dirty="0"/>
              <a:t>Mots clefs : Terme précis qui a du sens, il correspond à un concept</a:t>
            </a:r>
          </a:p>
          <a:p>
            <a:r>
              <a:rPr lang="fr-FR" baseline="0" dirty="0"/>
              <a:t>Concept : Plusieurs mots clés peuvent le définir, synonymes ou voisins les uns des autres </a:t>
            </a:r>
          </a:p>
          <a:p>
            <a:r>
              <a:rPr lang="fr-FR" baseline="0" dirty="0"/>
              <a:t>Sujet : Il se traduit par une combinaison simple de mots clefs</a:t>
            </a:r>
          </a:p>
          <a:p>
            <a:r>
              <a:rPr lang="fr-FR" baseline="0" dirty="0"/>
              <a:t> Passer du langage naturel au langage documentaire ,</a:t>
            </a:r>
          </a:p>
          <a:p>
            <a:r>
              <a:rPr lang="fr-FR" baseline="0" dirty="0"/>
              <a:t>Google indexe en langage naturel</a:t>
            </a:r>
          </a:p>
          <a:p>
            <a:r>
              <a:rPr lang="fr-FR" baseline="0" dirty="0"/>
              <a:t>Les métadonnées : point d’entrée limité, ce sont des descripteurs issus de thésaurus ( vocabulaire contrôlé ) qui sont ajoutés manuellement par le bibliothécaire.</a:t>
            </a:r>
          </a:p>
          <a:p>
            <a:endParaRPr lang="fr-FR" baseline="0" dirty="0"/>
          </a:p>
          <a:p>
            <a:r>
              <a:rPr lang="fr-FR" baseline="0" dirty="0" err="1"/>
              <a:t>Wikipedia</a:t>
            </a:r>
            <a:r>
              <a:rPr lang="fr-FR" baseline="0" dirty="0"/>
              <a:t> peut constituer un point d’entrée vers d’autres sources et </a:t>
            </a:r>
            <a:r>
              <a:rPr lang="fr-FR" baseline="0" dirty="0" err="1"/>
              <a:t>ref</a:t>
            </a:r>
            <a:r>
              <a:rPr lang="fr-FR" baseline="0" dirty="0"/>
              <a:t> </a:t>
            </a:r>
          </a:p>
          <a:p>
            <a:endParaRPr lang="fr-FR" baseline="0" dirty="0"/>
          </a:p>
          <a:p>
            <a:r>
              <a:rPr lang="fr-FR" baseline="0" dirty="0" err="1"/>
              <a:t>Termium</a:t>
            </a:r>
            <a:r>
              <a:rPr lang="fr-FR" baseline="0" dirty="0"/>
              <a:t> : comprends </a:t>
            </a:r>
            <a:r>
              <a:rPr lang="fr-FR" baseline="0" dirty="0" err="1"/>
              <a:t>bcp</a:t>
            </a:r>
            <a:r>
              <a:rPr lang="fr-FR" baseline="0" dirty="0"/>
              <a:t> de traductions de termes techniques</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47</a:t>
            </a:fld>
            <a:endParaRPr lang="fr-FR"/>
          </a:p>
        </p:txBody>
      </p:sp>
    </p:spTree>
    <p:extLst>
      <p:ext uri="{BB962C8B-B14F-4D97-AF65-F5344CB8AC3E}">
        <p14:creationId xmlns:p14="http://schemas.microsoft.com/office/powerpoint/2010/main" val="1944708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48</a:t>
            </a:fld>
            <a:endParaRPr lang="fr-FR"/>
          </a:p>
        </p:txBody>
      </p:sp>
    </p:spTree>
    <p:extLst>
      <p:ext uri="{BB962C8B-B14F-4D97-AF65-F5344CB8AC3E}">
        <p14:creationId xmlns:p14="http://schemas.microsoft.com/office/powerpoint/2010/main" val="4077368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49</a:t>
            </a:fld>
            <a:endParaRPr lang="fr-FR"/>
          </a:p>
        </p:txBody>
      </p:sp>
    </p:spTree>
    <p:extLst>
      <p:ext uri="{BB962C8B-B14F-4D97-AF65-F5344CB8AC3E}">
        <p14:creationId xmlns:p14="http://schemas.microsoft.com/office/powerpoint/2010/main" val="1753526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EC y sont </a:t>
            </a:r>
            <a:r>
              <a:rPr lang="fr-FR" dirty="0" err="1"/>
              <a:t>tres</a:t>
            </a:r>
            <a:r>
              <a:rPr lang="fr-FR" dirty="0"/>
              <a:t> attentifs</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a:t>
            </a:fld>
            <a:endParaRPr lang="fr-FR"/>
          </a:p>
        </p:txBody>
      </p:sp>
    </p:spTree>
    <p:extLst>
      <p:ext uri="{BB962C8B-B14F-4D97-AF65-F5344CB8AC3E}">
        <p14:creationId xmlns:p14="http://schemas.microsoft.com/office/powerpoint/2010/main" val="663058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50</a:t>
            </a:fld>
            <a:endParaRPr lang="fr-FR"/>
          </a:p>
        </p:txBody>
      </p:sp>
    </p:spTree>
    <p:extLst>
      <p:ext uri="{BB962C8B-B14F-4D97-AF65-F5344CB8AC3E}">
        <p14:creationId xmlns:p14="http://schemas.microsoft.com/office/powerpoint/2010/main" val="2137143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51</a:t>
            </a:fld>
            <a:endParaRPr lang="fr-FR"/>
          </a:p>
        </p:txBody>
      </p:sp>
    </p:spTree>
    <p:extLst>
      <p:ext uri="{BB962C8B-B14F-4D97-AF65-F5344CB8AC3E}">
        <p14:creationId xmlns:p14="http://schemas.microsoft.com/office/powerpoint/2010/main" val="1426090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équations de recherche</a:t>
            </a:r>
          </a:p>
          <a:p>
            <a:r>
              <a:rPr lang="fr-FR" dirty="0" err="1"/>
              <a:t>Woman</a:t>
            </a:r>
            <a:r>
              <a:rPr lang="fr-FR" baseline="0" dirty="0"/>
              <a:t> ou </a:t>
            </a:r>
            <a:r>
              <a:rPr lang="fr-FR" baseline="0" dirty="0" err="1"/>
              <a:t>women</a:t>
            </a:r>
            <a:endParaRPr lang="fr-FR" baseline="0" dirty="0"/>
          </a:p>
          <a:p>
            <a:endParaRPr lang="fr-FR" baseline="0" dirty="0"/>
          </a:p>
          <a:p>
            <a:r>
              <a:rPr lang="fr-FR" dirty="0"/>
              <a:t>ET OU NON</a:t>
            </a:r>
            <a:br>
              <a:rPr lang="fr-FR" dirty="0"/>
            </a:br>
            <a:r>
              <a:rPr lang="fr-FR" dirty="0"/>
              <a:t>Nice est une ville située dans le sud de la France célèbre pour son carnaval</a:t>
            </a:r>
            <a:br>
              <a:rPr lang="fr-FR" dirty="0"/>
            </a:br>
            <a:br>
              <a:rPr lang="fr-FR" dirty="0"/>
            </a:br>
            <a:r>
              <a:rPr lang="fr-FR" dirty="0"/>
              <a:t>Nice et carnaval: recherche très précise sur le carnaval de Nice, pas sur la ville de Nice ni sur d'autres festivals.</a:t>
            </a:r>
            <a:br>
              <a:rPr lang="fr-FR" dirty="0"/>
            </a:br>
            <a:br>
              <a:rPr lang="fr-FR" dirty="0"/>
            </a:br>
            <a:r>
              <a:rPr lang="fr-FR" dirty="0"/>
              <a:t>Nice ou carnaval: Recherche très large sur Nice sur les carnavals, sur le carnaval de Nice</a:t>
            </a:r>
            <a:br>
              <a:rPr lang="fr-FR" dirty="0"/>
            </a:br>
            <a:br>
              <a:rPr lang="fr-FR" dirty="0"/>
            </a:br>
            <a:r>
              <a:rPr lang="fr-FR" dirty="0" err="1"/>
              <a:t>Nice</a:t>
            </a:r>
            <a:r>
              <a:rPr lang="fr-FR" dirty="0"/>
              <a:t> pas carnaval: Tout sur la ville de Nice en excluant ce qui touche à son carnaval</a:t>
            </a:r>
            <a:br>
              <a:rPr lang="fr-FR" dirty="0"/>
            </a:br>
            <a:br>
              <a:rPr lang="fr-FR" dirty="0"/>
            </a:br>
            <a:r>
              <a:rPr lang="fr-FR" dirty="0" err="1"/>
              <a:t>Vehicule</a:t>
            </a:r>
            <a:r>
              <a:rPr lang="fr-FR" baseline="0" dirty="0"/>
              <a:t> autonome</a:t>
            </a:r>
          </a:p>
          <a:p>
            <a:r>
              <a:rPr lang="fr-FR" baseline="0" dirty="0" err="1"/>
              <a:t>Vehicle</a:t>
            </a:r>
            <a:r>
              <a:rPr lang="fr-FR" baseline="0" dirty="0"/>
              <a:t> </a:t>
            </a:r>
            <a:r>
              <a:rPr lang="fr-FR" baseline="0" dirty="0" err="1"/>
              <a:t>autonomus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52</a:t>
            </a:fld>
            <a:endParaRPr lang="fr-FR"/>
          </a:p>
        </p:txBody>
      </p:sp>
    </p:spTree>
    <p:extLst>
      <p:ext uri="{BB962C8B-B14F-4D97-AF65-F5344CB8AC3E}">
        <p14:creationId xmlns:p14="http://schemas.microsoft.com/office/powerpoint/2010/main" val="2020476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Microfluidics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53</a:t>
            </a:fld>
            <a:endParaRPr lang="fr-FR"/>
          </a:p>
        </p:txBody>
      </p:sp>
    </p:spTree>
    <p:extLst>
      <p:ext uri="{BB962C8B-B14F-4D97-AF65-F5344CB8AC3E}">
        <p14:creationId xmlns:p14="http://schemas.microsoft.com/office/powerpoint/2010/main" val="4002764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54</a:t>
            </a:fld>
            <a:endParaRPr lang="fr-FR"/>
          </a:p>
        </p:txBody>
      </p:sp>
    </p:spTree>
    <p:extLst>
      <p:ext uri="{BB962C8B-B14F-4D97-AF65-F5344CB8AC3E}">
        <p14:creationId xmlns:p14="http://schemas.microsoft.com/office/powerpoint/2010/main" val="3472047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première partie de la formation</a:t>
            </a:r>
          </a:p>
          <a:p>
            <a:endParaRPr lang="fr-FR" dirty="0"/>
          </a:p>
          <a:p>
            <a:r>
              <a:rPr lang="fr-FR" dirty="0"/>
              <a:t>Vous devez définir vos besoins: article, livres, rapport, délai, quelle forme? Cette étape vous aide à comprendre votre sujet</a:t>
            </a:r>
          </a:p>
          <a:p>
            <a:endParaRPr lang="fr-FR" dirty="0"/>
          </a:p>
          <a:p>
            <a:r>
              <a:rPr lang="fr-FR" dirty="0"/>
              <a:t>Vous devez définir le sujet: trouver un concept et des mots-clés avec des outils spécifiques (encyclopédie, catalogue en ligne, bases de données).</a:t>
            </a:r>
          </a:p>
          <a:p>
            <a:r>
              <a:rPr lang="fr-FR" dirty="0"/>
              <a:t>Ensuite, vous devez construire une équation avec des mots-clés en utilisant la recherche avancée du moteur</a:t>
            </a:r>
          </a:p>
          <a:p>
            <a:endParaRPr lang="fr-FR" dirty="0"/>
          </a:p>
          <a:p>
            <a:endParaRPr lang="fr-FR" dirty="0"/>
          </a:p>
          <a:p>
            <a:r>
              <a:rPr lang="fr-FR" dirty="0"/>
              <a:t>Vous devez distinguer la différence entre les livres, les encyclopédies, les articles de revues et sélectionner les bases de données, les catalogues en ligne ou les sites Web appropriés pour trouver des informations en rapport avec le sujet.</a:t>
            </a:r>
            <a:endParaRPr lang="en-US" baseline="0"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55</a:t>
            </a:fld>
            <a:endParaRPr lang="fr-FR"/>
          </a:p>
        </p:txBody>
      </p:sp>
    </p:spTree>
    <p:extLst>
      <p:ext uri="{BB962C8B-B14F-4D97-AF65-F5344CB8AC3E}">
        <p14:creationId xmlns:p14="http://schemas.microsoft.com/office/powerpoint/2010/main" val="2594330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56</a:t>
            </a:fld>
            <a:endParaRPr lang="fr-FR"/>
          </a:p>
        </p:txBody>
      </p:sp>
    </p:spTree>
    <p:extLst>
      <p:ext uri="{BB962C8B-B14F-4D97-AF65-F5344CB8AC3E}">
        <p14:creationId xmlns:p14="http://schemas.microsoft.com/office/powerpoint/2010/main" val="2696448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trouver des informations scientifiques et techniques, vous devez connaître les différentes sources et les choisir en fonction de vos sujets, Je vais présenter 3 types de méthodes pour trouver des informations scientifiques et techniques </a:t>
            </a:r>
          </a:p>
          <a:p>
            <a:r>
              <a:rPr lang="fr-FR" dirty="0"/>
              <a:t>1 / Vous pouvez utiliser un accès gratuit à des informations fiables et en ligne Par exemple: catalogue (Archipel, </a:t>
            </a:r>
            <a:r>
              <a:rPr lang="fr-FR" dirty="0" err="1"/>
              <a:t>Sudoc</a:t>
            </a:r>
            <a:r>
              <a:rPr lang="fr-FR" dirty="0"/>
              <a:t>); moteur de recherche spécifique </a:t>
            </a:r>
          </a:p>
          <a:p>
            <a:r>
              <a:rPr lang="fr-FR" dirty="0"/>
              <a:t>2 / Vous pouvez utiliser des bases de données à accès payant qui vous fournissent des informations fiables. Par exemple: des ressources d’information en ligne provenant d’abonnements à des bibliothèques (des éditeurs scientifiques datés, </a:t>
            </a:r>
          </a:p>
          <a:p>
            <a:r>
              <a:rPr lang="fr-FR" dirty="0"/>
              <a:t>3 / Vous pouvez utiliser le moteur de recherche  académique</a:t>
            </a:r>
            <a:r>
              <a:rPr lang="fr-FR" baseline="0" dirty="0"/>
              <a:t> </a:t>
            </a:r>
          </a:p>
          <a:p>
            <a:endParaRPr lang="fr-FR" baseline="0" dirty="0"/>
          </a:p>
          <a:p>
            <a:r>
              <a:rPr lang="fr-FR" dirty="0"/>
              <a:t>Maintenant, je vais vous dire comment utiliser les bases de données à accès payant et en présenter 2 Il existe plusieurs types de bases de données. </a:t>
            </a:r>
          </a:p>
          <a:p>
            <a:endParaRPr lang="fr-FR" dirty="0"/>
          </a:p>
          <a:p>
            <a:r>
              <a:rPr lang="fr-FR" dirty="0"/>
              <a:t>Certains contiennent des articles en texte intégral, </a:t>
            </a:r>
          </a:p>
          <a:p>
            <a:r>
              <a:rPr lang="fr-FR" dirty="0"/>
              <a:t>d'autres résumés L'accès au contenu des bases de données peut être limité en fonction du périmètre d'abonnement de la bibliothèque </a:t>
            </a:r>
          </a:p>
          <a:p>
            <a:endParaRPr lang="fr-FR" dirty="0"/>
          </a:p>
          <a:p>
            <a:r>
              <a:rPr lang="fr-FR" dirty="0"/>
              <a:t>Les bases de données de la bibliothèque permettent d'accéder à des articles de revues savantes, à des magazines populaires, aux actes de conférences, à des rapports techniques, à des articles de journaux, etc. </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57</a:t>
            </a:fld>
            <a:endParaRPr lang="fr-FR"/>
          </a:p>
        </p:txBody>
      </p:sp>
    </p:spTree>
    <p:extLst>
      <p:ext uri="{BB962C8B-B14F-4D97-AF65-F5344CB8AC3E}">
        <p14:creationId xmlns:p14="http://schemas.microsoft.com/office/powerpoint/2010/main" val="13833346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Paredes</a:t>
            </a:r>
            <a:r>
              <a:rPr lang="fr-FR" dirty="0"/>
              <a:t>, thèses sur les ressorts 3D</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58</a:t>
            </a:fld>
            <a:endParaRPr lang="fr-FR"/>
          </a:p>
        </p:txBody>
      </p:sp>
    </p:spTree>
    <p:extLst>
      <p:ext uri="{BB962C8B-B14F-4D97-AF65-F5344CB8AC3E}">
        <p14:creationId xmlns:p14="http://schemas.microsoft.com/office/powerpoint/2010/main" val="4218627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59</a:t>
            </a:fld>
            <a:endParaRPr lang="fr-FR"/>
          </a:p>
        </p:txBody>
      </p:sp>
    </p:spTree>
    <p:extLst>
      <p:ext uri="{BB962C8B-B14F-4D97-AF65-F5344CB8AC3E}">
        <p14:creationId xmlns:p14="http://schemas.microsoft.com/office/powerpoint/2010/main" val="3622012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a:t>
            </a:fld>
            <a:endParaRPr lang="fr-FR"/>
          </a:p>
        </p:txBody>
      </p:sp>
    </p:spTree>
    <p:extLst>
      <p:ext uri="{BB962C8B-B14F-4D97-AF65-F5344CB8AC3E}">
        <p14:creationId xmlns:p14="http://schemas.microsoft.com/office/powerpoint/2010/main" val="36332812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bibliothèque fournit des documents électroniques et des bases de données,</a:t>
            </a:r>
          </a:p>
          <a:p>
            <a:r>
              <a:rPr lang="fr-FR" dirty="0"/>
              <a:t>Si vous êtes sur le campus ou à la bibliothèque</a:t>
            </a:r>
          </a:p>
          <a:p>
            <a:r>
              <a:rPr lang="fr-FR" dirty="0"/>
              <a:t>Vous pouvez accéder aux bases de données à partir du site Web de la bibliothèque, vous les trouverez sur Google.</a:t>
            </a:r>
          </a:p>
          <a:p>
            <a:r>
              <a:rPr lang="fr-FR" dirty="0"/>
              <a:t>Vous sélectionnez «ressources électroniques» et vous trouverez la liste alphabétique de toutes les bases de données.</a:t>
            </a:r>
          </a:p>
          <a:p>
            <a:r>
              <a:rPr lang="fr-FR" dirty="0"/>
              <a:t>Vous pouvez faire défiler la page et sélectionner la base de données dont vous avez besoin</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60</a:t>
            </a:fld>
            <a:endParaRPr lang="fr-FR"/>
          </a:p>
        </p:txBody>
      </p:sp>
    </p:spTree>
    <p:extLst>
      <p:ext uri="{BB962C8B-B14F-4D97-AF65-F5344CB8AC3E}">
        <p14:creationId xmlns:p14="http://schemas.microsoft.com/office/powerpoint/2010/main" val="28507861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Allons</a:t>
            </a:r>
            <a:r>
              <a:rPr lang="fr-FR" baseline="0" dirty="0"/>
              <a:t> explorer les bases de donnée spécialisées dans vos domaines</a:t>
            </a:r>
            <a:endParaRPr lang="fr-FR" dirty="0"/>
          </a:p>
        </p:txBody>
      </p:sp>
      <p:sp>
        <p:nvSpPr>
          <p:cNvPr id="4" name="Espace réservé du numéro de diapositive 3"/>
          <p:cNvSpPr>
            <a:spLocks noGrp="1"/>
          </p:cNvSpPr>
          <p:nvPr>
            <p:ph type="sldNum" sz="quarter" idx="10"/>
          </p:nvPr>
        </p:nvSpPr>
        <p:spPr/>
        <p:txBody>
          <a:bodyPr/>
          <a:lstStyle/>
          <a:p>
            <a:fld id="{7D5FCD5A-4B9A-4A92-ABB3-7FED52167E27}" type="slidenum">
              <a:rPr lang="fr-FR" smtClean="0"/>
              <a:t>61</a:t>
            </a:fld>
            <a:endParaRPr lang="fr-FR"/>
          </a:p>
        </p:txBody>
      </p:sp>
    </p:spTree>
    <p:extLst>
      <p:ext uri="{BB962C8B-B14F-4D97-AF65-F5344CB8AC3E}">
        <p14:creationId xmlns:p14="http://schemas.microsoft.com/office/powerpoint/2010/main" val="33240733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62</a:t>
            </a:fld>
            <a:endParaRPr lang="fr-FR"/>
          </a:p>
        </p:txBody>
      </p:sp>
    </p:spTree>
    <p:extLst>
      <p:ext uri="{BB962C8B-B14F-4D97-AF65-F5344CB8AC3E}">
        <p14:creationId xmlns:p14="http://schemas.microsoft.com/office/powerpoint/2010/main" val="16045802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63</a:t>
            </a:fld>
            <a:endParaRPr lang="fr-FR"/>
          </a:p>
        </p:txBody>
      </p:sp>
    </p:spTree>
    <p:extLst>
      <p:ext uri="{BB962C8B-B14F-4D97-AF65-F5344CB8AC3E}">
        <p14:creationId xmlns:p14="http://schemas.microsoft.com/office/powerpoint/2010/main" val="859112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fr-FR" sz="1200" dirty="0">
                <a:solidFill>
                  <a:srgbClr val="003399"/>
                </a:solidFill>
              </a:rPr>
              <a:t>Serveur de documents scientifiques en accès libre sur Internet et respectant un protocole d’interopérabilité (OAI-PMH)</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64</a:t>
            </a:fld>
            <a:endParaRPr lang="fr-FR"/>
          </a:p>
        </p:txBody>
      </p:sp>
    </p:spTree>
    <p:extLst>
      <p:ext uri="{BB962C8B-B14F-4D97-AF65-F5344CB8AC3E}">
        <p14:creationId xmlns:p14="http://schemas.microsoft.com/office/powerpoint/2010/main" val="1986554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Crée par l INIST : Institut de l’information </a:t>
            </a:r>
            <a:r>
              <a:rPr lang="fr-FR" dirty="0" err="1"/>
              <a:t>scientique</a:t>
            </a:r>
            <a:r>
              <a:rPr lang="fr-FR" dirty="0"/>
              <a:t> et techniques </a:t>
            </a:r>
          </a:p>
          <a:p>
            <a:r>
              <a:rPr lang="fr-FR" dirty="0"/>
              <a:t>Réalisée par le CNRS pour faciliter l’accès aux documents, l’extension parcourt la page Internet que vous visitez à la recherche uniquement d’identifiants documentaires (DOI, PMID, PII) et ajoute un lien si la ressource est disponible.</a:t>
            </a:r>
          </a:p>
          <a:p>
            <a:r>
              <a:rPr lang="fr-FR" b="1" dirty="0" err="1"/>
              <a:t>Unpaywall</a:t>
            </a:r>
            <a:r>
              <a:rPr lang="fr-FR" dirty="0"/>
              <a:t> est un logiciel libre sous </a:t>
            </a:r>
            <a:r>
              <a:rPr lang="fr-FR" dirty="0">
                <a:hlinkClick r:id="rId3" tooltip="Licence MIT"/>
              </a:rPr>
              <a:t>Licence MIT</a:t>
            </a:r>
            <a:r>
              <a:rPr lang="fr-FR" dirty="0"/>
              <a:t> dont la base de données recopie du contenu en accès ouvert sur plus de 50.000 éditeurs et archives ouvertes</a:t>
            </a:r>
            <a:r>
              <a:rPr lang="fr-FR" baseline="30000" dirty="0">
                <a:hlinkClick r:id="rId4"/>
              </a:rPr>
              <a:t>2</a:t>
            </a:r>
            <a:r>
              <a:rPr lang="fr-FR" dirty="0"/>
              <a:t>. Il permet de trouver facilement des versions en accès ouvert d'articles normalement payants. </a:t>
            </a:r>
            <a:r>
              <a:rPr lang="fr-FR" dirty="0" err="1"/>
              <a:t>Unpaywall</a:t>
            </a:r>
            <a:r>
              <a:rPr lang="fr-FR" dirty="0"/>
              <a:t> est utilisable comme extension sur </a:t>
            </a:r>
            <a:r>
              <a:rPr lang="fr-FR" dirty="0">
                <a:hlinkClick r:id="rId5" tooltip="Google Chrome"/>
              </a:rPr>
              <a:t>Google Chrome</a:t>
            </a:r>
            <a:r>
              <a:rPr lang="fr-FR" dirty="0"/>
              <a:t> ou sur </a:t>
            </a:r>
            <a:r>
              <a:rPr lang="fr-FR" dirty="0">
                <a:hlinkClick r:id="rId6" tooltip="Mozilla Firefox"/>
              </a:rPr>
              <a:t>Firefox</a:t>
            </a:r>
            <a:r>
              <a:rPr lang="fr-FR" dirty="0"/>
              <a:t>. </a:t>
            </a: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65</a:t>
            </a:fld>
            <a:endParaRPr lang="fr-FR"/>
          </a:p>
        </p:txBody>
      </p:sp>
    </p:spTree>
    <p:extLst>
      <p:ext uri="{BB962C8B-B14F-4D97-AF65-F5344CB8AC3E}">
        <p14:creationId xmlns:p14="http://schemas.microsoft.com/office/powerpoint/2010/main" val="3968094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66</a:t>
            </a:fld>
            <a:endParaRPr lang="fr-FR"/>
          </a:p>
        </p:txBody>
      </p:sp>
    </p:spTree>
    <p:extLst>
      <p:ext uri="{BB962C8B-B14F-4D97-AF65-F5344CB8AC3E}">
        <p14:creationId xmlns:p14="http://schemas.microsoft.com/office/powerpoint/2010/main" val="17689990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67</a:t>
            </a:fld>
            <a:endParaRPr lang="fr-FR"/>
          </a:p>
        </p:txBody>
      </p:sp>
    </p:spTree>
    <p:extLst>
      <p:ext uri="{BB962C8B-B14F-4D97-AF65-F5344CB8AC3E}">
        <p14:creationId xmlns:p14="http://schemas.microsoft.com/office/powerpoint/2010/main" val="15275479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Moteur spécialisée dans la </a:t>
            </a:r>
            <a:r>
              <a:rPr lang="fr-FR" dirty="0" err="1"/>
              <a:t>litt</a:t>
            </a:r>
            <a:r>
              <a:rPr lang="fr-FR" dirty="0"/>
              <a:t> académique et scientifique . Ses sources proviennent</a:t>
            </a:r>
            <a:r>
              <a:rPr lang="fr-FR" baseline="0" dirty="0"/>
              <a:t> de sites institutionnels,  des sociétés savantes , d éditeurs scientifiques  d université et autres organismes de recherche </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La couverture réelle n’est pas connue : pas d information sur les sources , sur les documents traités et la période couverte. Cherche dans un ensemble</a:t>
            </a:r>
            <a:r>
              <a:rPr lang="fr-FR" baseline="0" dirty="0">
                <a:solidFill>
                  <a:schemeClr val="tx1"/>
                </a:solidFill>
              </a:rPr>
              <a:t> de sources </a:t>
            </a:r>
            <a:r>
              <a:rPr lang="fr-FR" baseline="0" dirty="0" err="1">
                <a:solidFill>
                  <a:schemeClr val="tx1"/>
                </a:solidFill>
              </a:rPr>
              <a:t>indeterminée</a:t>
            </a:r>
            <a:r>
              <a:rPr lang="fr-FR" baseline="0" dirty="0">
                <a:solidFill>
                  <a:schemeClr val="tx1"/>
                </a:solidFill>
              </a:rPr>
              <a:t> et changeant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olidFill>
                  <a:schemeClr val="tx1"/>
                </a:solidFill>
              </a:rPr>
              <a:t>C’est une </a:t>
            </a:r>
            <a:r>
              <a:rPr lang="fr-FR" baseline="0" dirty="0" err="1">
                <a:solidFill>
                  <a:schemeClr val="tx1"/>
                </a:solidFill>
              </a:rPr>
              <a:t>veritable</a:t>
            </a:r>
            <a:r>
              <a:rPr lang="fr-FR" baseline="0" dirty="0">
                <a:solidFill>
                  <a:schemeClr val="tx1"/>
                </a:solidFill>
              </a:rPr>
              <a:t> boite noire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olidFill>
                  <a:schemeClr val="tx1"/>
                </a:solidFill>
              </a:rPr>
              <a:t>On </a:t>
            </a:r>
            <a:r>
              <a:rPr lang="fr-FR" baseline="0" dirty="0" err="1">
                <a:solidFill>
                  <a:schemeClr val="tx1"/>
                </a:solidFill>
              </a:rPr>
              <a:t>privilegiera</a:t>
            </a:r>
            <a:r>
              <a:rPr lang="fr-FR" baseline="0" dirty="0">
                <a:solidFill>
                  <a:schemeClr val="tx1"/>
                </a:solidFill>
              </a:rPr>
              <a:t> les </a:t>
            </a:r>
            <a:r>
              <a:rPr lang="fr-FR" baseline="0" dirty="0" err="1">
                <a:solidFill>
                  <a:schemeClr val="tx1"/>
                </a:solidFill>
              </a:rPr>
              <a:t>requetes</a:t>
            </a:r>
            <a:r>
              <a:rPr lang="fr-FR" baseline="0" dirty="0">
                <a:solidFill>
                  <a:schemeClr val="tx1"/>
                </a:solidFill>
              </a:rPr>
              <a:t> courtes en langage naturel  ( laissez tomber les </a:t>
            </a:r>
            <a:r>
              <a:rPr lang="fr-FR" baseline="0" dirty="0" err="1">
                <a:solidFill>
                  <a:schemeClr val="tx1"/>
                </a:solidFill>
              </a:rPr>
              <a:t>parentheses</a:t>
            </a:r>
            <a:r>
              <a:rPr lang="fr-FR" baseline="0" dirty="0">
                <a:solidFill>
                  <a:schemeClr val="tx1"/>
                </a:solidFill>
              </a:rPr>
              <a:t> , les guillemets et le and or not ) </a:t>
            </a:r>
            <a:endParaRPr lang="fr-FR" dirty="0">
              <a:solidFill>
                <a:schemeClr val="tx1"/>
              </a:solidFill>
            </a:endParaRPr>
          </a:p>
          <a:p>
            <a:endParaRPr lang="fr-FR" dirty="0"/>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68</a:t>
            </a:fld>
            <a:endParaRPr lang="fr-FR"/>
          </a:p>
        </p:txBody>
      </p:sp>
    </p:spTree>
    <p:extLst>
      <p:ext uri="{BB962C8B-B14F-4D97-AF65-F5344CB8AC3E}">
        <p14:creationId xmlns:p14="http://schemas.microsoft.com/office/powerpoint/2010/main" val="10072111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a:p>
            <a:r>
              <a:rPr lang="fr-FR" dirty="0"/>
              <a:t>INPI Institut national de la</a:t>
            </a:r>
            <a:r>
              <a:rPr lang="fr-FR" baseline="0" dirty="0"/>
              <a:t> propriété industrielle</a:t>
            </a:r>
          </a:p>
          <a:p>
            <a:r>
              <a:rPr lang="fr-FR" baseline="0" dirty="0"/>
              <a:t>Protège les idées. Relève de la propriété industrielle</a:t>
            </a:r>
          </a:p>
          <a:p>
            <a:r>
              <a:rPr lang="fr-FR" baseline="0" dirty="0"/>
              <a:t>Permet un droit exclusif d’exploitation ( de monopole) pendant une durée de 20 ans</a:t>
            </a:r>
          </a:p>
          <a:p>
            <a:endParaRPr lang="fr-FR" baseline="0" dirty="0"/>
          </a:p>
          <a:p>
            <a:r>
              <a:rPr lang="fr-FR" baseline="0" dirty="0"/>
              <a:t>On peut protéger son invention en France , en Europe et au niveau mondial ( OMPI)</a:t>
            </a:r>
          </a:p>
          <a:p>
            <a:r>
              <a:rPr lang="fr-FR" baseline="0" dirty="0"/>
              <a:t>OMPI : Organisation mondiale de la propriété industrielle</a:t>
            </a:r>
          </a:p>
          <a:p>
            <a:r>
              <a:rPr lang="fr-FR" baseline="0" dirty="0"/>
              <a:t>OEB : Office européen des brevets</a:t>
            </a:r>
          </a:p>
          <a:p>
            <a:r>
              <a:rPr lang="fr-FR" baseline="0" dirty="0"/>
              <a:t>Google patents </a:t>
            </a:r>
            <a:r>
              <a:rPr lang="fr-FR" baseline="0" dirty="0" err="1"/>
              <a:t>search</a:t>
            </a:r>
            <a:r>
              <a:rPr lang="fr-FR" baseline="0" dirty="0"/>
              <a:t> : Limité aux brevets enregistrés par l’USPTO ( US patent and </a:t>
            </a:r>
            <a:r>
              <a:rPr lang="fr-FR" baseline="0" dirty="0" err="1"/>
              <a:t>trademark</a:t>
            </a:r>
            <a:r>
              <a:rPr lang="fr-FR" baseline="0" dirty="0"/>
              <a:t> Office )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69</a:t>
            </a:fld>
            <a:endParaRPr lang="fr-FR"/>
          </a:p>
        </p:txBody>
      </p:sp>
    </p:spTree>
    <p:extLst>
      <p:ext uri="{BB962C8B-B14F-4D97-AF65-F5344CB8AC3E}">
        <p14:creationId xmlns:p14="http://schemas.microsoft.com/office/powerpoint/2010/main" val="254865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7</a:t>
            </a:fld>
            <a:endParaRPr lang="fr-FR"/>
          </a:p>
        </p:txBody>
      </p:sp>
    </p:spTree>
    <p:extLst>
      <p:ext uri="{BB962C8B-B14F-4D97-AF65-F5344CB8AC3E}">
        <p14:creationId xmlns:p14="http://schemas.microsoft.com/office/powerpoint/2010/main" val="19537311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Moteur spécialisée dans la </a:t>
            </a:r>
            <a:r>
              <a:rPr lang="fr-FR" dirty="0" err="1"/>
              <a:t>litt</a:t>
            </a:r>
            <a:r>
              <a:rPr lang="fr-FR" dirty="0"/>
              <a:t> académique et scientifique . Ses sources proviennent</a:t>
            </a:r>
            <a:r>
              <a:rPr lang="fr-FR" baseline="0" dirty="0"/>
              <a:t> de sites institutionnels,  des sociétés savantes , d éditeurs scientifiques  d université et autres organismes de recherche </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La couverture réelle n’est pas connue : pas d information sur les sources , sur les documents traités et la période couverte. Cherche dans un ensemble</a:t>
            </a:r>
            <a:r>
              <a:rPr lang="fr-FR" baseline="0" dirty="0">
                <a:solidFill>
                  <a:schemeClr val="tx1"/>
                </a:solidFill>
              </a:rPr>
              <a:t> de sources </a:t>
            </a:r>
            <a:r>
              <a:rPr lang="fr-FR" baseline="0" dirty="0" err="1">
                <a:solidFill>
                  <a:schemeClr val="tx1"/>
                </a:solidFill>
              </a:rPr>
              <a:t>indeterminée</a:t>
            </a:r>
            <a:r>
              <a:rPr lang="fr-FR" baseline="0" dirty="0">
                <a:solidFill>
                  <a:schemeClr val="tx1"/>
                </a:solidFill>
              </a:rPr>
              <a:t> et changeant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olidFill>
                  <a:schemeClr val="tx1"/>
                </a:solidFill>
              </a:rPr>
              <a:t>C’est une </a:t>
            </a:r>
            <a:r>
              <a:rPr lang="fr-FR" baseline="0" dirty="0" err="1">
                <a:solidFill>
                  <a:schemeClr val="tx1"/>
                </a:solidFill>
              </a:rPr>
              <a:t>veritable</a:t>
            </a:r>
            <a:r>
              <a:rPr lang="fr-FR" baseline="0" dirty="0">
                <a:solidFill>
                  <a:schemeClr val="tx1"/>
                </a:solidFill>
              </a:rPr>
              <a:t> boite noire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olidFill>
                  <a:schemeClr val="tx1"/>
                </a:solidFill>
              </a:rPr>
              <a:t>On </a:t>
            </a:r>
            <a:r>
              <a:rPr lang="fr-FR" baseline="0" dirty="0" err="1">
                <a:solidFill>
                  <a:schemeClr val="tx1"/>
                </a:solidFill>
              </a:rPr>
              <a:t>privilegiera</a:t>
            </a:r>
            <a:r>
              <a:rPr lang="fr-FR" baseline="0" dirty="0">
                <a:solidFill>
                  <a:schemeClr val="tx1"/>
                </a:solidFill>
              </a:rPr>
              <a:t> les </a:t>
            </a:r>
            <a:r>
              <a:rPr lang="fr-FR" baseline="0" dirty="0" err="1">
                <a:solidFill>
                  <a:schemeClr val="tx1"/>
                </a:solidFill>
              </a:rPr>
              <a:t>requetes</a:t>
            </a:r>
            <a:r>
              <a:rPr lang="fr-FR" baseline="0" dirty="0">
                <a:solidFill>
                  <a:schemeClr val="tx1"/>
                </a:solidFill>
              </a:rPr>
              <a:t> courtes en langage naturel  ( laissez tomber les </a:t>
            </a:r>
            <a:r>
              <a:rPr lang="fr-FR" baseline="0" dirty="0" err="1">
                <a:solidFill>
                  <a:schemeClr val="tx1"/>
                </a:solidFill>
              </a:rPr>
              <a:t>parentheses</a:t>
            </a:r>
            <a:r>
              <a:rPr lang="fr-FR" baseline="0" dirty="0">
                <a:solidFill>
                  <a:schemeClr val="tx1"/>
                </a:solidFill>
              </a:rPr>
              <a:t> , les guillemets et le and or not ) </a:t>
            </a:r>
            <a:endParaRPr lang="fr-FR" dirty="0">
              <a:solidFill>
                <a:schemeClr val="tx1"/>
              </a:solidFill>
            </a:endParaRPr>
          </a:p>
          <a:p>
            <a:endParaRPr lang="fr-FR" dirty="0"/>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70</a:t>
            </a:fld>
            <a:endParaRPr lang="fr-FR"/>
          </a:p>
        </p:txBody>
      </p:sp>
    </p:spTree>
    <p:extLst>
      <p:ext uri="{BB962C8B-B14F-4D97-AF65-F5344CB8AC3E}">
        <p14:creationId xmlns:p14="http://schemas.microsoft.com/office/powerpoint/2010/main" val="3622622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lain"/>
            </a:pPr>
            <a:r>
              <a:rPr lang="fr-FR" dirty="0"/>
              <a:t>Chaque doc est présenté avec</a:t>
            </a:r>
            <a:r>
              <a:rPr lang="fr-FR" baseline="0" dirty="0"/>
              <a:t> son auteur sa source date de publication et </a:t>
            </a:r>
            <a:r>
              <a:rPr lang="fr-FR" baseline="0" dirty="0" err="1"/>
              <a:t>editeur</a:t>
            </a:r>
            <a:r>
              <a:rPr lang="fr-FR" baseline="0" dirty="0"/>
              <a:t> </a:t>
            </a:r>
          </a:p>
          <a:p>
            <a:pPr marL="228600" indent="-228600">
              <a:buAutoNum type="arabicPlain"/>
            </a:pPr>
            <a:endParaRPr lang="fr-FR" baseline="0" dirty="0"/>
          </a:p>
          <a:p>
            <a:pPr marL="228600" indent="-228600">
              <a:buAutoNum type="arabicPlain"/>
            </a:pPr>
            <a:r>
              <a:rPr lang="fr-FR" baseline="0" dirty="0"/>
              <a:t>Cité identifie les articles qui ont cite ce document et qui sont </a:t>
            </a:r>
            <a:r>
              <a:rPr lang="fr-FR" baseline="0" dirty="0" err="1"/>
              <a:t>repertories</a:t>
            </a:r>
            <a:r>
              <a:rPr lang="fr-FR" baseline="0" dirty="0"/>
              <a:t> dans google scholar</a:t>
            </a:r>
          </a:p>
          <a:p>
            <a:pPr marL="228600" indent="-228600">
              <a:buAutoNum type="arabicPlain"/>
            </a:pPr>
            <a:r>
              <a:rPr lang="fr-FR" baseline="0" dirty="0"/>
              <a:t>Autres articles  renvoie vers des articles similaires</a:t>
            </a:r>
          </a:p>
          <a:p>
            <a:pPr marL="228600" indent="-228600">
              <a:buAutoNum type="arabicPlain"/>
            </a:pPr>
            <a:r>
              <a:rPr lang="fr-FR" baseline="0" dirty="0"/>
              <a:t>Les 11 versions permet de retrouver les </a:t>
            </a:r>
            <a:r>
              <a:rPr lang="fr-FR" baseline="0" dirty="0" err="1"/>
              <a:t>prepubliclaion</a:t>
            </a:r>
            <a:r>
              <a:rPr lang="fr-FR" baseline="0" dirty="0"/>
              <a:t> s les versions </a:t>
            </a:r>
            <a:r>
              <a:rPr lang="fr-FR" baseline="0" dirty="0" err="1"/>
              <a:t>preliminaires</a:t>
            </a:r>
            <a:r>
              <a:rPr lang="fr-FR" baseline="0" dirty="0"/>
              <a:t> avant la publication officielle</a:t>
            </a:r>
          </a:p>
          <a:p>
            <a:pPr marL="228600" indent="-228600">
              <a:buAutoNum type="arabicPlain"/>
            </a:pPr>
            <a:endParaRPr lang="fr-FR" baseline="0" dirty="0"/>
          </a:p>
          <a:p>
            <a:pPr marL="228600" indent="-228600">
              <a:buAutoNum type="arabicPlain"/>
            </a:pPr>
            <a:r>
              <a:rPr lang="fr-FR" baseline="0" dirty="0"/>
              <a:t>Citer 90 fois dans Web of science </a:t>
            </a:r>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71</a:t>
            </a:fld>
            <a:endParaRPr lang="fr-FR"/>
          </a:p>
        </p:txBody>
      </p:sp>
    </p:spTree>
    <p:extLst>
      <p:ext uri="{BB962C8B-B14F-4D97-AF65-F5344CB8AC3E}">
        <p14:creationId xmlns:p14="http://schemas.microsoft.com/office/powerpoint/2010/main" val="16007199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Moteur de recherche scientifique</a:t>
            </a:r>
          </a:p>
          <a:p>
            <a:r>
              <a:rPr lang="fr-FR" dirty="0"/>
              <a:t>Spécialisés dans la littérature</a:t>
            </a:r>
            <a:r>
              <a:rPr lang="fr-FR" baseline="0" dirty="0"/>
              <a:t> scientifique et </a:t>
            </a:r>
            <a:r>
              <a:rPr lang="fr-FR" baseline="0" dirty="0" err="1"/>
              <a:t>academique</a:t>
            </a:r>
            <a:endParaRPr lang="fr-FR" baseline="0" dirty="0"/>
          </a:p>
          <a:p>
            <a:r>
              <a:rPr lang="fr-FR" baseline="0" dirty="0" err="1"/>
              <a:t>Privilegient</a:t>
            </a:r>
            <a:r>
              <a:rPr lang="fr-FR" baseline="0" dirty="0"/>
              <a:t> les sources d’information des chercheurs ( articles, congres, brevets)</a:t>
            </a:r>
          </a:p>
          <a:p>
            <a:r>
              <a:rPr lang="fr-FR" baseline="0" dirty="0"/>
              <a:t>Destinés à la communauté universitaire et scientifique</a:t>
            </a:r>
          </a:p>
          <a:p>
            <a:r>
              <a:rPr lang="fr-FR" baseline="0" dirty="0"/>
              <a:t>Gratuits</a:t>
            </a:r>
          </a:p>
          <a:p>
            <a:endParaRPr lang="fr-FR" baseline="0" dirty="0"/>
          </a:p>
          <a:p>
            <a:r>
              <a:rPr lang="fr-FR" baseline="0" dirty="0"/>
              <a:t>Des nouveaux venus depuis 2018 : Les </a:t>
            </a:r>
            <a:r>
              <a:rPr lang="fr-FR" baseline="0" dirty="0" err="1"/>
              <a:t>megas</a:t>
            </a:r>
            <a:r>
              <a:rPr lang="fr-FR" baseline="0" dirty="0"/>
              <a:t> Index: </a:t>
            </a:r>
          </a:p>
          <a:p>
            <a:r>
              <a:rPr lang="fr-FR" baseline="0" dirty="0"/>
              <a:t>Dimensions : 140 millions de publications , financement, essais clinique, brevets </a:t>
            </a:r>
            <a:r>
              <a:rPr lang="fr-FR" baseline="0" dirty="0" err="1"/>
              <a:t>etc</a:t>
            </a:r>
            <a:r>
              <a:rPr lang="fr-FR" baseline="0" dirty="0"/>
              <a:t> ….</a:t>
            </a:r>
          </a:p>
          <a:p>
            <a:r>
              <a:rPr lang="fr-FR" baseline="0" dirty="0"/>
              <a:t>The Lens : 114 Millions de brevets et 188 M d’articles scientifiques</a:t>
            </a:r>
          </a:p>
          <a:p>
            <a:endParaRPr lang="fr-FR" dirty="0"/>
          </a:p>
          <a:p>
            <a:r>
              <a:rPr lang="fr-FR" dirty="0"/>
              <a:t>Microsoft </a:t>
            </a:r>
            <a:r>
              <a:rPr lang="fr-FR" dirty="0" err="1"/>
              <a:t>academic</a:t>
            </a:r>
            <a:r>
              <a:rPr lang="fr-FR" dirty="0"/>
              <a:t> et </a:t>
            </a:r>
            <a:r>
              <a:rPr lang="fr-FR" dirty="0" err="1"/>
              <a:t>Semantic</a:t>
            </a:r>
            <a:r>
              <a:rPr lang="fr-FR" baseline="0" dirty="0"/>
              <a:t> scholar  se revendiquent «  </a:t>
            </a:r>
            <a:r>
              <a:rPr lang="fr-FR" baseline="0" dirty="0" err="1"/>
              <a:t>semantiques</a:t>
            </a:r>
            <a:r>
              <a:rPr lang="fr-FR" baseline="0" dirty="0"/>
              <a:t> » ici on peut oublier d </a:t>
            </a:r>
            <a:r>
              <a:rPr lang="fr-FR" baseline="0" dirty="0" err="1"/>
              <a:t>emblee</a:t>
            </a:r>
            <a:r>
              <a:rPr lang="fr-FR" baseline="0" dirty="0"/>
              <a:t> les operateur </a:t>
            </a:r>
            <a:r>
              <a:rPr lang="fr-FR" baseline="0" dirty="0" err="1"/>
              <a:t>booleens</a:t>
            </a:r>
            <a:endParaRPr lang="fr-FR" dirty="0"/>
          </a:p>
          <a:p>
            <a:endParaRPr lang="fr-FR" dirty="0"/>
          </a:p>
          <a:p>
            <a:endParaRPr lang="fr-FR" dirty="0"/>
          </a:p>
          <a:p>
            <a:endParaRPr lang="fr-FR" dirty="0"/>
          </a:p>
          <a:p>
            <a:r>
              <a:rPr lang="fr-FR" dirty="0"/>
              <a:t>Microsoft Academic : multidisciplinaire, </a:t>
            </a:r>
            <a:r>
              <a:rPr lang="fr-FR" dirty="0" err="1"/>
              <a:t>litterarture</a:t>
            </a:r>
            <a:r>
              <a:rPr lang="fr-FR" baseline="0" dirty="0"/>
              <a:t> scientifique commercialisée</a:t>
            </a:r>
          </a:p>
          <a:p>
            <a:r>
              <a:rPr lang="fr-FR" baseline="0" dirty="0"/>
              <a:t>Cite </a:t>
            </a:r>
            <a:r>
              <a:rPr lang="fr-FR" baseline="0" dirty="0" err="1"/>
              <a:t>Seer</a:t>
            </a:r>
            <a:r>
              <a:rPr lang="fr-FR" baseline="0" dirty="0"/>
              <a:t> X : Disciplinaire : IST</a:t>
            </a:r>
          </a:p>
          <a:p>
            <a:r>
              <a:rPr lang="fr-FR" baseline="0" dirty="0" err="1"/>
              <a:t>Sematic</a:t>
            </a:r>
            <a:r>
              <a:rPr lang="fr-FR" baseline="0" dirty="0"/>
              <a:t> scholar : Discipline : </a:t>
            </a:r>
            <a:r>
              <a:rPr lang="fr-FR" baseline="0" dirty="0" err="1"/>
              <a:t>medecine</a:t>
            </a:r>
            <a:endParaRPr lang="fr-FR" baseline="0"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72</a:t>
            </a:fld>
            <a:endParaRPr lang="fr-FR"/>
          </a:p>
        </p:txBody>
      </p:sp>
    </p:spTree>
    <p:extLst>
      <p:ext uri="{BB962C8B-B14F-4D97-AF65-F5344CB8AC3E}">
        <p14:creationId xmlns:p14="http://schemas.microsoft.com/office/powerpoint/2010/main" val="11660123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WWS</a:t>
            </a:r>
            <a:r>
              <a:rPr lang="fr-FR" baseline="0" dirty="0"/>
              <a:t> : portail mondial scientifique multilingue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Science.gov : portail de ressources officielles scientifique </a:t>
            </a:r>
            <a:r>
              <a:rPr lang="fr-FR" baseline="0" dirty="0" err="1"/>
              <a:t>americaines</a:t>
            </a:r>
            <a:r>
              <a:rPr lang="fr-FR" baseline="0" dirty="0"/>
              <a:t>  annuaire et moteur de recherche  </a:t>
            </a:r>
            <a:r>
              <a:rPr lang="fr-FR" baseline="0" dirty="0" err="1"/>
              <a:t>litteratue</a:t>
            </a:r>
            <a:r>
              <a:rPr lang="fr-FR" baseline="0" dirty="0"/>
              <a:t> </a:t>
            </a:r>
            <a:r>
              <a:rPr lang="fr-FR" baseline="0" dirty="0" err="1"/>
              <a:t>americaine</a:t>
            </a:r>
            <a:r>
              <a:rPr lang="fr-FR" baseline="0" dirty="0"/>
              <a:t>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Cite </a:t>
            </a:r>
            <a:r>
              <a:rPr lang="fr-FR" baseline="0" dirty="0" err="1"/>
              <a:t>Seer</a:t>
            </a:r>
            <a:r>
              <a:rPr lang="fr-FR" baseline="0" dirty="0"/>
              <a:t> X : Portail de ressources en informatique et IST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Science </a:t>
            </a:r>
            <a:r>
              <a:rPr lang="fr-FR" baseline="0" dirty="0" err="1"/>
              <a:t>research</a:t>
            </a:r>
            <a:r>
              <a:rPr lang="fr-FR" baseline="0" dirty="0"/>
              <a:t> : </a:t>
            </a:r>
            <a:r>
              <a:rPr lang="fr-FR" baseline="0" dirty="0" err="1"/>
              <a:t>metamoteur</a:t>
            </a:r>
            <a:r>
              <a:rPr lang="fr-FR" baseline="0" dirty="0"/>
              <a:t>  ( portail comme Science </a:t>
            </a:r>
            <a:r>
              <a:rPr lang="fr-FR" baseline="0" dirty="0" err="1"/>
              <a:t>Gov</a:t>
            </a:r>
            <a:r>
              <a:rPr lang="fr-FR" baseline="0" dirty="0"/>
              <a:t>  WWS et autres sources pour Pub Med)</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Free Full PDF : 80 M de publication scientifique en PDF ( articles , brevets, posters, </a:t>
            </a:r>
            <a:r>
              <a:rPr lang="fr-FR" baseline="0" dirty="0" err="1"/>
              <a:t>theses</a:t>
            </a:r>
            <a:r>
              <a:rPr lang="fr-FR"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1findr: </a:t>
            </a:r>
            <a:r>
              <a:rPr lang="fr-FR" baseline="0" dirty="0" err="1"/>
              <a:t>Societe</a:t>
            </a:r>
            <a:r>
              <a:rPr lang="fr-FR" baseline="0" dirty="0"/>
              <a:t> 1science ( Elsevier)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95 M de </a:t>
            </a:r>
            <a:r>
              <a:rPr lang="fr-FR" baseline="0" dirty="0" err="1"/>
              <a:t>references</a:t>
            </a:r>
            <a:r>
              <a:rPr lang="fr-FR" baseline="0" dirty="0"/>
              <a:t> d’article </a:t>
            </a:r>
            <a:r>
              <a:rPr lang="fr-FR" baseline="0" dirty="0" err="1"/>
              <a:t>peer-reviewed</a:t>
            </a:r>
            <a:r>
              <a:rPr lang="fr-FR" baseline="0" dirty="0"/>
              <a:t> dont 27 M article en open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ISTEX : réservé à la </a:t>
            </a:r>
            <a:r>
              <a:rPr lang="fr-FR" baseline="0" dirty="0" err="1"/>
              <a:t>communaute</a:t>
            </a:r>
            <a:r>
              <a:rPr lang="fr-FR" baseline="0" dirty="0"/>
              <a:t> de l’enseignement </a:t>
            </a:r>
            <a:r>
              <a:rPr lang="fr-FR" baseline="0" dirty="0" err="1"/>
              <a:t>superieur</a:t>
            </a:r>
            <a:r>
              <a:rPr lang="fr-FR" baseline="0" dirty="0"/>
              <a:t> et de la recherche </a:t>
            </a:r>
            <a:r>
              <a:rPr lang="fr-FR" baseline="0" dirty="0" err="1"/>
              <a:t>francaise</a:t>
            </a:r>
            <a:r>
              <a:rPr lang="fr-FR" baseline="0" dirty="0"/>
              <a:t>: </a:t>
            </a:r>
            <a:r>
              <a:rPr lang="fr-FR" baseline="0" dirty="0" err="1"/>
              <a:t>acces</a:t>
            </a:r>
            <a:r>
              <a:rPr lang="fr-FR" baseline="0" dirty="0"/>
              <a:t> </a:t>
            </a:r>
            <a:r>
              <a:rPr lang="fr-FR" baseline="0" dirty="0" err="1"/>
              <a:t>perenneà</a:t>
            </a:r>
            <a:r>
              <a:rPr lang="fr-FR" baseline="0" dirty="0"/>
              <a:t> des corpus scientifiques </a:t>
            </a:r>
            <a:r>
              <a:rPr lang="fr-FR" baseline="0" dirty="0" err="1"/>
              <a:t>retrospectifs</a:t>
            </a:r>
            <a:r>
              <a:rPr lang="fr-FR" baseline="0" dirty="0"/>
              <a:t> de plus de 20 </a:t>
            </a:r>
            <a:r>
              <a:rPr lang="fr-FR" baseline="0" dirty="0" err="1"/>
              <a:t>editeurs</a:t>
            </a:r>
            <a:r>
              <a:rPr lang="fr-FR" baseline="0" dirty="0"/>
              <a:t> ( Elseiver, Springer, </a:t>
            </a:r>
            <a:r>
              <a:rPr lang="fr-FR" baseline="0" dirty="0" err="1"/>
              <a:t>Wiley</a:t>
            </a:r>
            <a:r>
              <a:rPr lang="fr-FR" baseline="0" dirty="0"/>
              <a:t>, </a:t>
            </a:r>
            <a:r>
              <a:rPr lang="fr-FR" baseline="0" dirty="0" err="1"/>
              <a:t>brill</a:t>
            </a:r>
            <a:r>
              <a:rPr lang="fr-FR" baseline="0" dirty="0"/>
              <a:t> </a:t>
            </a:r>
            <a:r>
              <a:rPr lang="fr-FR" baseline="0" dirty="0" err="1"/>
              <a:t>etc</a:t>
            </a:r>
            <a:r>
              <a:rPr lang="fr-FR" baseline="0" dirty="0"/>
              <a:t>;;;)</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73</a:t>
            </a:fld>
            <a:endParaRPr lang="fr-FR"/>
          </a:p>
        </p:txBody>
      </p:sp>
    </p:spTree>
    <p:extLst>
      <p:ext uri="{BB962C8B-B14F-4D97-AF65-F5344CB8AC3E}">
        <p14:creationId xmlns:p14="http://schemas.microsoft.com/office/powerpoint/2010/main" val="28233776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74</a:t>
            </a:fld>
            <a:endParaRPr lang="fr-FR"/>
          </a:p>
        </p:txBody>
      </p:sp>
    </p:spTree>
    <p:extLst>
      <p:ext uri="{BB962C8B-B14F-4D97-AF65-F5344CB8AC3E}">
        <p14:creationId xmlns:p14="http://schemas.microsoft.com/office/powerpoint/2010/main" val="34330409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86F27FA-DBF3-4E00-A9B1-CF27EDEB8195}" type="slidenum">
              <a:rPr lang="fr-FR" smtClean="0"/>
              <a:t>75</a:t>
            </a:fld>
            <a:endParaRPr lang="fr-FR"/>
          </a:p>
        </p:txBody>
      </p:sp>
    </p:spTree>
    <p:extLst>
      <p:ext uri="{BB962C8B-B14F-4D97-AF65-F5344CB8AC3E}">
        <p14:creationId xmlns:p14="http://schemas.microsoft.com/office/powerpoint/2010/main" val="282935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8</a:t>
            </a:fld>
            <a:endParaRPr lang="fr-FR"/>
          </a:p>
        </p:txBody>
      </p:sp>
    </p:spTree>
    <p:extLst>
      <p:ext uri="{BB962C8B-B14F-4D97-AF65-F5344CB8AC3E}">
        <p14:creationId xmlns:p14="http://schemas.microsoft.com/office/powerpoint/2010/main" val="1279080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E2ACE73-54A6-471C-8760-95853094F089}" type="slidenum">
              <a:rPr lang="fr-FR" smtClean="0"/>
              <a:t>9</a:t>
            </a:fld>
            <a:endParaRPr lang="fr-FR"/>
          </a:p>
        </p:txBody>
      </p:sp>
    </p:spTree>
    <p:extLst>
      <p:ext uri="{BB962C8B-B14F-4D97-AF65-F5344CB8AC3E}">
        <p14:creationId xmlns:p14="http://schemas.microsoft.com/office/powerpoint/2010/main" val="1621756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rgbClr val="43948C"/>
        </a:solidFill>
        <a:effectLst/>
      </p:bgPr>
    </p:bg>
    <p:spTree>
      <p:nvGrpSpPr>
        <p:cNvPr id="1" name=""/>
        <p:cNvGrpSpPr/>
        <p:nvPr/>
      </p:nvGrpSpPr>
      <p:grpSpPr>
        <a:xfrm>
          <a:off x="0" y="0"/>
          <a:ext cx="0" cy="0"/>
          <a:chOff x="0" y="0"/>
          <a:chExt cx="0" cy="0"/>
        </a:xfrm>
      </p:grpSpPr>
      <p:sp>
        <p:nvSpPr>
          <p:cNvPr id="25" name="Triangle isocèle 24">
            <a:extLst>
              <a:ext uri="{FF2B5EF4-FFF2-40B4-BE49-F238E27FC236}">
                <a16:creationId xmlns:a16="http://schemas.microsoft.com/office/drawing/2014/main" id="{11739B03-E488-410C-B7F9-95B3C9013D3C}"/>
              </a:ext>
            </a:extLst>
          </p:cNvPr>
          <p:cNvSpPr/>
          <p:nvPr userDrawn="1"/>
        </p:nvSpPr>
        <p:spPr>
          <a:xfrm rot="5400000">
            <a:off x="1112284" y="-1577573"/>
            <a:ext cx="2736375" cy="5179326"/>
          </a:xfrm>
          <a:prstGeom prst="triangle">
            <a:avLst>
              <a:gd name="adj" fmla="val 11596"/>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FFBC3C52-1B9C-48B8-9C1E-F5A6B7A57A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3355" y="-54501"/>
            <a:ext cx="5995392" cy="6990075"/>
          </a:xfrm>
          <a:prstGeom prst="rect">
            <a:avLst/>
          </a:prstGeom>
        </p:spPr>
      </p:pic>
      <p:pic>
        <p:nvPicPr>
          <p:cNvPr id="11" name="Image 10">
            <a:extLst>
              <a:ext uri="{FF2B5EF4-FFF2-40B4-BE49-F238E27FC236}">
                <a16:creationId xmlns:a16="http://schemas.microsoft.com/office/drawing/2014/main" id="{C23F5A1E-149E-4DB8-B00B-51591CFC63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3117" y="5036024"/>
            <a:ext cx="1649103" cy="1649103"/>
          </a:xfrm>
          <a:prstGeom prst="rect">
            <a:avLst/>
          </a:prstGeom>
        </p:spPr>
      </p:pic>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sp>
        <p:nvSpPr>
          <p:cNvPr id="23" name="Titre 22">
            <a:extLst>
              <a:ext uri="{FF2B5EF4-FFF2-40B4-BE49-F238E27FC236}">
                <a16:creationId xmlns:a16="http://schemas.microsoft.com/office/drawing/2014/main" id="{C054BE90-3E9A-4C78-B194-DD60EFC83079}"/>
              </a:ext>
            </a:extLst>
          </p:cNvPr>
          <p:cNvSpPr>
            <a:spLocks noGrp="1"/>
          </p:cNvSpPr>
          <p:nvPr>
            <p:ph type="title" hasCustomPrompt="1"/>
          </p:nvPr>
        </p:nvSpPr>
        <p:spPr>
          <a:xfrm>
            <a:off x="1111155" y="3021486"/>
            <a:ext cx="10515600" cy="1325563"/>
          </a:xfrm>
        </p:spPr>
        <p:txBody>
          <a:bodyPr>
            <a:noAutofit/>
          </a:bodyPr>
          <a:lstStyle>
            <a:lvl1pPr>
              <a:defRPr sz="8800" spc="600">
                <a:solidFill>
                  <a:schemeClr val="bg1"/>
                </a:solidFill>
              </a:defRPr>
            </a:lvl1pPr>
          </a:lstStyle>
          <a:p>
            <a:r>
              <a:rPr lang="fr-FR" dirty="0"/>
              <a:t>TITRE DE </a:t>
            </a:r>
            <a:br>
              <a:rPr lang="fr-FR" dirty="0"/>
            </a:br>
            <a:r>
              <a:rPr lang="fr-FR" dirty="0"/>
              <a:t>L’ÉVÉNEMENT</a:t>
            </a:r>
          </a:p>
        </p:txBody>
      </p:sp>
      <p:sp>
        <p:nvSpPr>
          <p:cNvPr id="24" name="Triangle isocèle 23">
            <a:extLst>
              <a:ext uri="{FF2B5EF4-FFF2-40B4-BE49-F238E27FC236}">
                <a16:creationId xmlns:a16="http://schemas.microsoft.com/office/drawing/2014/main" id="{DFD5E08B-BD3F-4957-AFB4-B28F47E7498E}"/>
              </a:ext>
            </a:extLst>
          </p:cNvPr>
          <p:cNvSpPr/>
          <p:nvPr userDrawn="1"/>
        </p:nvSpPr>
        <p:spPr>
          <a:xfrm rot="5400000">
            <a:off x="-453930" y="876998"/>
            <a:ext cx="1924607" cy="1835635"/>
          </a:xfrm>
          <a:prstGeom prst="triangle">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CD86AC48-8327-493C-9B47-958A25FF80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726" y="566309"/>
            <a:ext cx="2100400" cy="455195"/>
          </a:xfrm>
          <a:prstGeom prst="rect">
            <a:avLst/>
          </a:prstGeom>
        </p:spPr>
      </p:pic>
      <p:pic>
        <p:nvPicPr>
          <p:cNvPr id="10" name="Image 9">
            <a:extLst>
              <a:ext uri="{FF2B5EF4-FFF2-40B4-BE49-F238E27FC236}">
                <a16:creationId xmlns:a16="http://schemas.microsoft.com/office/drawing/2014/main" id="{35AC231B-F498-4D33-B93E-F7B6FF46063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54601" y="1021504"/>
            <a:ext cx="608516" cy="675120"/>
          </a:xfrm>
          <a:prstGeom prst="rect">
            <a:avLst/>
          </a:prstGeom>
        </p:spPr>
      </p:pic>
      <p:sp>
        <p:nvSpPr>
          <p:cNvPr id="12" name="Espace réservé du texte 5">
            <a:extLst>
              <a:ext uri="{FF2B5EF4-FFF2-40B4-BE49-F238E27FC236}">
                <a16:creationId xmlns:a16="http://schemas.microsoft.com/office/drawing/2014/main" id="{4E38A27B-B534-4B72-A3AE-12005B8F4343}"/>
              </a:ext>
            </a:extLst>
          </p:cNvPr>
          <p:cNvSpPr>
            <a:spLocks noGrp="1"/>
          </p:cNvSpPr>
          <p:nvPr>
            <p:ph type="body" sz="quarter" idx="11" hasCustomPrompt="1"/>
          </p:nvPr>
        </p:nvSpPr>
        <p:spPr>
          <a:xfrm>
            <a:off x="9655175" y="1843088"/>
            <a:ext cx="2536825" cy="392112"/>
          </a:xfrm>
        </p:spPr>
        <p:txBody>
          <a:bodyPr>
            <a:normAutofit/>
          </a:bodyPr>
          <a:lstStyle>
            <a:lvl1pPr marL="0" indent="0">
              <a:buNone/>
              <a:defRPr sz="1800" b="0">
                <a:solidFill>
                  <a:schemeClr val="bg1"/>
                </a:solidFill>
                <a:latin typeface="VerbComp"/>
              </a:defRPr>
            </a:lvl1pPr>
          </a:lstStyle>
          <a:p>
            <a:pPr lvl="0"/>
            <a:r>
              <a:rPr lang="fr-FR" dirty="0"/>
              <a:t>1ÈRE ANNÉE STPI</a:t>
            </a:r>
          </a:p>
        </p:txBody>
      </p:sp>
      <p:sp>
        <p:nvSpPr>
          <p:cNvPr id="13" name="Espace réservé du texte 5">
            <a:extLst>
              <a:ext uri="{FF2B5EF4-FFF2-40B4-BE49-F238E27FC236}">
                <a16:creationId xmlns:a16="http://schemas.microsoft.com/office/drawing/2014/main" id="{86C2557E-9157-4ECB-BA39-58770D474D5C}"/>
              </a:ext>
            </a:extLst>
          </p:cNvPr>
          <p:cNvSpPr>
            <a:spLocks noGrp="1"/>
          </p:cNvSpPr>
          <p:nvPr>
            <p:ph type="body" sz="quarter" idx="12" hasCustomPrompt="1"/>
          </p:nvPr>
        </p:nvSpPr>
        <p:spPr>
          <a:xfrm>
            <a:off x="9655175" y="2136455"/>
            <a:ext cx="2536825" cy="392112"/>
          </a:xfrm>
        </p:spPr>
        <p:txBody>
          <a:bodyPr>
            <a:normAutofit/>
          </a:bodyPr>
          <a:lstStyle>
            <a:lvl1pPr marL="0" indent="0">
              <a:buNone/>
              <a:defRPr sz="1800" b="0">
                <a:solidFill>
                  <a:schemeClr val="accent2"/>
                </a:solidFill>
                <a:latin typeface="VerbComp"/>
              </a:defRPr>
            </a:lvl1pPr>
          </a:lstStyle>
          <a:p>
            <a:pPr lvl="0"/>
            <a:r>
              <a:rPr lang="fr-FR" dirty="0"/>
              <a:t>2020</a:t>
            </a:r>
          </a:p>
        </p:txBody>
      </p:sp>
    </p:spTree>
    <p:extLst>
      <p:ext uri="{BB962C8B-B14F-4D97-AF65-F5344CB8AC3E}">
        <p14:creationId xmlns:p14="http://schemas.microsoft.com/office/powerpoint/2010/main" val="7604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7A6B91C-89FF-4CEB-930A-1FD13D73A161}" type="datetimeFigureOut">
              <a:rPr lang="fr-FR" smtClean="0"/>
              <a:t>08/11/2023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5A3B6C6-160B-4AB6-834A-BBE09324967B}" type="slidenum">
              <a:rPr lang="fr-FR" smtClean="0"/>
              <a:t>‹N°›</a:t>
            </a:fld>
            <a:endParaRPr lang="fr-FR"/>
          </a:p>
        </p:txBody>
      </p:sp>
    </p:spTree>
    <p:extLst>
      <p:ext uri="{BB962C8B-B14F-4D97-AF65-F5344CB8AC3E}">
        <p14:creationId xmlns:p14="http://schemas.microsoft.com/office/powerpoint/2010/main" val="312619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0_Titre et contenu">
    <p:spTree>
      <p:nvGrpSpPr>
        <p:cNvPr id="1" name=""/>
        <p:cNvGrpSpPr/>
        <p:nvPr/>
      </p:nvGrpSpPr>
      <p:grpSpPr>
        <a:xfrm>
          <a:off x="0" y="0"/>
          <a:ext cx="0" cy="0"/>
          <a:chOff x="0" y="0"/>
          <a:chExt cx="0" cy="0"/>
        </a:xfrm>
      </p:grpSpPr>
      <p:sp>
        <p:nvSpPr>
          <p:cNvPr id="15" name="Espace réservé du contenu 2"/>
          <p:cNvSpPr>
            <a:spLocks noGrp="1"/>
          </p:cNvSpPr>
          <p:nvPr>
            <p:ph idx="1" hasCustomPrompt="1"/>
          </p:nvPr>
        </p:nvSpPr>
        <p:spPr>
          <a:xfrm>
            <a:off x="503511" y="1333549"/>
            <a:ext cx="11233248" cy="4687739"/>
          </a:xfrm>
          <a:prstGeom prst="rect">
            <a:avLst/>
          </a:prstGeom>
        </p:spPr>
        <p:txBody>
          <a:bodyPr/>
          <a:lstStyle>
            <a:lvl1pPr>
              <a:lnSpc>
                <a:spcPct val="150000"/>
              </a:lnSpc>
              <a:defRPr sz="1600" b="1">
                <a:solidFill>
                  <a:schemeClr val="tx1"/>
                </a:solidFill>
                <a:latin typeface="Arial" pitchFamily="34" charset="0"/>
                <a:cs typeface="Arial" pitchFamily="34" charset="0"/>
              </a:defRPr>
            </a:lvl1pPr>
            <a:lvl2pPr marL="457200" indent="0">
              <a:lnSpc>
                <a:spcPct val="150000"/>
              </a:lnSpc>
              <a:buNone/>
              <a:defRPr sz="1400" baseline="0">
                <a:solidFill>
                  <a:srgbClr val="004D6F"/>
                </a:solidFill>
                <a:latin typeface="Arial" pitchFamily="34" charset="0"/>
                <a:cs typeface="Arial" pitchFamily="34" charset="0"/>
              </a:defRPr>
            </a:lvl2pPr>
            <a:lvl3pPr marL="914400" indent="0">
              <a:lnSpc>
                <a:spcPct val="150000"/>
              </a:lnSpc>
              <a:spcBef>
                <a:spcPts val="2400"/>
              </a:spcBef>
              <a:buNone/>
              <a:defRPr sz="1800">
                <a:solidFill>
                  <a:srgbClr val="587F8E"/>
                </a:solidFill>
                <a:latin typeface="Arial" pitchFamily="34" charset="0"/>
                <a:cs typeface="Arial" pitchFamily="34" charset="0"/>
              </a:defRPr>
            </a:lvl3pPr>
          </a:lstStyle>
          <a:p>
            <a:pPr lvl="0"/>
            <a:r>
              <a:rPr lang="fr-FR" dirty="0"/>
              <a:t>Item 1</a:t>
            </a:r>
          </a:p>
          <a:p>
            <a:pPr lvl="1"/>
            <a:r>
              <a:rPr lang="fr-FR" dirty="0"/>
              <a:t>Sous - item 1.1</a:t>
            </a:r>
          </a:p>
          <a:p>
            <a:pPr lvl="1"/>
            <a:endParaRPr lang="fr-FR" dirty="0"/>
          </a:p>
        </p:txBody>
      </p:sp>
      <p:sp>
        <p:nvSpPr>
          <p:cNvPr id="16" name="Titre 11"/>
          <p:cNvSpPr>
            <a:spLocks noGrp="1"/>
          </p:cNvSpPr>
          <p:nvPr>
            <p:ph type="title" hasCustomPrompt="1"/>
          </p:nvPr>
        </p:nvSpPr>
        <p:spPr>
          <a:xfrm>
            <a:off x="3407701" y="6573878"/>
            <a:ext cx="7536160" cy="239498"/>
          </a:xfrm>
          <a:prstGeom prst="rect">
            <a:avLst/>
          </a:prstGeom>
        </p:spPr>
        <p:txBody>
          <a:bodyPr anchor="ctr"/>
          <a:lstStyle>
            <a:lvl1pPr algn="l">
              <a:defRPr sz="1050" b="0" baseline="0">
                <a:solidFill>
                  <a:srgbClr val="B2B2B2"/>
                </a:solidFill>
                <a:latin typeface="Arial" pitchFamily="34" charset="0"/>
                <a:cs typeface="Arial" pitchFamily="34" charset="0"/>
              </a:defRPr>
            </a:lvl1pPr>
          </a:lstStyle>
          <a:p>
            <a:r>
              <a:rPr lang="fr-FR" dirty="0"/>
              <a:t>TITRE DE PARTIE</a:t>
            </a:r>
          </a:p>
        </p:txBody>
      </p:sp>
      <p:sp>
        <p:nvSpPr>
          <p:cNvPr id="17" name="Espace réservé du texte 12"/>
          <p:cNvSpPr>
            <a:spLocks noGrp="1"/>
          </p:cNvSpPr>
          <p:nvPr>
            <p:ph type="body" sz="quarter" idx="13" hasCustomPrompt="1"/>
          </p:nvPr>
        </p:nvSpPr>
        <p:spPr>
          <a:xfrm>
            <a:off x="2447595" y="121927"/>
            <a:ext cx="6144683" cy="423109"/>
          </a:xfrm>
          <a:prstGeom prst="rect">
            <a:avLst/>
          </a:prstGeom>
        </p:spPr>
        <p:txBody>
          <a:bodyPr/>
          <a:lstStyle>
            <a:lvl1pPr marL="0" indent="0" algn="r">
              <a:buFontTx/>
              <a:buNone/>
              <a:defRPr sz="1600" b="1" baseline="0">
                <a:solidFill>
                  <a:schemeClr val="tx1"/>
                </a:solidFill>
                <a:latin typeface="Arial" pitchFamily="34" charset="0"/>
                <a:cs typeface="Arial" pitchFamily="34" charset="0"/>
              </a:defRPr>
            </a:lvl1pPr>
          </a:lstStyle>
          <a:p>
            <a:pPr lvl="0"/>
            <a:r>
              <a:rPr lang="fr-FR" dirty="0"/>
              <a:t>Titre de page</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6855" y="221950"/>
            <a:ext cx="1821211" cy="296059"/>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isocèle 10"/>
          <p:cNvSpPr/>
          <p:nvPr/>
        </p:nvSpPr>
        <p:spPr>
          <a:xfrm rot="16200000">
            <a:off x="9563105" y="-1286357"/>
            <a:ext cx="1342487" cy="3911761"/>
          </a:xfrm>
          <a:custGeom>
            <a:avLst/>
            <a:gdLst>
              <a:gd name="connsiteX0" fmla="*/ 0 w 7304492"/>
              <a:gd name="connsiteY0" fmla="*/ 7085811 h 7085811"/>
              <a:gd name="connsiteX1" fmla="*/ 3652246 w 7304492"/>
              <a:gd name="connsiteY1" fmla="*/ 0 h 7085811"/>
              <a:gd name="connsiteX2" fmla="*/ 7304492 w 7304492"/>
              <a:gd name="connsiteY2" fmla="*/ 7085811 h 7085811"/>
              <a:gd name="connsiteX3" fmla="*/ 0 w 7304492"/>
              <a:gd name="connsiteY3" fmla="*/ 7085811 h 7085811"/>
              <a:gd name="connsiteX0" fmla="*/ 0 w 7304492"/>
              <a:gd name="connsiteY0" fmla="*/ 7085811 h 7085811"/>
              <a:gd name="connsiteX1" fmla="*/ 3652246 w 7304492"/>
              <a:gd name="connsiteY1" fmla="*/ 0 h 7085811"/>
              <a:gd name="connsiteX2" fmla="*/ 4862555 w 7304492"/>
              <a:gd name="connsiteY2" fmla="*/ 2355029 h 7085811"/>
              <a:gd name="connsiteX3" fmla="*/ 7304492 w 7304492"/>
              <a:gd name="connsiteY3" fmla="*/ 7085811 h 7085811"/>
              <a:gd name="connsiteX4" fmla="*/ 0 w 7304492"/>
              <a:gd name="connsiteY4" fmla="*/ 7085811 h 7085811"/>
              <a:gd name="connsiteX0" fmla="*/ 0 w 7304492"/>
              <a:gd name="connsiteY0" fmla="*/ 7085811 h 7092282"/>
              <a:gd name="connsiteX1" fmla="*/ 3652246 w 7304492"/>
              <a:gd name="connsiteY1" fmla="*/ 0 h 7092282"/>
              <a:gd name="connsiteX2" fmla="*/ 4862555 w 7304492"/>
              <a:gd name="connsiteY2" fmla="*/ 2355029 h 7092282"/>
              <a:gd name="connsiteX3" fmla="*/ 7304492 w 7304492"/>
              <a:gd name="connsiteY3" fmla="*/ 7085811 h 7092282"/>
              <a:gd name="connsiteX4" fmla="*/ 4840524 w 7304492"/>
              <a:gd name="connsiteY4" fmla="*/ 7092282 h 7092282"/>
              <a:gd name="connsiteX5" fmla="*/ 0 w 7304492"/>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47730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57148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111136"/>
              <a:gd name="connsiteX1" fmla="*/ 3652246 w 4862555"/>
              <a:gd name="connsiteY1" fmla="*/ 0 h 7111136"/>
              <a:gd name="connsiteX2" fmla="*/ 4862555 w 4862555"/>
              <a:gd name="connsiteY2" fmla="*/ 2355029 h 7111136"/>
              <a:gd name="connsiteX3" fmla="*/ 4857148 w 4862555"/>
              <a:gd name="connsiteY3" fmla="*/ 4794303 h 7111136"/>
              <a:gd name="connsiteX4" fmla="*/ 4859360 w 4862555"/>
              <a:gd name="connsiteY4" fmla="*/ 7111136 h 7111136"/>
              <a:gd name="connsiteX5" fmla="*/ 0 w 4862555"/>
              <a:gd name="connsiteY5" fmla="*/ 7085811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4303 h 7111136"/>
              <a:gd name="connsiteX4" fmla="*/ 4873486 w 4876681"/>
              <a:gd name="connsiteY4" fmla="*/ 7111136 h 7111136"/>
              <a:gd name="connsiteX5" fmla="*/ 0 w 4876681"/>
              <a:gd name="connsiteY5" fmla="*/ 7104665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9016 h 7111136"/>
              <a:gd name="connsiteX4" fmla="*/ 4873486 w 4876681"/>
              <a:gd name="connsiteY4" fmla="*/ 7111136 h 7111136"/>
              <a:gd name="connsiteX5" fmla="*/ 0 w 4876681"/>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73486"/>
              <a:gd name="connsiteY0" fmla="*/ 7104665 h 7111136"/>
              <a:gd name="connsiteX1" fmla="*/ 3666372 w 4873486"/>
              <a:gd name="connsiteY1" fmla="*/ 0 h 7111136"/>
              <a:gd name="connsiteX2" fmla="*/ 4871972 w 4873486"/>
              <a:gd name="connsiteY2" fmla="*/ 2326748 h 7111136"/>
              <a:gd name="connsiteX3" fmla="*/ 4871274 w 4873486"/>
              <a:gd name="connsiteY3" fmla="*/ 4799016 h 7111136"/>
              <a:gd name="connsiteX4" fmla="*/ 4873486 w 4873486"/>
              <a:gd name="connsiteY4" fmla="*/ 7111136 h 7111136"/>
              <a:gd name="connsiteX5" fmla="*/ 0 w 4873486"/>
              <a:gd name="connsiteY5" fmla="*/ 7104665 h 7111136"/>
              <a:gd name="connsiteX0" fmla="*/ 0 w 4875163"/>
              <a:gd name="connsiteY0" fmla="*/ 7104665 h 7111136"/>
              <a:gd name="connsiteX1" fmla="*/ 3666372 w 4875163"/>
              <a:gd name="connsiteY1" fmla="*/ 0 h 7111136"/>
              <a:gd name="connsiteX2" fmla="*/ 4871972 w 4875163"/>
              <a:gd name="connsiteY2" fmla="*/ 2326748 h 7111136"/>
              <a:gd name="connsiteX3" fmla="*/ 4871274 w 4875163"/>
              <a:gd name="connsiteY3" fmla="*/ 4799016 h 7111136"/>
              <a:gd name="connsiteX4" fmla="*/ 4873486 w 4875163"/>
              <a:gd name="connsiteY4" fmla="*/ 7111136 h 7111136"/>
              <a:gd name="connsiteX5" fmla="*/ 0 w 4875163"/>
              <a:gd name="connsiteY5" fmla="*/ 7104665 h 7111136"/>
              <a:gd name="connsiteX0" fmla="*/ 0 w 4984444"/>
              <a:gd name="connsiteY0" fmla="*/ 7104665 h 7111136"/>
              <a:gd name="connsiteX1" fmla="*/ 3666372 w 4984444"/>
              <a:gd name="connsiteY1" fmla="*/ 0 h 7111136"/>
              <a:gd name="connsiteX2" fmla="*/ 4871972 w 4984444"/>
              <a:gd name="connsiteY2" fmla="*/ 2326748 h 7111136"/>
              <a:gd name="connsiteX3" fmla="*/ 4984287 w 4984444"/>
              <a:gd name="connsiteY3" fmla="*/ 4817872 h 7111136"/>
              <a:gd name="connsiteX4" fmla="*/ 4873486 w 4984444"/>
              <a:gd name="connsiteY4" fmla="*/ 7111136 h 7111136"/>
              <a:gd name="connsiteX5" fmla="*/ 0 w 4984444"/>
              <a:gd name="connsiteY5" fmla="*/ 7104665 h 7111136"/>
              <a:gd name="connsiteX0" fmla="*/ 0 w 4875164"/>
              <a:gd name="connsiteY0" fmla="*/ 7104665 h 7111136"/>
              <a:gd name="connsiteX1" fmla="*/ 3666372 w 4875164"/>
              <a:gd name="connsiteY1" fmla="*/ 0 h 7111136"/>
              <a:gd name="connsiteX2" fmla="*/ 4871972 w 4875164"/>
              <a:gd name="connsiteY2" fmla="*/ 2326748 h 7111136"/>
              <a:gd name="connsiteX3" fmla="*/ 4871276 w 4875164"/>
              <a:gd name="connsiteY3" fmla="*/ 4836728 h 7111136"/>
              <a:gd name="connsiteX4" fmla="*/ 4873486 w 4875164"/>
              <a:gd name="connsiteY4" fmla="*/ 7111136 h 7111136"/>
              <a:gd name="connsiteX5" fmla="*/ 0 w 4875164"/>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871276 w 4873486"/>
              <a:gd name="connsiteY3" fmla="*/ 4836728 h 7111136"/>
              <a:gd name="connsiteX4" fmla="*/ 4873486 w 4873486"/>
              <a:gd name="connsiteY4" fmla="*/ 7111136 h 7111136"/>
              <a:gd name="connsiteX5" fmla="*/ 0 w 4873486"/>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719025 w 4873486"/>
              <a:gd name="connsiteY3" fmla="*/ 4693853 h 7111136"/>
              <a:gd name="connsiteX4" fmla="*/ 4873486 w 4873486"/>
              <a:gd name="connsiteY4" fmla="*/ 7111136 h 7111136"/>
              <a:gd name="connsiteX5" fmla="*/ 0 w 4873486"/>
              <a:gd name="connsiteY5" fmla="*/ 7104665 h 7111136"/>
              <a:gd name="connsiteX0" fmla="*/ 0 w 4720435"/>
              <a:gd name="connsiteY0" fmla="*/ 7104665 h 7104665"/>
              <a:gd name="connsiteX1" fmla="*/ 3666372 w 4720435"/>
              <a:gd name="connsiteY1" fmla="*/ 0 h 7104665"/>
              <a:gd name="connsiteX2" fmla="*/ 4710205 w 4720435"/>
              <a:gd name="connsiteY2" fmla="*/ 2021948 h 7104665"/>
              <a:gd name="connsiteX3" fmla="*/ 4719025 w 4720435"/>
              <a:gd name="connsiteY3" fmla="*/ 4693853 h 7104665"/>
              <a:gd name="connsiteX4" fmla="*/ 4711719 w 4720435"/>
              <a:gd name="connsiteY4" fmla="*/ 5606186 h 7104665"/>
              <a:gd name="connsiteX5" fmla="*/ 0 w 4720435"/>
              <a:gd name="connsiteY5" fmla="*/ 7104665 h 7104665"/>
              <a:gd name="connsiteX0" fmla="*/ 0 w 3940147"/>
              <a:gd name="connsiteY0" fmla="*/ 5571143 h 5606186"/>
              <a:gd name="connsiteX1" fmla="*/ 2886084 w 3940147"/>
              <a:gd name="connsiteY1" fmla="*/ 0 h 5606186"/>
              <a:gd name="connsiteX2" fmla="*/ 3929917 w 3940147"/>
              <a:gd name="connsiteY2" fmla="*/ 2021948 h 5606186"/>
              <a:gd name="connsiteX3" fmla="*/ 3938737 w 3940147"/>
              <a:gd name="connsiteY3" fmla="*/ 4693853 h 5606186"/>
              <a:gd name="connsiteX4" fmla="*/ 3931431 w 3940147"/>
              <a:gd name="connsiteY4" fmla="*/ 5606186 h 5606186"/>
              <a:gd name="connsiteX5" fmla="*/ 0 w 3940147"/>
              <a:gd name="connsiteY5" fmla="*/ 5571143 h 5606186"/>
              <a:gd name="connsiteX0" fmla="*/ 0 w 3939313"/>
              <a:gd name="connsiteY0" fmla="*/ 5571143 h 5606186"/>
              <a:gd name="connsiteX1" fmla="*/ 2886084 w 3939313"/>
              <a:gd name="connsiteY1" fmla="*/ 0 h 5606186"/>
              <a:gd name="connsiteX2" fmla="*/ 3910886 w 3939313"/>
              <a:gd name="connsiteY2" fmla="*/ 2002898 h 5606186"/>
              <a:gd name="connsiteX3" fmla="*/ 3938737 w 3939313"/>
              <a:gd name="connsiteY3" fmla="*/ 4693853 h 5606186"/>
              <a:gd name="connsiteX4" fmla="*/ 3931431 w 3939313"/>
              <a:gd name="connsiteY4" fmla="*/ 5606186 h 5606186"/>
              <a:gd name="connsiteX5" fmla="*/ 0 w 3939313"/>
              <a:gd name="connsiteY5" fmla="*/ 5571143 h 5606186"/>
              <a:gd name="connsiteX0" fmla="*/ 0 w 3931431"/>
              <a:gd name="connsiteY0" fmla="*/ 5571143 h 5606186"/>
              <a:gd name="connsiteX1" fmla="*/ 2886084 w 3931431"/>
              <a:gd name="connsiteY1" fmla="*/ 0 h 5606186"/>
              <a:gd name="connsiteX2" fmla="*/ 3910886 w 3931431"/>
              <a:gd name="connsiteY2" fmla="*/ 2002898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12966"/>
              <a:gd name="connsiteY0" fmla="*/ 5571143 h 5609320"/>
              <a:gd name="connsiteX1" fmla="*/ 2886084 w 3912966"/>
              <a:gd name="connsiteY1" fmla="*/ 0 h 5609320"/>
              <a:gd name="connsiteX2" fmla="*/ 3910886 w 3912966"/>
              <a:gd name="connsiteY2" fmla="*/ 2012295 h 5609320"/>
              <a:gd name="connsiteX3" fmla="*/ 3910192 w 3912966"/>
              <a:gd name="connsiteY3" fmla="*/ 4703381 h 5609320"/>
              <a:gd name="connsiteX4" fmla="*/ 3868863 w 3912966"/>
              <a:gd name="connsiteY4" fmla="*/ 5609320 h 5609320"/>
              <a:gd name="connsiteX5" fmla="*/ 0 w 3912966"/>
              <a:gd name="connsiteY5" fmla="*/ 5571143 h 5609320"/>
              <a:gd name="connsiteX0" fmla="*/ 0 w 3915790"/>
              <a:gd name="connsiteY0" fmla="*/ 5571143 h 5593663"/>
              <a:gd name="connsiteX1" fmla="*/ 2886084 w 3915790"/>
              <a:gd name="connsiteY1" fmla="*/ 0 h 5593663"/>
              <a:gd name="connsiteX2" fmla="*/ 3910886 w 3915790"/>
              <a:gd name="connsiteY2" fmla="*/ 2012295 h 5593663"/>
              <a:gd name="connsiteX3" fmla="*/ 3910192 w 3915790"/>
              <a:gd name="connsiteY3" fmla="*/ 4703381 h 5593663"/>
              <a:gd name="connsiteX4" fmla="*/ 3915790 w 3915790"/>
              <a:gd name="connsiteY4" fmla="*/ 5593663 h 5593663"/>
              <a:gd name="connsiteX5" fmla="*/ 0 w 3915790"/>
              <a:gd name="connsiteY5" fmla="*/ 5571143 h 5593663"/>
              <a:gd name="connsiteX0" fmla="*/ 0 w 3916271"/>
              <a:gd name="connsiteY0" fmla="*/ 5571143 h 5593663"/>
              <a:gd name="connsiteX1" fmla="*/ 2886084 w 3916271"/>
              <a:gd name="connsiteY1" fmla="*/ 0 h 5593663"/>
              <a:gd name="connsiteX2" fmla="*/ 3910886 w 3916271"/>
              <a:gd name="connsiteY2" fmla="*/ 2012295 h 5593663"/>
              <a:gd name="connsiteX3" fmla="*/ 3910192 w 3916271"/>
              <a:gd name="connsiteY3" fmla="*/ 4703381 h 5593663"/>
              <a:gd name="connsiteX4" fmla="*/ 3915790 w 3916271"/>
              <a:gd name="connsiteY4" fmla="*/ 5593663 h 5593663"/>
              <a:gd name="connsiteX5" fmla="*/ 0 w 3916271"/>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4148574 h 4171094"/>
              <a:gd name="connsiteX1" fmla="*/ 2153516 w 3919583"/>
              <a:gd name="connsiteY1" fmla="*/ 0 h 4171094"/>
              <a:gd name="connsiteX2" fmla="*/ 3914014 w 3919583"/>
              <a:gd name="connsiteY2" fmla="*/ 602252 h 4171094"/>
              <a:gd name="connsiteX3" fmla="*/ 3919583 w 3919583"/>
              <a:gd name="connsiteY3" fmla="*/ 3265161 h 4171094"/>
              <a:gd name="connsiteX4" fmla="*/ 3915790 w 3919583"/>
              <a:gd name="connsiteY4" fmla="*/ 4171094 h 4171094"/>
              <a:gd name="connsiteX5" fmla="*/ 0 w 3919583"/>
              <a:gd name="connsiteY5" fmla="*/ 4148574 h 4171094"/>
              <a:gd name="connsiteX0" fmla="*/ 0 w 3919583"/>
              <a:gd name="connsiteY0" fmla="*/ 4148574 h 4171094"/>
              <a:gd name="connsiteX1" fmla="*/ 2153516 w 3919583"/>
              <a:gd name="connsiteY1" fmla="*/ 0 h 4171094"/>
              <a:gd name="connsiteX2" fmla="*/ 2170505 w 3919583"/>
              <a:gd name="connsiteY2" fmla="*/ 1892836 h 4171094"/>
              <a:gd name="connsiteX3" fmla="*/ 3919583 w 3919583"/>
              <a:gd name="connsiteY3" fmla="*/ 3265161 h 4171094"/>
              <a:gd name="connsiteX4" fmla="*/ 3915790 w 3919583"/>
              <a:gd name="connsiteY4" fmla="*/ 4171094 h 4171094"/>
              <a:gd name="connsiteX5" fmla="*/ 0 w 3919583"/>
              <a:gd name="connsiteY5" fmla="*/ 4148574 h 4171094"/>
              <a:gd name="connsiteX0" fmla="*/ 0 w 3915793"/>
              <a:gd name="connsiteY0" fmla="*/ 4148574 h 4171094"/>
              <a:gd name="connsiteX1" fmla="*/ 2153516 w 3915793"/>
              <a:gd name="connsiteY1" fmla="*/ 0 h 4171094"/>
              <a:gd name="connsiteX2" fmla="*/ 2170505 w 3915793"/>
              <a:gd name="connsiteY2" fmla="*/ 1892836 h 4171094"/>
              <a:gd name="connsiteX3" fmla="*/ 2190725 w 3915793"/>
              <a:gd name="connsiteY3" fmla="*/ 3265165 h 4171094"/>
              <a:gd name="connsiteX4" fmla="*/ 3915790 w 3915793"/>
              <a:gd name="connsiteY4" fmla="*/ 4171094 h 4171094"/>
              <a:gd name="connsiteX5" fmla="*/ 0 w 3915793"/>
              <a:gd name="connsiteY5" fmla="*/ 4148574 h 4171094"/>
              <a:gd name="connsiteX0" fmla="*/ 0 w 3963302"/>
              <a:gd name="connsiteY0" fmla="*/ 4148574 h 4171094"/>
              <a:gd name="connsiteX1" fmla="*/ 2153516 w 3963302"/>
              <a:gd name="connsiteY1" fmla="*/ 0 h 4171094"/>
              <a:gd name="connsiteX2" fmla="*/ 2170505 w 3963302"/>
              <a:gd name="connsiteY2" fmla="*/ 1892836 h 4171094"/>
              <a:gd name="connsiteX3" fmla="*/ 3915790 w 3963302"/>
              <a:gd name="connsiteY3" fmla="*/ 4171094 h 4171094"/>
              <a:gd name="connsiteX4" fmla="*/ 0 w 3963302"/>
              <a:gd name="connsiteY4" fmla="*/ 4148574 h 4171094"/>
              <a:gd name="connsiteX0" fmla="*/ 0 w 3971475"/>
              <a:gd name="connsiteY0" fmla="*/ 4148574 h 4171094"/>
              <a:gd name="connsiteX1" fmla="*/ 2153516 w 3971475"/>
              <a:gd name="connsiteY1" fmla="*/ 0 h 4171094"/>
              <a:gd name="connsiteX2" fmla="*/ 3915790 w 3971475"/>
              <a:gd name="connsiteY2" fmla="*/ 4171094 h 4171094"/>
              <a:gd name="connsiteX3" fmla="*/ 0 w 3971475"/>
              <a:gd name="connsiteY3" fmla="*/ 4148574 h 4171094"/>
              <a:gd name="connsiteX0" fmla="*/ 0 w 2530710"/>
              <a:gd name="connsiteY0" fmla="*/ 4148574 h 4171098"/>
              <a:gd name="connsiteX1" fmla="*/ 2153516 w 2530710"/>
              <a:gd name="connsiteY1" fmla="*/ 0 h 4171098"/>
              <a:gd name="connsiteX2" fmla="*/ 2128327 w 2530710"/>
              <a:gd name="connsiteY2" fmla="*/ 4171098 h 4171098"/>
              <a:gd name="connsiteX3" fmla="*/ 0 w 2530710"/>
              <a:gd name="connsiteY3" fmla="*/ 4148574 h 4171098"/>
              <a:gd name="connsiteX0" fmla="*/ 0 w 2438750"/>
              <a:gd name="connsiteY0" fmla="*/ 4148574 h 4171098"/>
              <a:gd name="connsiteX1" fmla="*/ 2153516 w 2438750"/>
              <a:gd name="connsiteY1" fmla="*/ 0 h 4171098"/>
              <a:gd name="connsiteX2" fmla="*/ 2128327 w 2438750"/>
              <a:gd name="connsiteY2" fmla="*/ 4171098 h 4171098"/>
              <a:gd name="connsiteX3" fmla="*/ 0 w 2438750"/>
              <a:gd name="connsiteY3" fmla="*/ 4148574 h 4171098"/>
              <a:gd name="connsiteX0" fmla="*/ 0 w 2153516"/>
              <a:gd name="connsiteY0" fmla="*/ 4148574 h 4171098"/>
              <a:gd name="connsiteX1" fmla="*/ 2153516 w 2153516"/>
              <a:gd name="connsiteY1" fmla="*/ 0 h 4171098"/>
              <a:gd name="connsiteX2" fmla="*/ 2128327 w 2153516"/>
              <a:gd name="connsiteY2" fmla="*/ 4171098 h 4171098"/>
              <a:gd name="connsiteX3" fmla="*/ 0 w 2153516"/>
              <a:gd name="connsiteY3" fmla="*/ 4148574 h 4171098"/>
              <a:gd name="connsiteX0" fmla="*/ 0 w 2155023"/>
              <a:gd name="connsiteY0" fmla="*/ 4148574 h 4171098"/>
              <a:gd name="connsiteX1" fmla="*/ 2153516 w 2155023"/>
              <a:gd name="connsiteY1" fmla="*/ 0 h 4171098"/>
              <a:gd name="connsiteX2" fmla="*/ 2128327 w 2155023"/>
              <a:gd name="connsiteY2" fmla="*/ 4171098 h 4171098"/>
              <a:gd name="connsiteX3" fmla="*/ 0 w 2155023"/>
              <a:gd name="connsiteY3" fmla="*/ 4148574 h 4171098"/>
              <a:gd name="connsiteX0" fmla="*/ 0 w 2161634"/>
              <a:gd name="connsiteY0" fmla="*/ 4148574 h 4171098"/>
              <a:gd name="connsiteX1" fmla="*/ 2153516 w 2161634"/>
              <a:gd name="connsiteY1" fmla="*/ 0 h 4171098"/>
              <a:gd name="connsiteX2" fmla="*/ 2157630 w 2161634"/>
              <a:gd name="connsiteY2" fmla="*/ 4171098 h 4171098"/>
              <a:gd name="connsiteX3" fmla="*/ 0 w 2161634"/>
              <a:gd name="connsiteY3" fmla="*/ 4148574 h 4171098"/>
              <a:gd name="connsiteX0" fmla="*/ 0 w 2161634"/>
              <a:gd name="connsiteY0" fmla="*/ 4163240 h 4171098"/>
              <a:gd name="connsiteX1" fmla="*/ 2153516 w 2161634"/>
              <a:gd name="connsiteY1" fmla="*/ 0 h 4171098"/>
              <a:gd name="connsiteX2" fmla="*/ 2157630 w 2161634"/>
              <a:gd name="connsiteY2" fmla="*/ 4171098 h 4171098"/>
              <a:gd name="connsiteX3" fmla="*/ 0 w 2161634"/>
              <a:gd name="connsiteY3" fmla="*/ 4163240 h 4171098"/>
              <a:gd name="connsiteX0" fmla="*/ 0 w 2168034"/>
              <a:gd name="connsiteY0" fmla="*/ 4174397 h 4182255"/>
              <a:gd name="connsiteX1" fmla="*/ 2164660 w 2168034"/>
              <a:gd name="connsiteY1" fmla="*/ 0 h 4182255"/>
              <a:gd name="connsiteX2" fmla="*/ 2157630 w 2168034"/>
              <a:gd name="connsiteY2" fmla="*/ 4182255 h 4182255"/>
              <a:gd name="connsiteX3" fmla="*/ 0 w 2168034"/>
              <a:gd name="connsiteY3" fmla="*/ 4174397 h 4182255"/>
              <a:gd name="connsiteX0" fmla="*/ 0 w 2164660"/>
              <a:gd name="connsiteY0" fmla="*/ 4174397 h 4182255"/>
              <a:gd name="connsiteX1" fmla="*/ 2164660 w 2164660"/>
              <a:gd name="connsiteY1" fmla="*/ 0 h 4182255"/>
              <a:gd name="connsiteX2" fmla="*/ 2157630 w 2164660"/>
              <a:gd name="connsiteY2" fmla="*/ 4182255 h 4182255"/>
              <a:gd name="connsiteX3" fmla="*/ 0 w 2164660"/>
              <a:gd name="connsiteY3" fmla="*/ 4174397 h 4182255"/>
              <a:gd name="connsiteX0" fmla="*/ 0 w 2166133"/>
              <a:gd name="connsiteY0" fmla="*/ 4174397 h 4182255"/>
              <a:gd name="connsiteX1" fmla="*/ 2164660 w 2166133"/>
              <a:gd name="connsiteY1" fmla="*/ 0 h 4182255"/>
              <a:gd name="connsiteX2" fmla="*/ 2163203 w 2166133"/>
              <a:gd name="connsiteY2" fmla="*/ 4182255 h 4182255"/>
              <a:gd name="connsiteX3" fmla="*/ 0 w 2166133"/>
              <a:gd name="connsiteY3" fmla="*/ 4174397 h 4182255"/>
              <a:gd name="connsiteX0" fmla="*/ 0 w 2164660"/>
              <a:gd name="connsiteY0" fmla="*/ 4174397 h 4182255"/>
              <a:gd name="connsiteX1" fmla="*/ 2164660 w 2164660"/>
              <a:gd name="connsiteY1" fmla="*/ 0 h 4182255"/>
              <a:gd name="connsiteX2" fmla="*/ 2163203 w 2164660"/>
              <a:gd name="connsiteY2" fmla="*/ 4182255 h 4182255"/>
              <a:gd name="connsiteX3" fmla="*/ 0 w 2164660"/>
              <a:gd name="connsiteY3" fmla="*/ 4174397 h 4182255"/>
              <a:gd name="connsiteX0" fmla="*/ 0 w 2164660"/>
              <a:gd name="connsiteY0" fmla="*/ 4174397 h 4187832"/>
              <a:gd name="connsiteX1" fmla="*/ 2164660 w 2164660"/>
              <a:gd name="connsiteY1" fmla="*/ 0 h 4187832"/>
              <a:gd name="connsiteX2" fmla="*/ 2163203 w 2164660"/>
              <a:gd name="connsiteY2" fmla="*/ 4187832 h 4187832"/>
              <a:gd name="connsiteX3" fmla="*/ 0 w 2164660"/>
              <a:gd name="connsiteY3" fmla="*/ 4174397 h 4187832"/>
              <a:gd name="connsiteX0" fmla="*/ 0 w 2165734"/>
              <a:gd name="connsiteY0" fmla="*/ 4174397 h 4187832"/>
              <a:gd name="connsiteX1" fmla="*/ 2164660 w 2165734"/>
              <a:gd name="connsiteY1" fmla="*/ 0 h 4187832"/>
              <a:gd name="connsiteX2" fmla="*/ 2163203 w 2165734"/>
              <a:gd name="connsiteY2" fmla="*/ 4187832 h 4187832"/>
              <a:gd name="connsiteX3" fmla="*/ 0 w 2165734"/>
              <a:gd name="connsiteY3" fmla="*/ 4174397 h 4187832"/>
            </a:gdLst>
            <a:ahLst/>
            <a:cxnLst>
              <a:cxn ang="0">
                <a:pos x="connsiteX0" y="connsiteY0"/>
              </a:cxn>
              <a:cxn ang="0">
                <a:pos x="connsiteX1" y="connsiteY1"/>
              </a:cxn>
              <a:cxn ang="0">
                <a:pos x="connsiteX2" y="connsiteY2"/>
              </a:cxn>
              <a:cxn ang="0">
                <a:pos x="connsiteX3" y="connsiteY3"/>
              </a:cxn>
            </a:cxnLst>
            <a:rect l="l" t="t" r="r" b="b"/>
            <a:pathLst>
              <a:path w="2165734" h="4187832">
                <a:moveTo>
                  <a:pt x="0" y="4174397"/>
                </a:moveTo>
                <a:lnTo>
                  <a:pt x="2164660" y="0"/>
                </a:lnTo>
                <a:cubicBezTo>
                  <a:pt x="2167064" y="1400325"/>
                  <a:pt x="2164923" y="2810636"/>
                  <a:pt x="2163203" y="4187832"/>
                </a:cubicBezTo>
                <a:lnTo>
                  <a:pt x="0" y="4174397"/>
                </a:lnTo>
                <a:close/>
              </a:path>
            </a:pathLst>
          </a:custGeom>
          <a:gradFill flip="none" rotWithShape="1">
            <a:gsLst>
              <a:gs pos="91000">
                <a:srgbClr val="004D6F">
                  <a:alpha val="53000"/>
                </a:srgbClr>
              </a:gs>
              <a:gs pos="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sp>
        <p:nvSpPr>
          <p:cNvPr id="7" name="Triangle isocèle 7"/>
          <p:cNvSpPr/>
          <p:nvPr/>
        </p:nvSpPr>
        <p:spPr>
          <a:xfrm rot="16200000">
            <a:off x="11310439" y="-337474"/>
            <a:ext cx="542117" cy="1222899"/>
          </a:xfrm>
          <a:custGeom>
            <a:avLst/>
            <a:gdLst>
              <a:gd name="connsiteX0" fmla="*/ 0 w 4540840"/>
              <a:gd name="connsiteY0" fmla="*/ 4404897 h 4404897"/>
              <a:gd name="connsiteX1" fmla="*/ 2270420 w 4540840"/>
              <a:gd name="connsiteY1" fmla="*/ 0 h 4404897"/>
              <a:gd name="connsiteX2" fmla="*/ 4540840 w 4540840"/>
              <a:gd name="connsiteY2" fmla="*/ 4404897 h 4404897"/>
              <a:gd name="connsiteX3" fmla="*/ 0 w 4540840"/>
              <a:gd name="connsiteY3"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0 w 4540840"/>
              <a:gd name="connsiteY4"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2933996 w 4540840"/>
              <a:gd name="connsiteY4" fmla="*/ 4404420 h 4404897"/>
              <a:gd name="connsiteX5" fmla="*/ 0 w 4540840"/>
              <a:gd name="connsiteY5" fmla="*/ 4404897 h 4404897"/>
              <a:gd name="connsiteX0" fmla="*/ 0 w 2933997"/>
              <a:gd name="connsiteY0" fmla="*/ 4404897 h 4404897"/>
              <a:gd name="connsiteX1" fmla="*/ 2270420 w 2933997"/>
              <a:gd name="connsiteY1" fmla="*/ 0 h 4404897"/>
              <a:gd name="connsiteX2" fmla="*/ 2933997 w 2933997"/>
              <a:gd name="connsiteY2" fmla="*/ 1284148 h 4404897"/>
              <a:gd name="connsiteX3" fmla="*/ 2933573 w 2933997"/>
              <a:gd name="connsiteY3" fmla="*/ 3532921 h 4404897"/>
              <a:gd name="connsiteX4" fmla="*/ 2933996 w 2933997"/>
              <a:gd name="connsiteY4" fmla="*/ 4404420 h 4404897"/>
              <a:gd name="connsiteX5" fmla="*/ 0 w 2933997"/>
              <a:gd name="connsiteY5" fmla="*/ 4404897 h 4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997" h="4404897">
                <a:moveTo>
                  <a:pt x="0" y="4404897"/>
                </a:moveTo>
                <a:lnTo>
                  <a:pt x="2270420" y="0"/>
                </a:lnTo>
                <a:cubicBezTo>
                  <a:pt x="2493183" y="426477"/>
                  <a:pt x="2711234" y="857671"/>
                  <a:pt x="2933997" y="1284148"/>
                </a:cubicBezTo>
                <a:cubicBezTo>
                  <a:pt x="2933856" y="2033739"/>
                  <a:pt x="2933714" y="2783330"/>
                  <a:pt x="2933573" y="3532921"/>
                </a:cubicBezTo>
                <a:lnTo>
                  <a:pt x="2933996" y="4404420"/>
                </a:lnTo>
                <a:lnTo>
                  <a:pt x="0" y="4404897"/>
                </a:lnTo>
                <a:close/>
              </a:path>
            </a:pathLst>
          </a:custGeom>
          <a:gradFill flip="none" rotWithShape="1">
            <a:gsLst>
              <a:gs pos="91000">
                <a:srgbClr val="004D6F">
                  <a:alpha val="63000"/>
                </a:srgbClr>
              </a:gs>
              <a:gs pos="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sp>
        <p:nvSpPr>
          <p:cNvPr id="8" name="Triangle isocèle 7"/>
          <p:cNvSpPr/>
          <p:nvPr/>
        </p:nvSpPr>
        <p:spPr>
          <a:xfrm rot="16200000">
            <a:off x="11424988" y="-104300"/>
            <a:ext cx="623545" cy="912367"/>
          </a:xfrm>
          <a:prstGeom prst="triangle">
            <a:avLst/>
          </a:prstGeom>
          <a:gradFill flip="none" rotWithShape="1">
            <a:gsLst>
              <a:gs pos="81000">
                <a:srgbClr val="004D6F">
                  <a:alpha val="48000"/>
                </a:srgbClr>
              </a:gs>
              <a:gs pos="27000">
                <a:schemeClr val="bg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pic>
        <p:nvPicPr>
          <p:cNvPr id="9" name="Picture 4" descr="S:\serv_com\01_CHARTE-INSA-Rennes\2014\08_Modèles-PPT\Triangle-bas.eps"/>
          <p:cNvPicPr>
            <a:picLocks noChangeAspect="1" noChangeArrowheads="1"/>
          </p:cNvPicPr>
          <p:nvPr/>
        </p:nvPicPr>
        <p:blipFill rotWithShape="1">
          <a:blip r:embed="rId3">
            <a:extLst>
              <a:ext uri="{28A0092B-C50C-407E-A947-70E740481C1C}">
                <a14:useLocalDpi xmlns:a14="http://schemas.microsoft.com/office/drawing/2010/main" val="0"/>
              </a:ext>
            </a:extLst>
          </a:blip>
          <a:srcRect b="42646"/>
          <a:stretch/>
        </p:blipFill>
        <p:spPr bwMode="auto">
          <a:xfrm>
            <a:off x="2159562" y="6614551"/>
            <a:ext cx="1344151" cy="24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29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amp;Contenu-Gris">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816C8-0114-4C69-B415-B8486933079E}"/>
              </a:ext>
            </a:extLst>
          </p:cNvPr>
          <p:cNvSpPr>
            <a:spLocks noGrp="1"/>
          </p:cNvSpPr>
          <p:nvPr>
            <p:ph type="title" hasCustomPrompt="1"/>
          </p:nvPr>
        </p:nvSpPr>
        <p:spPr>
          <a:xfrm>
            <a:off x="6326292" y="194583"/>
            <a:ext cx="4797215" cy="1325563"/>
          </a:xfrm>
        </p:spPr>
        <p:txBody>
          <a:bodyPr/>
          <a:lstStyle>
            <a:lvl1pPr algn="ctr">
              <a:defRPr/>
            </a:lvl1pPr>
          </a:lstStyle>
          <a:p>
            <a:r>
              <a:rPr lang="fr-FR" dirty="0"/>
              <a:t>TITRE ET CONTENU</a:t>
            </a:r>
          </a:p>
        </p:txBody>
      </p:sp>
      <p:sp>
        <p:nvSpPr>
          <p:cNvPr id="3" name="Espace réservé du contenu 2">
            <a:extLst>
              <a:ext uri="{FF2B5EF4-FFF2-40B4-BE49-F238E27FC236}">
                <a16:creationId xmlns:a16="http://schemas.microsoft.com/office/drawing/2014/main" id="{F2199E0F-6B37-4285-BC36-877E13392747}"/>
              </a:ext>
            </a:extLst>
          </p:cNvPr>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4E630696-7B80-4F05-957A-164B24A2D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284" y="365125"/>
            <a:ext cx="608516" cy="675120"/>
          </a:xfrm>
          <a:prstGeom prst="rect">
            <a:avLst/>
          </a:prstGeom>
        </p:spPr>
      </p:pic>
    </p:spTree>
    <p:extLst>
      <p:ext uri="{BB962C8B-B14F-4D97-AF65-F5344CB8AC3E}">
        <p14:creationId xmlns:p14="http://schemas.microsoft.com/office/powerpoint/2010/main" val="197305983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amp;Contenu-Bleu">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816C8-0114-4C69-B415-B8486933079E}"/>
              </a:ext>
            </a:extLst>
          </p:cNvPr>
          <p:cNvSpPr>
            <a:spLocks noGrp="1"/>
          </p:cNvSpPr>
          <p:nvPr>
            <p:ph type="title" hasCustomPrompt="1"/>
          </p:nvPr>
        </p:nvSpPr>
        <p:spPr>
          <a:xfrm>
            <a:off x="1117598" y="221676"/>
            <a:ext cx="4797215" cy="1325563"/>
          </a:xfrm>
        </p:spPr>
        <p:txBody>
          <a:bodyPr/>
          <a:lstStyle>
            <a:lvl1pPr algn="ctr">
              <a:defRPr>
                <a:solidFill>
                  <a:schemeClr val="accent2"/>
                </a:solidFill>
              </a:defRPr>
            </a:lvl1pPr>
          </a:lstStyle>
          <a:p>
            <a:r>
              <a:rPr lang="fr-FR" dirty="0"/>
              <a:t>TITRE ET CONTENU</a:t>
            </a:r>
          </a:p>
        </p:txBody>
      </p:sp>
      <p:sp>
        <p:nvSpPr>
          <p:cNvPr id="3" name="Espace réservé du contenu 2">
            <a:extLst>
              <a:ext uri="{FF2B5EF4-FFF2-40B4-BE49-F238E27FC236}">
                <a16:creationId xmlns:a16="http://schemas.microsoft.com/office/drawing/2014/main" id="{F2199E0F-6B37-4285-BC36-877E13392747}"/>
              </a:ext>
            </a:extLst>
          </p:cNvPr>
          <p:cNvSpPr>
            <a:spLocks noGrp="1"/>
          </p:cNvSpPr>
          <p:nvPr>
            <p:ph idx="1"/>
          </p:nvPr>
        </p:nvSpPr>
        <p:spPr>
          <a:xfrm>
            <a:off x="-1" y="1798531"/>
            <a:ext cx="12192001" cy="47851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4E630696-7B80-4F05-957A-164B24A2D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284" y="365125"/>
            <a:ext cx="608516" cy="675120"/>
          </a:xfrm>
          <a:prstGeom prst="rect">
            <a:avLst/>
          </a:prstGeom>
        </p:spPr>
      </p:pic>
    </p:spTree>
    <p:extLst>
      <p:ext uri="{BB962C8B-B14F-4D97-AF65-F5344CB8AC3E}">
        <p14:creationId xmlns:p14="http://schemas.microsoft.com/office/powerpoint/2010/main" val="73081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amp;Contenu-Rouge">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816C8-0114-4C69-B415-B8486933079E}"/>
              </a:ext>
            </a:extLst>
          </p:cNvPr>
          <p:cNvSpPr>
            <a:spLocks noGrp="1"/>
          </p:cNvSpPr>
          <p:nvPr>
            <p:ph type="title" hasCustomPrompt="1"/>
          </p:nvPr>
        </p:nvSpPr>
        <p:spPr>
          <a:xfrm>
            <a:off x="6326292" y="194583"/>
            <a:ext cx="4797215" cy="1325563"/>
          </a:xfrm>
        </p:spPr>
        <p:txBody>
          <a:bodyPr/>
          <a:lstStyle>
            <a:lvl1pPr algn="ctr">
              <a:defRPr/>
            </a:lvl1pPr>
          </a:lstStyle>
          <a:p>
            <a:r>
              <a:rPr lang="fr-FR" dirty="0"/>
              <a:t>TITRE ET CONTENU</a:t>
            </a:r>
          </a:p>
        </p:txBody>
      </p:sp>
      <p:sp>
        <p:nvSpPr>
          <p:cNvPr id="3" name="Espace réservé du contenu 2">
            <a:extLst>
              <a:ext uri="{FF2B5EF4-FFF2-40B4-BE49-F238E27FC236}">
                <a16:creationId xmlns:a16="http://schemas.microsoft.com/office/drawing/2014/main" id="{F2199E0F-6B37-4285-BC36-877E13392747}"/>
              </a:ext>
            </a:extLst>
          </p:cNvPr>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4E630696-7B80-4F05-957A-164B24A2D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284" y="365125"/>
            <a:ext cx="608516" cy="675120"/>
          </a:xfrm>
          <a:prstGeom prst="rect">
            <a:avLst/>
          </a:prstGeom>
        </p:spPr>
      </p:pic>
    </p:spTree>
    <p:extLst>
      <p:ext uri="{BB962C8B-B14F-4D97-AF65-F5344CB8AC3E}">
        <p14:creationId xmlns:p14="http://schemas.microsoft.com/office/powerpoint/2010/main" val="4115004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amp;Contenu-Gris">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816C8-0114-4C69-B415-B8486933079E}"/>
              </a:ext>
            </a:extLst>
          </p:cNvPr>
          <p:cNvSpPr>
            <a:spLocks noGrp="1"/>
          </p:cNvSpPr>
          <p:nvPr>
            <p:ph type="title" hasCustomPrompt="1"/>
          </p:nvPr>
        </p:nvSpPr>
        <p:spPr>
          <a:xfrm>
            <a:off x="6326292" y="194583"/>
            <a:ext cx="4797215" cy="1325563"/>
          </a:xfrm>
        </p:spPr>
        <p:txBody>
          <a:bodyPr/>
          <a:lstStyle>
            <a:lvl1pPr algn="ctr">
              <a:defRPr/>
            </a:lvl1pPr>
          </a:lstStyle>
          <a:p>
            <a:r>
              <a:rPr lang="fr-FR" dirty="0"/>
              <a:t>TITRE ET CONTENU</a:t>
            </a:r>
          </a:p>
        </p:txBody>
      </p:sp>
      <p:sp>
        <p:nvSpPr>
          <p:cNvPr id="3" name="Espace réservé du contenu 2">
            <a:extLst>
              <a:ext uri="{FF2B5EF4-FFF2-40B4-BE49-F238E27FC236}">
                <a16:creationId xmlns:a16="http://schemas.microsoft.com/office/drawing/2014/main" id="{F2199E0F-6B37-4285-BC36-877E13392747}"/>
              </a:ext>
            </a:extLst>
          </p:cNvPr>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4E630696-7B80-4F05-957A-164B24A2D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284" y="365125"/>
            <a:ext cx="608516" cy="675120"/>
          </a:xfrm>
          <a:prstGeom prst="rect">
            <a:avLst/>
          </a:prstGeom>
        </p:spPr>
      </p:pic>
    </p:spTree>
    <p:extLst>
      <p:ext uri="{BB962C8B-B14F-4D97-AF65-F5344CB8AC3E}">
        <p14:creationId xmlns:p14="http://schemas.microsoft.com/office/powerpoint/2010/main" val="20825445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llustrationGauche-Fond rouge">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816C8-0114-4C69-B415-B8486933079E}"/>
              </a:ext>
            </a:extLst>
          </p:cNvPr>
          <p:cNvSpPr>
            <a:spLocks noGrp="1"/>
          </p:cNvSpPr>
          <p:nvPr>
            <p:ph type="title" hasCustomPrompt="1"/>
          </p:nvPr>
        </p:nvSpPr>
        <p:spPr>
          <a:xfrm>
            <a:off x="6326292" y="194583"/>
            <a:ext cx="4797215" cy="1325563"/>
          </a:xfrm>
        </p:spPr>
        <p:txBody>
          <a:bodyPr/>
          <a:lstStyle>
            <a:lvl1pPr algn="ctr">
              <a:defRPr/>
            </a:lvl1pPr>
          </a:lstStyle>
          <a:p>
            <a:r>
              <a:rPr lang="fr-FR" dirty="0"/>
              <a:t>TITRE ET CONTENU</a:t>
            </a:r>
          </a:p>
        </p:txBody>
      </p:sp>
      <p:sp>
        <p:nvSpPr>
          <p:cNvPr id="3" name="Espace réservé du contenu 2">
            <a:extLst>
              <a:ext uri="{FF2B5EF4-FFF2-40B4-BE49-F238E27FC236}">
                <a16:creationId xmlns:a16="http://schemas.microsoft.com/office/drawing/2014/main" id="{F2199E0F-6B37-4285-BC36-877E13392747}"/>
              </a:ext>
            </a:extLst>
          </p:cNvPr>
          <p:cNvSpPr>
            <a:spLocks noGrp="1"/>
          </p:cNvSpPr>
          <p:nvPr>
            <p:ph idx="1"/>
          </p:nvPr>
        </p:nvSpPr>
        <p:spPr>
          <a:xfrm>
            <a:off x="5014061" y="1825625"/>
            <a:ext cx="6339740" cy="435133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4E630696-7B80-4F05-957A-164B24A2D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284" y="365125"/>
            <a:ext cx="608516" cy="675120"/>
          </a:xfrm>
          <a:prstGeom prst="rect">
            <a:avLst/>
          </a:prstGeom>
        </p:spPr>
      </p:pic>
      <p:sp>
        <p:nvSpPr>
          <p:cNvPr id="9" name="Espace réservé pour une image  8">
            <a:extLst>
              <a:ext uri="{FF2B5EF4-FFF2-40B4-BE49-F238E27FC236}">
                <a16:creationId xmlns:a16="http://schemas.microsoft.com/office/drawing/2014/main" id="{4FD3D8DB-D733-4E2A-912E-1F93A5C7D940}"/>
              </a:ext>
            </a:extLst>
          </p:cNvPr>
          <p:cNvSpPr>
            <a:spLocks noGrp="1"/>
          </p:cNvSpPr>
          <p:nvPr>
            <p:ph type="pic" sz="quarter" idx="10"/>
          </p:nvPr>
        </p:nvSpPr>
        <p:spPr>
          <a:xfrm>
            <a:off x="-81280" y="0"/>
            <a:ext cx="4748107" cy="6915573"/>
          </a:xfrm>
        </p:spPr>
        <p:txBody>
          <a:bodyPr/>
          <a:lstStyle/>
          <a:p>
            <a:endParaRPr lang="fr-FR" dirty="0"/>
          </a:p>
        </p:txBody>
      </p:sp>
    </p:spTree>
    <p:extLst>
      <p:ext uri="{BB962C8B-B14F-4D97-AF65-F5344CB8AC3E}">
        <p14:creationId xmlns:p14="http://schemas.microsoft.com/office/powerpoint/2010/main" val="1972310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llustrationDroite-FondBleu">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816C8-0114-4C69-B415-B8486933079E}"/>
              </a:ext>
            </a:extLst>
          </p:cNvPr>
          <p:cNvSpPr>
            <a:spLocks noGrp="1"/>
          </p:cNvSpPr>
          <p:nvPr>
            <p:ph type="title" hasCustomPrompt="1"/>
          </p:nvPr>
        </p:nvSpPr>
        <p:spPr>
          <a:xfrm>
            <a:off x="1117598" y="221676"/>
            <a:ext cx="4797215" cy="1325563"/>
          </a:xfrm>
        </p:spPr>
        <p:txBody>
          <a:bodyPr/>
          <a:lstStyle>
            <a:lvl1pPr algn="ctr">
              <a:defRPr>
                <a:solidFill>
                  <a:schemeClr val="accent2"/>
                </a:solidFill>
              </a:defRPr>
            </a:lvl1pPr>
          </a:lstStyle>
          <a:p>
            <a:r>
              <a:rPr lang="fr-FR" dirty="0"/>
              <a:t>TITRE ET CONTENU</a:t>
            </a:r>
          </a:p>
        </p:txBody>
      </p:sp>
      <p:sp>
        <p:nvSpPr>
          <p:cNvPr id="3" name="Espace réservé du contenu 2">
            <a:extLst>
              <a:ext uri="{FF2B5EF4-FFF2-40B4-BE49-F238E27FC236}">
                <a16:creationId xmlns:a16="http://schemas.microsoft.com/office/drawing/2014/main" id="{F2199E0F-6B37-4285-BC36-877E13392747}"/>
              </a:ext>
            </a:extLst>
          </p:cNvPr>
          <p:cNvSpPr>
            <a:spLocks noGrp="1"/>
          </p:cNvSpPr>
          <p:nvPr>
            <p:ph idx="1"/>
          </p:nvPr>
        </p:nvSpPr>
        <p:spPr>
          <a:xfrm>
            <a:off x="0" y="1798531"/>
            <a:ext cx="7389706" cy="47851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4E630696-7B80-4F05-957A-164B24A2D7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5284" y="365125"/>
            <a:ext cx="608516" cy="675120"/>
          </a:xfrm>
          <a:prstGeom prst="rect">
            <a:avLst/>
          </a:prstGeom>
        </p:spPr>
      </p:pic>
      <p:sp>
        <p:nvSpPr>
          <p:cNvPr id="9" name="Espace réservé pour une image  8">
            <a:extLst>
              <a:ext uri="{FF2B5EF4-FFF2-40B4-BE49-F238E27FC236}">
                <a16:creationId xmlns:a16="http://schemas.microsoft.com/office/drawing/2014/main" id="{4FD3D8DB-D733-4E2A-912E-1F93A5C7D940}"/>
              </a:ext>
            </a:extLst>
          </p:cNvPr>
          <p:cNvSpPr>
            <a:spLocks noGrp="1"/>
          </p:cNvSpPr>
          <p:nvPr>
            <p:ph type="pic" sz="quarter" idx="10"/>
          </p:nvPr>
        </p:nvSpPr>
        <p:spPr>
          <a:xfrm>
            <a:off x="7443893" y="-57573"/>
            <a:ext cx="4748107" cy="6915573"/>
          </a:xfrm>
        </p:spPr>
        <p:txBody>
          <a:bodyPr/>
          <a:lstStyle/>
          <a:p>
            <a:endParaRPr lang="fr-FR" dirty="0"/>
          </a:p>
        </p:txBody>
      </p:sp>
    </p:spTree>
    <p:extLst>
      <p:ext uri="{BB962C8B-B14F-4D97-AF65-F5344CB8AC3E}">
        <p14:creationId xmlns:p14="http://schemas.microsoft.com/office/powerpoint/2010/main" val="84141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Titre et contenu">
    <p:spTree>
      <p:nvGrpSpPr>
        <p:cNvPr id="1" name=""/>
        <p:cNvGrpSpPr/>
        <p:nvPr/>
      </p:nvGrpSpPr>
      <p:grpSpPr>
        <a:xfrm>
          <a:off x="0" y="0"/>
          <a:ext cx="0" cy="0"/>
          <a:chOff x="0" y="0"/>
          <a:chExt cx="0" cy="0"/>
        </a:xfrm>
      </p:grpSpPr>
      <p:sp>
        <p:nvSpPr>
          <p:cNvPr id="15" name="Espace réservé du contenu 2"/>
          <p:cNvSpPr>
            <a:spLocks noGrp="1"/>
          </p:cNvSpPr>
          <p:nvPr>
            <p:ph idx="1" hasCustomPrompt="1"/>
          </p:nvPr>
        </p:nvSpPr>
        <p:spPr>
          <a:xfrm>
            <a:off x="503511" y="1333549"/>
            <a:ext cx="11233248" cy="4687739"/>
          </a:xfrm>
          <a:prstGeom prst="rect">
            <a:avLst/>
          </a:prstGeom>
        </p:spPr>
        <p:txBody>
          <a:bodyPr/>
          <a:lstStyle>
            <a:lvl1pPr>
              <a:lnSpc>
                <a:spcPct val="150000"/>
              </a:lnSpc>
              <a:defRPr sz="1600" b="1">
                <a:solidFill>
                  <a:schemeClr val="tx1"/>
                </a:solidFill>
                <a:latin typeface="Arial" pitchFamily="34" charset="0"/>
                <a:cs typeface="Arial" pitchFamily="34" charset="0"/>
              </a:defRPr>
            </a:lvl1pPr>
            <a:lvl2pPr marL="457200" indent="0">
              <a:lnSpc>
                <a:spcPct val="150000"/>
              </a:lnSpc>
              <a:buNone/>
              <a:defRPr sz="1400" baseline="0">
                <a:solidFill>
                  <a:srgbClr val="004D6F"/>
                </a:solidFill>
                <a:latin typeface="Arial" pitchFamily="34" charset="0"/>
                <a:cs typeface="Arial" pitchFamily="34" charset="0"/>
              </a:defRPr>
            </a:lvl2pPr>
            <a:lvl3pPr marL="914400" indent="0">
              <a:lnSpc>
                <a:spcPct val="150000"/>
              </a:lnSpc>
              <a:spcBef>
                <a:spcPts val="2400"/>
              </a:spcBef>
              <a:buNone/>
              <a:defRPr sz="1800">
                <a:solidFill>
                  <a:srgbClr val="587F8E"/>
                </a:solidFill>
                <a:latin typeface="Arial" pitchFamily="34" charset="0"/>
                <a:cs typeface="Arial" pitchFamily="34" charset="0"/>
              </a:defRPr>
            </a:lvl3pPr>
          </a:lstStyle>
          <a:p>
            <a:pPr lvl="0"/>
            <a:r>
              <a:rPr lang="fr-FR" dirty="0"/>
              <a:t>Item 1</a:t>
            </a:r>
          </a:p>
          <a:p>
            <a:pPr lvl="1"/>
            <a:r>
              <a:rPr lang="fr-FR" dirty="0"/>
              <a:t>Sous - item 1.1</a:t>
            </a:r>
          </a:p>
          <a:p>
            <a:pPr lvl="1"/>
            <a:endParaRPr lang="fr-FR" dirty="0"/>
          </a:p>
        </p:txBody>
      </p:sp>
      <p:sp>
        <p:nvSpPr>
          <p:cNvPr id="16" name="Titre 11"/>
          <p:cNvSpPr>
            <a:spLocks noGrp="1"/>
          </p:cNvSpPr>
          <p:nvPr>
            <p:ph type="title" hasCustomPrompt="1"/>
          </p:nvPr>
        </p:nvSpPr>
        <p:spPr>
          <a:xfrm>
            <a:off x="3407701" y="6573878"/>
            <a:ext cx="7536160" cy="239498"/>
          </a:xfrm>
          <a:prstGeom prst="rect">
            <a:avLst/>
          </a:prstGeom>
        </p:spPr>
        <p:txBody>
          <a:bodyPr anchor="ctr"/>
          <a:lstStyle>
            <a:lvl1pPr algn="l">
              <a:defRPr sz="1050" b="0" baseline="0">
                <a:solidFill>
                  <a:srgbClr val="B2B2B2"/>
                </a:solidFill>
                <a:latin typeface="Arial" pitchFamily="34" charset="0"/>
                <a:cs typeface="Arial" pitchFamily="34" charset="0"/>
              </a:defRPr>
            </a:lvl1pPr>
          </a:lstStyle>
          <a:p>
            <a:r>
              <a:rPr lang="fr-FR" dirty="0"/>
              <a:t>TITRE DE PARTIE</a:t>
            </a:r>
          </a:p>
        </p:txBody>
      </p:sp>
      <p:sp>
        <p:nvSpPr>
          <p:cNvPr id="17" name="Espace réservé du texte 12"/>
          <p:cNvSpPr>
            <a:spLocks noGrp="1"/>
          </p:cNvSpPr>
          <p:nvPr>
            <p:ph type="body" sz="quarter" idx="13" hasCustomPrompt="1"/>
          </p:nvPr>
        </p:nvSpPr>
        <p:spPr>
          <a:xfrm>
            <a:off x="2447595" y="121927"/>
            <a:ext cx="6144683" cy="423109"/>
          </a:xfrm>
          <a:prstGeom prst="rect">
            <a:avLst/>
          </a:prstGeom>
        </p:spPr>
        <p:txBody>
          <a:bodyPr/>
          <a:lstStyle>
            <a:lvl1pPr marL="0" indent="0" algn="r">
              <a:buFontTx/>
              <a:buNone/>
              <a:defRPr sz="1600" b="1" baseline="0">
                <a:solidFill>
                  <a:schemeClr val="tx1"/>
                </a:solidFill>
                <a:latin typeface="Arial" pitchFamily="34" charset="0"/>
                <a:cs typeface="Arial" pitchFamily="34" charset="0"/>
              </a:defRPr>
            </a:lvl1pPr>
          </a:lstStyle>
          <a:p>
            <a:pPr lvl="0"/>
            <a:r>
              <a:rPr lang="fr-FR" dirty="0"/>
              <a:t>Titre de page</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6855" y="221950"/>
            <a:ext cx="1821211" cy="296059"/>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isocèle 10"/>
          <p:cNvSpPr/>
          <p:nvPr/>
        </p:nvSpPr>
        <p:spPr>
          <a:xfrm rot="16200000">
            <a:off x="9563105" y="-1286357"/>
            <a:ext cx="1342487" cy="3911761"/>
          </a:xfrm>
          <a:custGeom>
            <a:avLst/>
            <a:gdLst>
              <a:gd name="connsiteX0" fmla="*/ 0 w 7304492"/>
              <a:gd name="connsiteY0" fmla="*/ 7085811 h 7085811"/>
              <a:gd name="connsiteX1" fmla="*/ 3652246 w 7304492"/>
              <a:gd name="connsiteY1" fmla="*/ 0 h 7085811"/>
              <a:gd name="connsiteX2" fmla="*/ 7304492 w 7304492"/>
              <a:gd name="connsiteY2" fmla="*/ 7085811 h 7085811"/>
              <a:gd name="connsiteX3" fmla="*/ 0 w 7304492"/>
              <a:gd name="connsiteY3" fmla="*/ 7085811 h 7085811"/>
              <a:gd name="connsiteX0" fmla="*/ 0 w 7304492"/>
              <a:gd name="connsiteY0" fmla="*/ 7085811 h 7085811"/>
              <a:gd name="connsiteX1" fmla="*/ 3652246 w 7304492"/>
              <a:gd name="connsiteY1" fmla="*/ 0 h 7085811"/>
              <a:gd name="connsiteX2" fmla="*/ 4862555 w 7304492"/>
              <a:gd name="connsiteY2" fmla="*/ 2355029 h 7085811"/>
              <a:gd name="connsiteX3" fmla="*/ 7304492 w 7304492"/>
              <a:gd name="connsiteY3" fmla="*/ 7085811 h 7085811"/>
              <a:gd name="connsiteX4" fmla="*/ 0 w 7304492"/>
              <a:gd name="connsiteY4" fmla="*/ 7085811 h 7085811"/>
              <a:gd name="connsiteX0" fmla="*/ 0 w 7304492"/>
              <a:gd name="connsiteY0" fmla="*/ 7085811 h 7092282"/>
              <a:gd name="connsiteX1" fmla="*/ 3652246 w 7304492"/>
              <a:gd name="connsiteY1" fmla="*/ 0 h 7092282"/>
              <a:gd name="connsiteX2" fmla="*/ 4862555 w 7304492"/>
              <a:gd name="connsiteY2" fmla="*/ 2355029 h 7092282"/>
              <a:gd name="connsiteX3" fmla="*/ 7304492 w 7304492"/>
              <a:gd name="connsiteY3" fmla="*/ 7085811 h 7092282"/>
              <a:gd name="connsiteX4" fmla="*/ 4840524 w 7304492"/>
              <a:gd name="connsiteY4" fmla="*/ 7092282 h 7092282"/>
              <a:gd name="connsiteX5" fmla="*/ 0 w 7304492"/>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47730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57148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111136"/>
              <a:gd name="connsiteX1" fmla="*/ 3652246 w 4862555"/>
              <a:gd name="connsiteY1" fmla="*/ 0 h 7111136"/>
              <a:gd name="connsiteX2" fmla="*/ 4862555 w 4862555"/>
              <a:gd name="connsiteY2" fmla="*/ 2355029 h 7111136"/>
              <a:gd name="connsiteX3" fmla="*/ 4857148 w 4862555"/>
              <a:gd name="connsiteY3" fmla="*/ 4794303 h 7111136"/>
              <a:gd name="connsiteX4" fmla="*/ 4859360 w 4862555"/>
              <a:gd name="connsiteY4" fmla="*/ 7111136 h 7111136"/>
              <a:gd name="connsiteX5" fmla="*/ 0 w 4862555"/>
              <a:gd name="connsiteY5" fmla="*/ 7085811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4303 h 7111136"/>
              <a:gd name="connsiteX4" fmla="*/ 4873486 w 4876681"/>
              <a:gd name="connsiteY4" fmla="*/ 7111136 h 7111136"/>
              <a:gd name="connsiteX5" fmla="*/ 0 w 4876681"/>
              <a:gd name="connsiteY5" fmla="*/ 7104665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9016 h 7111136"/>
              <a:gd name="connsiteX4" fmla="*/ 4873486 w 4876681"/>
              <a:gd name="connsiteY4" fmla="*/ 7111136 h 7111136"/>
              <a:gd name="connsiteX5" fmla="*/ 0 w 4876681"/>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73486"/>
              <a:gd name="connsiteY0" fmla="*/ 7104665 h 7111136"/>
              <a:gd name="connsiteX1" fmla="*/ 3666372 w 4873486"/>
              <a:gd name="connsiteY1" fmla="*/ 0 h 7111136"/>
              <a:gd name="connsiteX2" fmla="*/ 4871972 w 4873486"/>
              <a:gd name="connsiteY2" fmla="*/ 2326748 h 7111136"/>
              <a:gd name="connsiteX3" fmla="*/ 4871274 w 4873486"/>
              <a:gd name="connsiteY3" fmla="*/ 4799016 h 7111136"/>
              <a:gd name="connsiteX4" fmla="*/ 4873486 w 4873486"/>
              <a:gd name="connsiteY4" fmla="*/ 7111136 h 7111136"/>
              <a:gd name="connsiteX5" fmla="*/ 0 w 4873486"/>
              <a:gd name="connsiteY5" fmla="*/ 7104665 h 7111136"/>
              <a:gd name="connsiteX0" fmla="*/ 0 w 4875163"/>
              <a:gd name="connsiteY0" fmla="*/ 7104665 h 7111136"/>
              <a:gd name="connsiteX1" fmla="*/ 3666372 w 4875163"/>
              <a:gd name="connsiteY1" fmla="*/ 0 h 7111136"/>
              <a:gd name="connsiteX2" fmla="*/ 4871972 w 4875163"/>
              <a:gd name="connsiteY2" fmla="*/ 2326748 h 7111136"/>
              <a:gd name="connsiteX3" fmla="*/ 4871274 w 4875163"/>
              <a:gd name="connsiteY3" fmla="*/ 4799016 h 7111136"/>
              <a:gd name="connsiteX4" fmla="*/ 4873486 w 4875163"/>
              <a:gd name="connsiteY4" fmla="*/ 7111136 h 7111136"/>
              <a:gd name="connsiteX5" fmla="*/ 0 w 4875163"/>
              <a:gd name="connsiteY5" fmla="*/ 7104665 h 7111136"/>
              <a:gd name="connsiteX0" fmla="*/ 0 w 4984444"/>
              <a:gd name="connsiteY0" fmla="*/ 7104665 h 7111136"/>
              <a:gd name="connsiteX1" fmla="*/ 3666372 w 4984444"/>
              <a:gd name="connsiteY1" fmla="*/ 0 h 7111136"/>
              <a:gd name="connsiteX2" fmla="*/ 4871972 w 4984444"/>
              <a:gd name="connsiteY2" fmla="*/ 2326748 h 7111136"/>
              <a:gd name="connsiteX3" fmla="*/ 4984287 w 4984444"/>
              <a:gd name="connsiteY3" fmla="*/ 4817872 h 7111136"/>
              <a:gd name="connsiteX4" fmla="*/ 4873486 w 4984444"/>
              <a:gd name="connsiteY4" fmla="*/ 7111136 h 7111136"/>
              <a:gd name="connsiteX5" fmla="*/ 0 w 4984444"/>
              <a:gd name="connsiteY5" fmla="*/ 7104665 h 7111136"/>
              <a:gd name="connsiteX0" fmla="*/ 0 w 4875164"/>
              <a:gd name="connsiteY0" fmla="*/ 7104665 h 7111136"/>
              <a:gd name="connsiteX1" fmla="*/ 3666372 w 4875164"/>
              <a:gd name="connsiteY1" fmla="*/ 0 h 7111136"/>
              <a:gd name="connsiteX2" fmla="*/ 4871972 w 4875164"/>
              <a:gd name="connsiteY2" fmla="*/ 2326748 h 7111136"/>
              <a:gd name="connsiteX3" fmla="*/ 4871276 w 4875164"/>
              <a:gd name="connsiteY3" fmla="*/ 4836728 h 7111136"/>
              <a:gd name="connsiteX4" fmla="*/ 4873486 w 4875164"/>
              <a:gd name="connsiteY4" fmla="*/ 7111136 h 7111136"/>
              <a:gd name="connsiteX5" fmla="*/ 0 w 4875164"/>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871276 w 4873486"/>
              <a:gd name="connsiteY3" fmla="*/ 4836728 h 7111136"/>
              <a:gd name="connsiteX4" fmla="*/ 4873486 w 4873486"/>
              <a:gd name="connsiteY4" fmla="*/ 7111136 h 7111136"/>
              <a:gd name="connsiteX5" fmla="*/ 0 w 4873486"/>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719025 w 4873486"/>
              <a:gd name="connsiteY3" fmla="*/ 4693853 h 7111136"/>
              <a:gd name="connsiteX4" fmla="*/ 4873486 w 4873486"/>
              <a:gd name="connsiteY4" fmla="*/ 7111136 h 7111136"/>
              <a:gd name="connsiteX5" fmla="*/ 0 w 4873486"/>
              <a:gd name="connsiteY5" fmla="*/ 7104665 h 7111136"/>
              <a:gd name="connsiteX0" fmla="*/ 0 w 4720435"/>
              <a:gd name="connsiteY0" fmla="*/ 7104665 h 7104665"/>
              <a:gd name="connsiteX1" fmla="*/ 3666372 w 4720435"/>
              <a:gd name="connsiteY1" fmla="*/ 0 h 7104665"/>
              <a:gd name="connsiteX2" fmla="*/ 4710205 w 4720435"/>
              <a:gd name="connsiteY2" fmla="*/ 2021948 h 7104665"/>
              <a:gd name="connsiteX3" fmla="*/ 4719025 w 4720435"/>
              <a:gd name="connsiteY3" fmla="*/ 4693853 h 7104665"/>
              <a:gd name="connsiteX4" fmla="*/ 4711719 w 4720435"/>
              <a:gd name="connsiteY4" fmla="*/ 5606186 h 7104665"/>
              <a:gd name="connsiteX5" fmla="*/ 0 w 4720435"/>
              <a:gd name="connsiteY5" fmla="*/ 7104665 h 7104665"/>
              <a:gd name="connsiteX0" fmla="*/ 0 w 3940147"/>
              <a:gd name="connsiteY0" fmla="*/ 5571143 h 5606186"/>
              <a:gd name="connsiteX1" fmla="*/ 2886084 w 3940147"/>
              <a:gd name="connsiteY1" fmla="*/ 0 h 5606186"/>
              <a:gd name="connsiteX2" fmla="*/ 3929917 w 3940147"/>
              <a:gd name="connsiteY2" fmla="*/ 2021948 h 5606186"/>
              <a:gd name="connsiteX3" fmla="*/ 3938737 w 3940147"/>
              <a:gd name="connsiteY3" fmla="*/ 4693853 h 5606186"/>
              <a:gd name="connsiteX4" fmla="*/ 3931431 w 3940147"/>
              <a:gd name="connsiteY4" fmla="*/ 5606186 h 5606186"/>
              <a:gd name="connsiteX5" fmla="*/ 0 w 3940147"/>
              <a:gd name="connsiteY5" fmla="*/ 5571143 h 5606186"/>
              <a:gd name="connsiteX0" fmla="*/ 0 w 3939313"/>
              <a:gd name="connsiteY0" fmla="*/ 5571143 h 5606186"/>
              <a:gd name="connsiteX1" fmla="*/ 2886084 w 3939313"/>
              <a:gd name="connsiteY1" fmla="*/ 0 h 5606186"/>
              <a:gd name="connsiteX2" fmla="*/ 3910886 w 3939313"/>
              <a:gd name="connsiteY2" fmla="*/ 2002898 h 5606186"/>
              <a:gd name="connsiteX3" fmla="*/ 3938737 w 3939313"/>
              <a:gd name="connsiteY3" fmla="*/ 4693853 h 5606186"/>
              <a:gd name="connsiteX4" fmla="*/ 3931431 w 3939313"/>
              <a:gd name="connsiteY4" fmla="*/ 5606186 h 5606186"/>
              <a:gd name="connsiteX5" fmla="*/ 0 w 3939313"/>
              <a:gd name="connsiteY5" fmla="*/ 5571143 h 5606186"/>
              <a:gd name="connsiteX0" fmla="*/ 0 w 3931431"/>
              <a:gd name="connsiteY0" fmla="*/ 5571143 h 5606186"/>
              <a:gd name="connsiteX1" fmla="*/ 2886084 w 3931431"/>
              <a:gd name="connsiteY1" fmla="*/ 0 h 5606186"/>
              <a:gd name="connsiteX2" fmla="*/ 3910886 w 3931431"/>
              <a:gd name="connsiteY2" fmla="*/ 2002898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12966"/>
              <a:gd name="connsiteY0" fmla="*/ 5571143 h 5609320"/>
              <a:gd name="connsiteX1" fmla="*/ 2886084 w 3912966"/>
              <a:gd name="connsiteY1" fmla="*/ 0 h 5609320"/>
              <a:gd name="connsiteX2" fmla="*/ 3910886 w 3912966"/>
              <a:gd name="connsiteY2" fmla="*/ 2012295 h 5609320"/>
              <a:gd name="connsiteX3" fmla="*/ 3910192 w 3912966"/>
              <a:gd name="connsiteY3" fmla="*/ 4703381 h 5609320"/>
              <a:gd name="connsiteX4" fmla="*/ 3868863 w 3912966"/>
              <a:gd name="connsiteY4" fmla="*/ 5609320 h 5609320"/>
              <a:gd name="connsiteX5" fmla="*/ 0 w 3912966"/>
              <a:gd name="connsiteY5" fmla="*/ 5571143 h 5609320"/>
              <a:gd name="connsiteX0" fmla="*/ 0 w 3915790"/>
              <a:gd name="connsiteY0" fmla="*/ 5571143 h 5593663"/>
              <a:gd name="connsiteX1" fmla="*/ 2886084 w 3915790"/>
              <a:gd name="connsiteY1" fmla="*/ 0 h 5593663"/>
              <a:gd name="connsiteX2" fmla="*/ 3910886 w 3915790"/>
              <a:gd name="connsiteY2" fmla="*/ 2012295 h 5593663"/>
              <a:gd name="connsiteX3" fmla="*/ 3910192 w 3915790"/>
              <a:gd name="connsiteY3" fmla="*/ 4703381 h 5593663"/>
              <a:gd name="connsiteX4" fmla="*/ 3915790 w 3915790"/>
              <a:gd name="connsiteY4" fmla="*/ 5593663 h 5593663"/>
              <a:gd name="connsiteX5" fmla="*/ 0 w 3915790"/>
              <a:gd name="connsiteY5" fmla="*/ 5571143 h 5593663"/>
              <a:gd name="connsiteX0" fmla="*/ 0 w 3916271"/>
              <a:gd name="connsiteY0" fmla="*/ 5571143 h 5593663"/>
              <a:gd name="connsiteX1" fmla="*/ 2886084 w 3916271"/>
              <a:gd name="connsiteY1" fmla="*/ 0 h 5593663"/>
              <a:gd name="connsiteX2" fmla="*/ 3910886 w 3916271"/>
              <a:gd name="connsiteY2" fmla="*/ 2012295 h 5593663"/>
              <a:gd name="connsiteX3" fmla="*/ 3910192 w 3916271"/>
              <a:gd name="connsiteY3" fmla="*/ 4703381 h 5593663"/>
              <a:gd name="connsiteX4" fmla="*/ 3915790 w 3916271"/>
              <a:gd name="connsiteY4" fmla="*/ 5593663 h 5593663"/>
              <a:gd name="connsiteX5" fmla="*/ 0 w 3916271"/>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4148574 h 4171094"/>
              <a:gd name="connsiteX1" fmla="*/ 2153516 w 3919583"/>
              <a:gd name="connsiteY1" fmla="*/ 0 h 4171094"/>
              <a:gd name="connsiteX2" fmla="*/ 3914014 w 3919583"/>
              <a:gd name="connsiteY2" fmla="*/ 602252 h 4171094"/>
              <a:gd name="connsiteX3" fmla="*/ 3919583 w 3919583"/>
              <a:gd name="connsiteY3" fmla="*/ 3265161 h 4171094"/>
              <a:gd name="connsiteX4" fmla="*/ 3915790 w 3919583"/>
              <a:gd name="connsiteY4" fmla="*/ 4171094 h 4171094"/>
              <a:gd name="connsiteX5" fmla="*/ 0 w 3919583"/>
              <a:gd name="connsiteY5" fmla="*/ 4148574 h 4171094"/>
              <a:gd name="connsiteX0" fmla="*/ 0 w 3919583"/>
              <a:gd name="connsiteY0" fmla="*/ 4148574 h 4171094"/>
              <a:gd name="connsiteX1" fmla="*/ 2153516 w 3919583"/>
              <a:gd name="connsiteY1" fmla="*/ 0 h 4171094"/>
              <a:gd name="connsiteX2" fmla="*/ 2170505 w 3919583"/>
              <a:gd name="connsiteY2" fmla="*/ 1892836 h 4171094"/>
              <a:gd name="connsiteX3" fmla="*/ 3919583 w 3919583"/>
              <a:gd name="connsiteY3" fmla="*/ 3265161 h 4171094"/>
              <a:gd name="connsiteX4" fmla="*/ 3915790 w 3919583"/>
              <a:gd name="connsiteY4" fmla="*/ 4171094 h 4171094"/>
              <a:gd name="connsiteX5" fmla="*/ 0 w 3919583"/>
              <a:gd name="connsiteY5" fmla="*/ 4148574 h 4171094"/>
              <a:gd name="connsiteX0" fmla="*/ 0 w 3915793"/>
              <a:gd name="connsiteY0" fmla="*/ 4148574 h 4171094"/>
              <a:gd name="connsiteX1" fmla="*/ 2153516 w 3915793"/>
              <a:gd name="connsiteY1" fmla="*/ 0 h 4171094"/>
              <a:gd name="connsiteX2" fmla="*/ 2170505 w 3915793"/>
              <a:gd name="connsiteY2" fmla="*/ 1892836 h 4171094"/>
              <a:gd name="connsiteX3" fmla="*/ 2190725 w 3915793"/>
              <a:gd name="connsiteY3" fmla="*/ 3265165 h 4171094"/>
              <a:gd name="connsiteX4" fmla="*/ 3915790 w 3915793"/>
              <a:gd name="connsiteY4" fmla="*/ 4171094 h 4171094"/>
              <a:gd name="connsiteX5" fmla="*/ 0 w 3915793"/>
              <a:gd name="connsiteY5" fmla="*/ 4148574 h 4171094"/>
              <a:gd name="connsiteX0" fmla="*/ 0 w 3963302"/>
              <a:gd name="connsiteY0" fmla="*/ 4148574 h 4171094"/>
              <a:gd name="connsiteX1" fmla="*/ 2153516 w 3963302"/>
              <a:gd name="connsiteY1" fmla="*/ 0 h 4171094"/>
              <a:gd name="connsiteX2" fmla="*/ 2170505 w 3963302"/>
              <a:gd name="connsiteY2" fmla="*/ 1892836 h 4171094"/>
              <a:gd name="connsiteX3" fmla="*/ 3915790 w 3963302"/>
              <a:gd name="connsiteY3" fmla="*/ 4171094 h 4171094"/>
              <a:gd name="connsiteX4" fmla="*/ 0 w 3963302"/>
              <a:gd name="connsiteY4" fmla="*/ 4148574 h 4171094"/>
              <a:gd name="connsiteX0" fmla="*/ 0 w 3971475"/>
              <a:gd name="connsiteY0" fmla="*/ 4148574 h 4171094"/>
              <a:gd name="connsiteX1" fmla="*/ 2153516 w 3971475"/>
              <a:gd name="connsiteY1" fmla="*/ 0 h 4171094"/>
              <a:gd name="connsiteX2" fmla="*/ 3915790 w 3971475"/>
              <a:gd name="connsiteY2" fmla="*/ 4171094 h 4171094"/>
              <a:gd name="connsiteX3" fmla="*/ 0 w 3971475"/>
              <a:gd name="connsiteY3" fmla="*/ 4148574 h 4171094"/>
              <a:gd name="connsiteX0" fmla="*/ 0 w 2530710"/>
              <a:gd name="connsiteY0" fmla="*/ 4148574 h 4171098"/>
              <a:gd name="connsiteX1" fmla="*/ 2153516 w 2530710"/>
              <a:gd name="connsiteY1" fmla="*/ 0 h 4171098"/>
              <a:gd name="connsiteX2" fmla="*/ 2128327 w 2530710"/>
              <a:gd name="connsiteY2" fmla="*/ 4171098 h 4171098"/>
              <a:gd name="connsiteX3" fmla="*/ 0 w 2530710"/>
              <a:gd name="connsiteY3" fmla="*/ 4148574 h 4171098"/>
              <a:gd name="connsiteX0" fmla="*/ 0 w 2438750"/>
              <a:gd name="connsiteY0" fmla="*/ 4148574 h 4171098"/>
              <a:gd name="connsiteX1" fmla="*/ 2153516 w 2438750"/>
              <a:gd name="connsiteY1" fmla="*/ 0 h 4171098"/>
              <a:gd name="connsiteX2" fmla="*/ 2128327 w 2438750"/>
              <a:gd name="connsiteY2" fmla="*/ 4171098 h 4171098"/>
              <a:gd name="connsiteX3" fmla="*/ 0 w 2438750"/>
              <a:gd name="connsiteY3" fmla="*/ 4148574 h 4171098"/>
              <a:gd name="connsiteX0" fmla="*/ 0 w 2153516"/>
              <a:gd name="connsiteY0" fmla="*/ 4148574 h 4171098"/>
              <a:gd name="connsiteX1" fmla="*/ 2153516 w 2153516"/>
              <a:gd name="connsiteY1" fmla="*/ 0 h 4171098"/>
              <a:gd name="connsiteX2" fmla="*/ 2128327 w 2153516"/>
              <a:gd name="connsiteY2" fmla="*/ 4171098 h 4171098"/>
              <a:gd name="connsiteX3" fmla="*/ 0 w 2153516"/>
              <a:gd name="connsiteY3" fmla="*/ 4148574 h 4171098"/>
              <a:gd name="connsiteX0" fmla="*/ 0 w 2155023"/>
              <a:gd name="connsiteY0" fmla="*/ 4148574 h 4171098"/>
              <a:gd name="connsiteX1" fmla="*/ 2153516 w 2155023"/>
              <a:gd name="connsiteY1" fmla="*/ 0 h 4171098"/>
              <a:gd name="connsiteX2" fmla="*/ 2128327 w 2155023"/>
              <a:gd name="connsiteY2" fmla="*/ 4171098 h 4171098"/>
              <a:gd name="connsiteX3" fmla="*/ 0 w 2155023"/>
              <a:gd name="connsiteY3" fmla="*/ 4148574 h 4171098"/>
              <a:gd name="connsiteX0" fmla="*/ 0 w 2161634"/>
              <a:gd name="connsiteY0" fmla="*/ 4148574 h 4171098"/>
              <a:gd name="connsiteX1" fmla="*/ 2153516 w 2161634"/>
              <a:gd name="connsiteY1" fmla="*/ 0 h 4171098"/>
              <a:gd name="connsiteX2" fmla="*/ 2157630 w 2161634"/>
              <a:gd name="connsiteY2" fmla="*/ 4171098 h 4171098"/>
              <a:gd name="connsiteX3" fmla="*/ 0 w 2161634"/>
              <a:gd name="connsiteY3" fmla="*/ 4148574 h 4171098"/>
              <a:gd name="connsiteX0" fmla="*/ 0 w 2161634"/>
              <a:gd name="connsiteY0" fmla="*/ 4163240 h 4171098"/>
              <a:gd name="connsiteX1" fmla="*/ 2153516 w 2161634"/>
              <a:gd name="connsiteY1" fmla="*/ 0 h 4171098"/>
              <a:gd name="connsiteX2" fmla="*/ 2157630 w 2161634"/>
              <a:gd name="connsiteY2" fmla="*/ 4171098 h 4171098"/>
              <a:gd name="connsiteX3" fmla="*/ 0 w 2161634"/>
              <a:gd name="connsiteY3" fmla="*/ 4163240 h 4171098"/>
              <a:gd name="connsiteX0" fmla="*/ 0 w 2168034"/>
              <a:gd name="connsiteY0" fmla="*/ 4174397 h 4182255"/>
              <a:gd name="connsiteX1" fmla="*/ 2164660 w 2168034"/>
              <a:gd name="connsiteY1" fmla="*/ 0 h 4182255"/>
              <a:gd name="connsiteX2" fmla="*/ 2157630 w 2168034"/>
              <a:gd name="connsiteY2" fmla="*/ 4182255 h 4182255"/>
              <a:gd name="connsiteX3" fmla="*/ 0 w 2168034"/>
              <a:gd name="connsiteY3" fmla="*/ 4174397 h 4182255"/>
              <a:gd name="connsiteX0" fmla="*/ 0 w 2164660"/>
              <a:gd name="connsiteY0" fmla="*/ 4174397 h 4182255"/>
              <a:gd name="connsiteX1" fmla="*/ 2164660 w 2164660"/>
              <a:gd name="connsiteY1" fmla="*/ 0 h 4182255"/>
              <a:gd name="connsiteX2" fmla="*/ 2157630 w 2164660"/>
              <a:gd name="connsiteY2" fmla="*/ 4182255 h 4182255"/>
              <a:gd name="connsiteX3" fmla="*/ 0 w 2164660"/>
              <a:gd name="connsiteY3" fmla="*/ 4174397 h 4182255"/>
              <a:gd name="connsiteX0" fmla="*/ 0 w 2166133"/>
              <a:gd name="connsiteY0" fmla="*/ 4174397 h 4182255"/>
              <a:gd name="connsiteX1" fmla="*/ 2164660 w 2166133"/>
              <a:gd name="connsiteY1" fmla="*/ 0 h 4182255"/>
              <a:gd name="connsiteX2" fmla="*/ 2163203 w 2166133"/>
              <a:gd name="connsiteY2" fmla="*/ 4182255 h 4182255"/>
              <a:gd name="connsiteX3" fmla="*/ 0 w 2166133"/>
              <a:gd name="connsiteY3" fmla="*/ 4174397 h 4182255"/>
              <a:gd name="connsiteX0" fmla="*/ 0 w 2164660"/>
              <a:gd name="connsiteY0" fmla="*/ 4174397 h 4182255"/>
              <a:gd name="connsiteX1" fmla="*/ 2164660 w 2164660"/>
              <a:gd name="connsiteY1" fmla="*/ 0 h 4182255"/>
              <a:gd name="connsiteX2" fmla="*/ 2163203 w 2164660"/>
              <a:gd name="connsiteY2" fmla="*/ 4182255 h 4182255"/>
              <a:gd name="connsiteX3" fmla="*/ 0 w 2164660"/>
              <a:gd name="connsiteY3" fmla="*/ 4174397 h 4182255"/>
              <a:gd name="connsiteX0" fmla="*/ 0 w 2164660"/>
              <a:gd name="connsiteY0" fmla="*/ 4174397 h 4187832"/>
              <a:gd name="connsiteX1" fmla="*/ 2164660 w 2164660"/>
              <a:gd name="connsiteY1" fmla="*/ 0 h 4187832"/>
              <a:gd name="connsiteX2" fmla="*/ 2163203 w 2164660"/>
              <a:gd name="connsiteY2" fmla="*/ 4187832 h 4187832"/>
              <a:gd name="connsiteX3" fmla="*/ 0 w 2164660"/>
              <a:gd name="connsiteY3" fmla="*/ 4174397 h 4187832"/>
              <a:gd name="connsiteX0" fmla="*/ 0 w 2165734"/>
              <a:gd name="connsiteY0" fmla="*/ 4174397 h 4187832"/>
              <a:gd name="connsiteX1" fmla="*/ 2164660 w 2165734"/>
              <a:gd name="connsiteY1" fmla="*/ 0 h 4187832"/>
              <a:gd name="connsiteX2" fmla="*/ 2163203 w 2165734"/>
              <a:gd name="connsiteY2" fmla="*/ 4187832 h 4187832"/>
              <a:gd name="connsiteX3" fmla="*/ 0 w 2165734"/>
              <a:gd name="connsiteY3" fmla="*/ 4174397 h 4187832"/>
            </a:gdLst>
            <a:ahLst/>
            <a:cxnLst>
              <a:cxn ang="0">
                <a:pos x="connsiteX0" y="connsiteY0"/>
              </a:cxn>
              <a:cxn ang="0">
                <a:pos x="connsiteX1" y="connsiteY1"/>
              </a:cxn>
              <a:cxn ang="0">
                <a:pos x="connsiteX2" y="connsiteY2"/>
              </a:cxn>
              <a:cxn ang="0">
                <a:pos x="connsiteX3" y="connsiteY3"/>
              </a:cxn>
            </a:cxnLst>
            <a:rect l="l" t="t" r="r" b="b"/>
            <a:pathLst>
              <a:path w="2165734" h="4187832">
                <a:moveTo>
                  <a:pt x="0" y="4174397"/>
                </a:moveTo>
                <a:lnTo>
                  <a:pt x="2164660" y="0"/>
                </a:lnTo>
                <a:cubicBezTo>
                  <a:pt x="2167064" y="1400325"/>
                  <a:pt x="2164923" y="2810636"/>
                  <a:pt x="2163203" y="4187832"/>
                </a:cubicBezTo>
                <a:lnTo>
                  <a:pt x="0" y="4174397"/>
                </a:lnTo>
                <a:close/>
              </a:path>
            </a:pathLst>
          </a:custGeom>
          <a:gradFill flip="none" rotWithShape="1">
            <a:gsLst>
              <a:gs pos="91000">
                <a:srgbClr val="004D6F">
                  <a:alpha val="53000"/>
                </a:srgbClr>
              </a:gs>
              <a:gs pos="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sp>
        <p:nvSpPr>
          <p:cNvPr id="7" name="Triangle isocèle 7"/>
          <p:cNvSpPr/>
          <p:nvPr/>
        </p:nvSpPr>
        <p:spPr>
          <a:xfrm rot="16200000">
            <a:off x="11310439" y="-337474"/>
            <a:ext cx="542117" cy="1222899"/>
          </a:xfrm>
          <a:custGeom>
            <a:avLst/>
            <a:gdLst>
              <a:gd name="connsiteX0" fmla="*/ 0 w 4540840"/>
              <a:gd name="connsiteY0" fmla="*/ 4404897 h 4404897"/>
              <a:gd name="connsiteX1" fmla="*/ 2270420 w 4540840"/>
              <a:gd name="connsiteY1" fmla="*/ 0 h 4404897"/>
              <a:gd name="connsiteX2" fmla="*/ 4540840 w 4540840"/>
              <a:gd name="connsiteY2" fmla="*/ 4404897 h 4404897"/>
              <a:gd name="connsiteX3" fmla="*/ 0 w 4540840"/>
              <a:gd name="connsiteY3"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0 w 4540840"/>
              <a:gd name="connsiteY4"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2933996 w 4540840"/>
              <a:gd name="connsiteY4" fmla="*/ 4404420 h 4404897"/>
              <a:gd name="connsiteX5" fmla="*/ 0 w 4540840"/>
              <a:gd name="connsiteY5" fmla="*/ 4404897 h 4404897"/>
              <a:gd name="connsiteX0" fmla="*/ 0 w 2933997"/>
              <a:gd name="connsiteY0" fmla="*/ 4404897 h 4404897"/>
              <a:gd name="connsiteX1" fmla="*/ 2270420 w 2933997"/>
              <a:gd name="connsiteY1" fmla="*/ 0 h 4404897"/>
              <a:gd name="connsiteX2" fmla="*/ 2933997 w 2933997"/>
              <a:gd name="connsiteY2" fmla="*/ 1284148 h 4404897"/>
              <a:gd name="connsiteX3" fmla="*/ 2933573 w 2933997"/>
              <a:gd name="connsiteY3" fmla="*/ 3532921 h 4404897"/>
              <a:gd name="connsiteX4" fmla="*/ 2933996 w 2933997"/>
              <a:gd name="connsiteY4" fmla="*/ 4404420 h 4404897"/>
              <a:gd name="connsiteX5" fmla="*/ 0 w 2933997"/>
              <a:gd name="connsiteY5" fmla="*/ 4404897 h 4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997" h="4404897">
                <a:moveTo>
                  <a:pt x="0" y="4404897"/>
                </a:moveTo>
                <a:lnTo>
                  <a:pt x="2270420" y="0"/>
                </a:lnTo>
                <a:cubicBezTo>
                  <a:pt x="2493183" y="426477"/>
                  <a:pt x="2711234" y="857671"/>
                  <a:pt x="2933997" y="1284148"/>
                </a:cubicBezTo>
                <a:cubicBezTo>
                  <a:pt x="2933856" y="2033739"/>
                  <a:pt x="2933714" y="2783330"/>
                  <a:pt x="2933573" y="3532921"/>
                </a:cubicBezTo>
                <a:lnTo>
                  <a:pt x="2933996" y="4404420"/>
                </a:lnTo>
                <a:lnTo>
                  <a:pt x="0" y="4404897"/>
                </a:lnTo>
                <a:close/>
              </a:path>
            </a:pathLst>
          </a:custGeom>
          <a:gradFill flip="none" rotWithShape="1">
            <a:gsLst>
              <a:gs pos="91000">
                <a:srgbClr val="004D6F">
                  <a:alpha val="63000"/>
                </a:srgbClr>
              </a:gs>
              <a:gs pos="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sp>
        <p:nvSpPr>
          <p:cNvPr id="8" name="Triangle isocèle 7"/>
          <p:cNvSpPr/>
          <p:nvPr/>
        </p:nvSpPr>
        <p:spPr>
          <a:xfrm rot="16200000">
            <a:off x="11424988" y="-104300"/>
            <a:ext cx="623545" cy="912367"/>
          </a:xfrm>
          <a:prstGeom prst="triangle">
            <a:avLst/>
          </a:prstGeom>
          <a:gradFill flip="none" rotWithShape="1">
            <a:gsLst>
              <a:gs pos="81000">
                <a:srgbClr val="004D6F">
                  <a:alpha val="48000"/>
                </a:srgbClr>
              </a:gs>
              <a:gs pos="27000">
                <a:schemeClr val="bg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dirty="0"/>
              <a:t> </a:t>
            </a:r>
          </a:p>
        </p:txBody>
      </p:sp>
      <p:pic>
        <p:nvPicPr>
          <p:cNvPr id="9" name="Picture 4" descr="S:\serv_com\01_CHARTE-INSA-Rennes\2014\08_Modèles-PPT\Triangle-bas.eps"/>
          <p:cNvPicPr>
            <a:picLocks noChangeAspect="1" noChangeArrowheads="1"/>
          </p:cNvPicPr>
          <p:nvPr/>
        </p:nvPicPr>
        <p:blipFill rotWithShape="1">
          <a:blip r:embed="rId3">
            <a:extLst>
              <a:ext uri="{28A0092B-C50C-407E-A947-70E740481C1C}">
                <a14:useLocalDpi xmlns:a14="http://schemas.microsoft.com/office/drawing/2010/main" val="0"/>
              </a:ext>
            </a:extLst>
          </a:blip>
          <a:srcRect b="42646"/>
          <a:stretch/>
        </p:blipFill>
        <p:spPr bwMode="auto">
          <a:xfrm>
            <a:off x="2159562" y="6614551"/>
            <a:ext cx="1344151" cy="243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05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7A6B91C-89FF-4CEB-930A-1FD13D73A161}" type="datetimeFigureOut">
              <a:rPr lang="fr-FR" smtClean="0"/>
              <a:t>08/11/2023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5A3B6C6-160B-4AB6-834A-BBE09324967B}" type="slidenum">
              <a:rPr lang="fr-FR" smtClean="0"/>
              <a:t>‹N°›</a:t>
            </a:fld>
            <a:endParaRPr lang="fr-FR"/>
          </a:p>
        </p:txBody>
      </p:sp>
    </p:spTree>
    <p:extLst>
      <p:ext uri="{BB962C8B-B14F-4D97-AF65-F5344CB8AC3E}">
        <p14:creationId xmlns:p14="http://schemas.microsoft.com/office/powerpoint/2010/main" val="91881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sposition personnalisée">
    <p:bg>
      <p:bgPr>
        <a:solidFill>
          <a:srgbClr val="43948C"/>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84435A-7512-4DAE-8EBA-7203D4911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4528" y="-56832"/>
            <a:ext cx="5995392" cy="6990075"/>
          </a:xfrm>
          <a:prstGeom prst="rect">
            <a:avLst/>
          </a:prstGeom>
        </p:spPr>
      </p:pic>
      <p:sp>
        <p:nvSpPr>
          <p:cNvPr id="25" name="Triangle isocèle 24">
            <a:extLst>
              <a:ext uri="{FF2B5EF4-FFF2-40B4-BE49-F238E27FC236}">
                <a16:creationId xmlns:a16="http://schemas.microsoft.com/office/drawing/2014/main" id="{11739B03-E488-410C-B7F9-95B3C9013D3C}"/>
              </a:ext>
            </a:extLst>
          </p:cNvPr>
          <p:cNvSpPr/>
          <p:nvPr userDrawn="1"/>
        </p:nvSpPr>
        <p:spPr>
          <a:xfrm rot="5400000">
            <a:off x="1112284" y="-1577573"/>
            <a:ext cx="2736375" cy="5179326"/>
          </a:xfrm>
          <a:prstGeom prst="triangle">
            <a:avLst>
              <a:gd name="adj" fmla="val 11596"/>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C23F5A1E-149E-4DB8-B00B-51591CFC63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3117" y="5036024"/>
            <a:ext cx="1649103" cy="1649103"/>
          </a:xfrm>
          <a:prstGeom prst="rect">
            <a:avLst/>
          </a:prstGeom>
        </p:spPr>
      </p:pic>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sp>
        <p:nvSpPr>
          <p:cNvPr id="23" name="Titre 22">
            <a:extLst>
              <a:ext uri="{FF2B5EF4-FFF2-40B4-BE49-F238E27FC236}">
                <a16:creationId xmlns:a16="http://schemas.microsoft.com/office/drawing/2014/main" id="{C054BE90-3E9A-4C78-B194-DD60EFC83079}"/>
              </a:ext>
            </a:extLst>
          </p:cNvPr>
          <p:cNvSpPr>
            <a:spLocks noGrp="1"/>
          </p:cNvSpPr>
          <p:nvPr>
            <p:ph type="title" hasCustomPrompt="1"/>
          </p:nvPr>
        </p:nvSpPr>
        <p:spPr>
          <a:xfrm>
            <a:off x="1111155" y="3021486"/>
            <a:ext cx="10515600" cy="1325563"/>
          </a:xfrm>
        </p:spPr>
        <p:txBody>
          <a:bodyPr>
            <a:noAutofit/>
          </a:bodyPr>
          <a:lstStyle>
            <a:lvl1pPr>
              <a:defRPr sz="8800" spc="600">
                <a:solidFill>
                  <a:schemeClr val="bg1"/>
                </a:solidFill>
              </a:defRPr>
            </a:lvl1pPr>
          </a:lstStyle>
          <a:p>
            <a:r>
              <a:rPr lang="fr-FR" dirty="0"/>
              <a:t>TITRE DE </a:t>
            </a:r>
            <a:br>
              <a:rPr lang="fr-FR" dirty="0"/>
            </a:br>
            <a:r>
              <a:rPr lang="fr-FR" dirty="0"/>
              <a:t>L’ÉVÉNEMENT</a:t>
            </a:r>
          </a:p>
        </p:txBody>
      </p:sp>
      <p:sp>
        <p:nvSpPr>
          <p:cNvPr id="24" name="Triangle isocèle 23">
            <a:extLst>
              <a:ext uri="{FF2B5EF4-FFF2-40B4-BE49-F238E27FC236}">
                <a16:creationId xmlns:a16="http://schemas.microsoft.com/office/drawing/2014/main" id="{DFD5E08B-BD3F-4957-AFB4-B28F47E7498E}"/>
              </a:ext>
            </a:extLst>
          </p:cNvPr>
          <p:cNvSpPr/>
          <p:nvPr userDrawn="1"/>
        </p:nvSpPr>
        <p:spPr>
          <a:xfrm rot="5400000">
            <a:off x="-453930" y="876998"/>
            <a:ext cx="1924607" cy="1835635"/>
          </a:xfrm>
          <a:prstGeom prst="triangle">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CD86AC48-8327-493C-9B47-958A25FF80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726" y="566309"/>
            <a:ext cx="2100400" cy="455195"/>
          </a:xfrm>
          <a:prstGeom prst="rect">
            <a:avLst/>
          </a:prstGeom>
        </p:spPr>
      </p:pic>
    </p:spTree>
    <p:extLst>
      <p:ext uri="{BB962C8B-B14F-4D97-AF65-F5344CB8AC3E}">
        <p14:creationId xmlns:p14="http://schemas.microsoft.com/office/powerpoint/2010/main" val="197787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84435A-7512-4DAE-8EBA-7203D4911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4528" y="-56832"/>
            <a:ext cx="5995392" cy="6990075"/>
          </a:xfrm>
          <a:prstGeom prst="rect">
            <a:avLst/>
          </a:prstGeom>
        </p:spPr>
      </p:pic>
      <p:sp>
        <p:nvSpPr>
          <p:cNvPr id="25" name="Triangle isocèle 24">
            <a:extLst>
              <a:ext uri="{FF2B5EF4-FFF2-40B4-BE49-F238E27FC236}">
                <a16:creationId xmlns:a16="http://schemas.microsoft.com/office/drawing/2014/main" id="{11739B03-E488-410C-B7F9-95B3C9013D3C}"/>
              </a:ext>
            </a:extLst>
          </p:cNvPr>
          <p:cNvSpPr/>
          <p:nvPr userDrawn="1"/>
        </p:nvSpPr>
        <p:spPr>
          <a:xfrm rot="5400000">
            <a:off x="1112284" y="-1577573"/>
            <a:ext cx="2736375" cy="5179326"/>
          </a:xfrm>
          <a:prstGeom prst="triangle">
            <a:avLst>
              <a:gd name="adj" fmla="val 11596"/>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C23F5A1E-149E-4DB8-B00B-51591CFC63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3117" y="5036024"/>
            <a:ext cx="1649103" cy="1649103"/>
          </a:xfrm>
          <a:prstGeom prst="rect">
            <a:avLst/>
          </a:prstGeom>
        </p:spPr>
      </p:pic>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sp>
        <p:nvSpPr>
          <p:cNvPr id="23" name="Titre 22">
            <a:extLst>
              <a:ext uri="{FF2B5EF4-FFF2-40B4-BE49-F238E27FC236}">
                <a16:creationId xmlns:a16="http://schemas.microsoft.com/office/drawing/2014/main" id="{C054BE90-3E9A-4C78-B194-DD60EFC83079}"/>
              </a:ext>
            </a:extLst>
          </p:cNvPr>
          <p:cNvSpPr>
            <a:spLocks noGrp="1"/>
          </p:cNvSpPr>
          <p:nvPr>
            <p:ph type="title" hasCustomPrompt="1"/>
          </p:nvPr>
        </p:nvSpPr>
        <p:spPr>
          <a:xfrm>
            <a:off x="1111155" y="3021486"/>
            <a:ext cx="10515600" cy="1325563"/>
          </a:xfrm>
        </p:spPr>
        <p:txBody>
          <a:bodyPr>
            <a:noAutofit/>
          </a:bodyPr>
          <a:lstStyle>
            <a:lvl1pPr>
              <a:defRPr sz="5400" spc="600">
                <a:solidFill>
                  <a:schemeClr val="bg1"/>
                </a:solidFill>
                <a:latin typeface="VerbCond Semibold" panose="02000700030000020004" pitchFamily="50" charset="0"/>
              </a:defRPr>
            </a:lvl1pPr>
          </a:lstStyle>
          <a:p>
            <a:r>
              <a:rPr lang="fr-FR" dirty="0"/>
              <a:t>RECHERCHE </a:t>
            </a:r>
            <a:br>
              <a:rPr lang="fr-FR" dirty="0"/>
            </a:br>
            <a:r>
              <a:rPr lang="fr-FR" dirty="0"/>
              <a:t>DOCUMENTAIRE</a:t>
            </a:r>
          </a:p>
        </p:txBody>
      </p:sp>
      <p:sp>
        <p:nvSpPr>
          <p:cNvPr id="24" name="Triangle isocèle 23">
            <a:extLst>
              <a:ext uri="{FF2B5EF4-FFF2-40B4-BE49-F238E27FC236}">
                <a16:creationId xmlns:a16="http://schemas.microsoft.com/office/drawing/2014/main" id="{DFD5E08B-BD3F-4957-AFB4-B28F47E7498E}"/>
              </a:ext>
            </a:extLst>
          </p:cNvPr>
          <p:cNvSpPr/>
          <p:nvPr userDrawn="1"/>
        </p:nvSpPr>
        <p:spPr>
          <a:xfrm rot="5400000">
            <a:off x="-453930" y="876998"/>
            <a:ext cx="1924607" cy="1835635"/>
          </a:xfrm>
          <a:prstGeom prst="triangle">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CD86AC48-8327-493C-9B47-958A25FF80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726" y="566309"/>
            <a:ext cx="2100400" cy="455195"/>
          </a:xfrm>
          <a:prstGeom prst="rect">
            <a:avLst/>
          </a:prstGeom>
        </p:spPr>
      </p:pic>
      <p:sp>
        <p:nvSpPr>
          <p:cNvPr id="4" name="Espace réservé du texte 3">
            <a:extLst>
              <a:ext uri="{FF2B5EF4-FFF2-40B4-BE49-F238E27FC236}">
                <a16:creationId xmlns:a16="http://schemas.microsoft.com/office/drawing/2014/main" id="{79DCB709-ACF6-4AF5-947E-253B340514D3}"/>
              </a:ext>
            </a:extLst>
          </p:cNvPr>
          <p:cNvSpPr>
            <a:spLocks noGrp="1"/>
          </p:cNvSpPr>
          <p:nvPr>
            <p:ph type="body" sz="quarter" idx="10" hasCustomPrompt="1"/>
          </p:nvPr>
        </p:nvSpPr>
        <p:spPr>
          <a:xfrm>
            <a:off x="1103456" y="4477279"/>
            <a:ext cx="5995392" cy="839787"/>
          </a:xfrm>
        </p:spPr>
        <p:txBody>
          <a:bodyPr>
            <a:normAutofit/>
          </a:bodyPr>
          <a:lstStyle>
            <a:lvl1pPr marL="0" indent="0">
              <a:buNone/>
              <a:defRPr sz="2600">
                <a:solidFill>
                  <a:schemeClr val="bg2"/>
                </a:solidFill>
                <a:latin typeface="VerbComp"/>
              </a:defRPr>
            </a:lvl1pPr>
          </a:lstStyle>
          <a:p>
            <a:pPr lvl="0"/>
            <a:r>
              <a:rPr lang="fr-FR" dirty="0"/>
              <a:t>Projet documentaire – Domaine Humanité</a:t>
            </a:r>
          </a:p>
        </p:txBody>
      </p:sp>
      <p:pic>
        <p:nvPicPr>
          <p:cNvPr id="12" name="Image 11">
            <a:extLst>
              <a:ext uri="{FF2B5EF4-FFF2-40B4-BE49-F238E27FC236}">
                <a16:creationId xmlns:a16="http://schemas.microsoft.com/office/drawing/2014/main" id="{2107FF9E-8974-4622-B98C-28A1586DD2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54601" y="1021504"/>
            <a:ext cx="608516" cy="675120"/>
          </a:xfrm>
          <a:prstGeom prst="rect">
            <a:avLst/>
          </a:prstGeom>
        </p:spPr>
      </p:pic>
      <p:sp>
        <p:nvSpPr>
          <p:cNvPr id="6" name="Espace réservé du texte 5">
            <a:extLst>
              <a:ext uri="{FF2B5EF4-FFF2-40B4-BE49-F238E27FC236}">
                <a16:creationId xmlns:a16="http://schemas.microsoft.com/office/drawing/2014/main" id="{929E9854-F679-4235-B93E-57E0FC343145}"/>
              </a:ext>
            </a:extLst>
          </p:cNvPr>
          <p:cNvSpPr>
            <a:spLocks noGrp="1"/>
          </p:cNvSpPr>
          <p:nvPr>
            <p:ph type="body" sz="quarter" idx="11" hasCustomPrompt="1"/>
          </p:nvPr>
        </p:nvSpPr>
        <p:spPr>
          <a:xfrm>
            <a:off x="9655175" y="1843088"/>
            <a:ext cx="2536825" cy="392112"/>
          </a:xfrm>
        </p:spPr>
        <p:txBody>
          <a:bodyPr>
            <a:normAutofit/>
          </a:bodyPr>
          <a:lstStyle>
            <a:lvl1pPr marL="0" indent="0">
              <a:buNone/>
              <a:defRPr sz="1800" b="0">
                <a:solidFill>
                  <a:schemeClr val="bg1"/>
                </a:solidFill>
                <a:latin typeface="VerbComp"/>
              </a:defRPr>
            </a:lvl1pPr>
          </a:lstStyle>
          <a:p>
            <a:pPr lvl="0"/>
            <a:r>
              <a:rPr lang="fr-FR" dirty="0"/>
              <a:t>1ÈRE ANNÉE STPI</a:t>
            </a:r>
          </a:p>
        </p:txBody>
      </p:sp>
      <p:sp>
        <p:nvSpPr>
          <p:cNvPr id="15" name="Espace réservé du texte 5">
            <a:extLst>
              <a:ext uri="{FF2B5EF4-FFF2-40B4-BE49-F238E27FC236}">
                <a16:creationId xmlns:a16="http://schemas.microsoft.com/office/drawing/2014/main" id="{439BB0AA-2211-4B2C-87BB-3684AAEFB0AD}"/>
              </a:ext>
            </a:extLst>
          </p:cNvPr>
          <p:cNvSpPr>
            <a:spLocks noGrp="1"/>
          </p:cNvSpPr>
          <p:nvPr>
            <p:ph type="body" sz="quarter" idx="12" hasCustomPrompt="1"/>
          </p:nvPr>
        </p:nvSpPr>
        <p:spPr>
          <a:xfrm>
            <a:off x="9655175" y="2136455"/>
            <a:ext cx="2536825" cy="392112"/>
          </a:xfrm>
        </p:spPr>
        <p:txBody>
          <a:bodyPr>
            <a:normAutofit/>
          </a:bodyPr>
          <a:lstStyle>
            <a:lvl1pPr marL="0" indent="0">
              <a:buNone/>
              <a:defRPr sz="1800" b="0">
                <a:solidFill>
                  <a:schemeClr val="tx1">
                    <a:lumMod val="75000"/>
                    <a:lumOff val="25000"/>
                  </a:schemeClr>
                </a:solidFill>
                <a:latin typeface="VerbComp"/>
              </a:defRPr>
            </a:lvl1pPr>
          </a:lstStyle>
          <a:p>
            <a:pPr lvl="0"/>
            <a:r>
              <a:rPr lang="fr-FR" dirty="0"/>
              <a:t>2020</a:t>
            </a:r>
          </a:p>
        </p:txBody>
      </p:sp>
    </p:spTree>
    <p:extLst>
      <p:ext uri="{BB962C8B-B14F-4D97-AF65-F5344CB8AC3E}">
        <p14:creationId xmlns:p14="http://schemas.microsoft.com/office/powerpoint/2010/main" val="313271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4B15E0-78A5-4C9C-9378-ECA13227831E}"/>
              </a:ext>
            </a:extLst>
          </p:cNvPr>
          <p:cNvSpPr/>
          <p:nvPr userDrawn="1"/>
        </p:nvSpPr>
        <p:spPr>
          <a:xfrm>
            <a:off x="0" y="0"/>
            <a:ext cx="12192000" cy="6858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Triangle isocèle 24">
            <a:extLst>
              <a:ext uri="{FF2B5EF4-FFF2-40B4-BE49-F238E27FC236}">
                <a16:creationId xmlns:a16="http://schemas.microsoft.com/office/drawing/2014/main" id="{11739B03-E488-410C-B7F9-95B3C9013D3C}"/>
              </a:ext>
            </a:extLst>
          </p:cNvPr>
          <p:cNvSpPr/>
          <p:nvPr userDrawn="1"/>
        </p:nvSpPr>
        <p:spPr>
          <a:xfrm rot="5400000">
            <a:off x="1112284" y="-1577573"/>
            <a:ext cx="2736375" cy="5179326"/>
          </a:xfrm>
          <a:prstGeom prst="triangle">
            <a:avLst>
              <a:gd name="adj" fmla="val 11596"/>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5404368-B5B2-47BD-8FB0-B031490F160B}"/>
              </a:ext>
            </a:extLst>
          </p:cNvPr>
          <p:cNvSpPr/>
          <p:nvPr userDrawn="1"/>
        </p:nvSpPr>
        <p:spPr>
          <a:xfrm>
            <a:off x="6244528" y="-56832"/>
            <a:ext cx="5947472" cy="6990075"/>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C23F5A1E-149E-4DB8-B00B-51591CFC63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3117" y="5036024"/>
            <a:ext cx="1649103" cy="1649103"/>
          </a:xfrm>
          <a:prstGeom prst="rect">
            <a:avLst/>
          </a:prstGeom>
        </p:spPr>
      </p:pic>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sp>
        <p:nvSpPr>
          <p:cNvPr id="23" name="Titre 22">
            <a:extLst>
              <a:ext uri="{FF2B5EF4-FFF2-40B4-BE49-F238E27FC236}">
                <a16:creationId xmlns:a16="http://schemas.microsoft.com/office/drawing/2014/main" id="{C054BE90-3E9A-4C78-B194-DD60EFC83079}"/>
              </a:ext>
            </a:extLst>
          </p:cNvPr>
          <p:cNvSpPr>
            <a:spLocks noGrp="1"/>
          </p:cNvSpPr>
          <p:nvPr>
            <p:ph type="title" hasCustomPrompt="1"/>
          </p:nvPr>
        </p:nvSpPr>
        <p:spPr>
          <a:xfrm>
            <a:off x="1111155" y="3021486"/>
            <a:ext cx="10515600" cy="1325563"/>
          </a:xfrm>
        </p:spPr>
        <p:txBody>
          <a:bodyPr>
            <a:noAutofit/>
          </a:bodyPr>
          <a:lstStyle>
            <a:lvl1pPr>
              <a:defRPr sz="8800" spc="600">
                <a:solidFill>
                  <a:schemeClr val="bg1"/>
                </a:solidFill>
              </a:defRPr>
            </a:lvl1pPr>
          </a:lstStyle>
          <a:p>
            <a:r>
              <a:rPr lang="fr-FR" dirty="0"/>
              <a:t>TITRE DE </a:t>
            </a:r>
            <a:br>
              <a:rPr lang="fr-FR" dirty="0"/>
            </a:br>
            <a:r>
              <a:rPr lang="fr-FR" dirty="0"/>
              <a:t>L’ÉVÉNEMENT</a:t>
            </a:r>
          </a:p>
        </p:txBody>
      </p:sp>
      <p:sp>
        <p:nvSpPr>
          <p:cNvPr id="24" name="Triangle isocèle 23">
            <a:extLst>
              <a:ext uri="{FF2B5EF4-FFF2-40B4-BE49-F238E27FC236}">
                <a16:creationId xmlns:a16="http://schemas.microsoft.com/office/drawing/2014/main" id="{DFD5E08B-BD3F-4957-AFB4-B28F47E7498E}"/>
              </a:ext>
            </a:extLst>
          </p:cNvPr>
          <p:cNvSpPr/>
          <p:nvPr userDrawn="1"/>
        </p:nvSpPr>
        <p:spPr>
          <a:xfrm rot="5400000">
            <a:off x="-453930" y="876998"/>
            <a:ext cx="1924607" cy="1835635"/>
          </a:xfrm>
          <a:prstGeom prst="triangle">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CD86AC48-8327-493C-9B47-958A25FF80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4726" y="566309"/>
            <a:ext cx="2100400" cy="455195"/>
          </a:xfrm>
          <a:prstGeom prst="rect">
            <a:avLst/>
          </a:prstGeom>
        </p:spPr>
      </p:pic>
    </p:spTree>
    <p:extLst>
      <p:ext uri="{BB962C8B-B14F-4D97-AF65-F5344CB8AC3E}">
        <p14:creationId xmlns:p14="http://schemas.microsoft.com/office/powerpoint/2010/main" val="329848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4B15E0-78A5-4C9C-9378-ECA13227831E}"/>
              </a:ext>
            </a:extLst>
          </p:cNvPr>
          <p:cNvSpPr/>
          <p:nvPr userDrawn="1"/>
        </p:nvSpPr>
        <p:spPr>
          <a:xfrm>
            <a:off x="0" y="0"/>
            <a:ext cx="12192000" cy="685800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Triangle isocèle 24">
            <a:extLst>
              <a:ext uri="{FF2B5EF4-FFF2-40B4-BE49-F238E27FC236}">
                <a16:creationId xmlns:a16="http://schemas.microsoft.com/office/drawing/2014/main" id="{11739B03-E488-410C-B7F9-95B3C9013D3C}"/>
              </a:ext>
            </a:extLst>
          </p:cNvPr>
          <p:cNvSpPr/>
          <p:nvPr userDrawn="1"/>
        </p:nvSpPr>
        <p:spPr>
          <a:xfrm rot="5400000">
            <a:off x="1112284" y="-1577573"/>
            <a:ext cx="2736375" cy="5179326"/>
          </a:xfrm>
          <a:prstGeom prst="triangle">
            <a:avLst>
              <a:gd name="adj" fmla="val 11596"/>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5404368-B5B2-47BD-8FB0-B031490F160B}"/>
              </a:ext>
            </a:extLst>
          </p:cNvPr>
          <p:cNvSpPr/>
          <p:nvPr userDrawn="1"/>
        </p:nvSpPr>
        <p:spPr>
          <a:xfrm>
            <a:off x="6244528" y="-56832"/>
            <a:ext cx="5947472" cy="6990075"/>
          </a:xfrm>
          <a:prstGeom prst="rect">
            <a:avLst/>
          </a:prstGeom>
          <a:blipFill dpi="0" rotWithShape="1">
            <a:blip r:embed="rId3">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a:extLst>
              <a:ext uri="{FF2B5EF4-FFF2-40B4-BE49-F238E27FC236}">
                <a16:creationId xmlns:a16="http://schemas.microsoft.com/office/drawing/2014/main" id="{C23F5A1E-149E-4DB8-B00B-51591CFC635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63117" y="5036024"/>
            <a:ext cx="1649103" cy="1649103"/>
          </a:xfrm>
          <a:prstGeom prst="rect">
            <a:avLst/>
          </a:prstGeom>
        </p:spPr>
      </p:pic>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sp>
        <p:nvSpPr>
          <p:cNvPr id="23" name="Titre 22">
            <a:extLst>
              <a:ext uri="{FF2B5EF4-FFF2-40B4-BE49-F238E27FC236}">
                <a16:creationId xmlns:a16="http://schemas.microsoft.com/office/drawing/2014/main" id="{C054BE90-3E9A-4C78-B194-DD60EFC83079}"/>
              </a:ext>
            </a:extLst>
          </p:cNvPr>
          <p:cNvSpPr>
            <a:spLocks noGrp="1"/>
          </p:cNvSpPr>
          <p:nvPr>
            <p:ph type="title" hasCustomPrompt="1"/>
          </p:nvPr>
        </p:nvSpPr>
        <p:spPr>
          <a:xfrm>
            <a:off x="1111155" y="3021486"/>
            <a:ext cx="10515600" cy="1325563"/>
          </a:xfrm>
        </p:spPr>
        <p:txBody>
          <a:bodyPr>
            <a:noAutofit/>
          </a:bodyPr>
          <a:lstStyle>
            <a:lvl1pPr>
              <a:defRPr sz="8800" spc="600">
                <a:solidFill>
                  <a:schemeClr val="bg1"/>
                </a:solidFill>
                <a:latin typeface="VerbComp Regular" panose="02000500030000020004" pitchFamily="50" charset="0"/>
              </a:defRPr>
            </a:lvl1pPr>
          </a:lstStyle>
          <a:p>
            <a:r>
              <a:rPr lang="fr-FR" dirty="0"/>
              <a:t>TITRE DE </a:t>
            </a:r>
            <a:br>
              <a:rPr lang="fr-FR" dirty="0"/>
            </a:br>
            <a:r>
              <a:rPr lang="fr-FR" dirty="0"/>
              <a:t>L’ÉVÉNEMENT</a:t>
            </a:r>
          </a:p>
        </p:txBody>
      </p:sp>
      <p:sp>
        <p:nvSpPr>
          <p:cNvPr id="24" name="Triangle isocèle 23">
            <a:extLst>
              <a:ext uri="{FF2B5EF4-FFF2-40B4-BE49-F238E27FC236}">
                <a16:creationId xmlns:a16="http://schemas.microsoft.com/office/drawing/2014/main" id="{DFD5E08B-BD3F-4957-AFB4-B28F47E7498E}"/>
              </a:ext>
            </a:extLst>
          </p:cNvPr>
          <p:cNvSpPr/>
          <p:nvPr userDrawn="1"/>
        </p:nvSpPr>
        <p:spPr>
          <a:xfrm rot="5400000">
            <a:off x="-453930" y="876998"/>
            <a:ext cx="1924607" cy="1835635"/>
          </a:xfrm>
          <a:prstGeom prst="triangle">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CD86AC48-8327-493C-9B47-958A25FF80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4726" y="566309"/>
            <a:ext cx="2100400" cy="455195"/>
          </a:xfrm>
          <a:prstGeom prst="rect">
            <a:avLst/>
          </a:prstGeom>
        </p:spPr>
      </p:pic>
      <p:pic>
        <p:nvPicPr>
          <p:cNvPr id="3" name="Image 2">
            <a:extLst>
              <a:ext uri="{FF2B5EF4-FFF2-40B4-BE49-F238E27FC236}">
                <a16:creationId xmlns:a16="http://schemas.microsoft.com/office/drawing/2014/main" id="{E3AAE7E6-6997-4111-A1D7-908BF6A4E08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54601" y="1021504"/>
            <a:ext cx="608516" cy="675120"/>
          </a:xfrm>
          <a:prstGeom prst="rect">
            <a:avLst/>
          </a:prstGeom>
        </p:spPr>
      </p:pic>
      <p:sp>
        <p:nvSpPr>
          <p:cNvPr id="4" name="ZoneTexte 3">
            <a:extLst>
              <a:ext uri="{FF2B5EF4-FFF2-40B4-BE49-F238E27FC236}">
                <a16:creationId xmlns:a16="http://schemas.microsoft.com/office/drawing/2014/main" id="{D41C17BD-EE08-451C-8E50-7430D605E73A}"/>
              </a:ext>
            </a:extLst>
          </p:cNvPr>
          <p:cNvSpPr txBox="1"/>
          <p:nvPr userDrawn="1"/>
        </p:nvSpPr>
        <p:spPr>
          <a:xfrm>
            <a:off x="9559066" y="1890215"/>
            <a:ext cx="2353154" cy="646331"/>
          </a:xfrm>
          <a:prstGeom prst="rect">
            <a:avLst/>
          </a:prstGeom>
          <a:noFill/>
        </p:spPr>
        <p:txBody>
          <a:bodyPr wrap="square" rtlCol="0">
            <a:spAutoFit/>
          </a:bodyPr>
          <a:lstStyle/>
          <a:p>
            <a:r>
              <a:rPr lang="fr-FR" b="0" dirty="0">
                <a:solidFill>
                  <a:schemeClr val="bg1"/>
                </a:solidFill>
                <a:latin typeface="VerbComp"/>
              </a:rPr>
              <a:t>LUNDI 3 FÉVRIER</a:t>
            </a:r>
          </a:p>
          <a:p>
            <a:r>
              <a:rPr lang="fr-FR" b="0" dirty="0">
                <a:solidFill>
                  <a:schemeClr val="bg2">
                    <a:lumMod val="25000"/>
                  </a:schemeClr>
                </a:solidFill>
                <a:latin typeface="VerbComp"/>
              </a:rPr>
              <a:t>19H DANS LE HALL </a:t>
            </a:r>
          </a:p>
        </p:txBody>
      </p:sp>
    </p:spTree>
    <p:extLst>
      <p:ext uri="{BB962C8B-B14F-4D97-AF65-F5344CB8AC3E}">
        <p14:creationId xmlns:p14="http://schemas.microsoft.com/office/powerpoint/2010/main" val="260372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sposition personnalisée">
    <p:bg>
      <p:bgPr>
        <a:solidFill>
          <a:schemeClr val="accent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84435A-7512-4DAE-8EBA-7203D49111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4528" y="-56832"/>
            <a:ext cx="5995392" cy="6990075"/>
          </a:xfrm>
          <a:prstGeom prst="rect">
            <a:avLst/>
          </a:prstGeom>
        </p:spPr>
      </p:pic>
      <p:sp>
        <p:nvSpPr>
          <p:cNvPr id="25" name="Triangle isocèle 24">
            <a:extLst>
              <a:ext uri="{FF2B5EF4-FFF2-40B4-BE49-F238E27FC236}">
                <a16:creationId xmlns:a16="http://schemas.microsoft.com/office/drawing/2014/main" id="{11739B03-E488-410C-B7F9-95B3C9013D3C}"/>
              </a:ext>
            </a:extLst>
          </p:cNvPr>
          <p:cNvSpPr/>
          <p:nvPr userDrawn="1"/>
        </p:nvSpPr>
        <p:spPr>
          <a:xfrm rot="5400000">
            <a:off x="1112284" y="-1577573"/>
            <a:ext cx="2736375" cy="5179326"/>
          </a:xfrm>
          <a:prstGeom prst="triangle">
            <a:avLst>
              <a:gd name="adj" fmla="val 11596"/>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C23F5A1E-149E-4DB8-B00B-51591CFC63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3117" y="5036024"/>
            <a:ext cx="1649103" cy="1649103"/>
          </a:xfrm>
          <a:prstGeom prst="rect">
            <a:avLst/>
          </a:prstGeom>
        </p:spPr>
      </p:pic>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sp>
        <p:nvSpPr>
          <p:cNvPr id="23" name="Titre 22">
            <a:extLst>
              <a:ext uri="{FF2B5EF4-FFF2-40B4-BE49-F238E27FC236}">
                <a16:creationId xmlns:a16="http://schemas.microsoft.com/office/drawing/2014/main" id="{C054BE90-3E9A-4C78-B194-DD60EFC83079}"/>
              </a:ext>
            </a:extLst>
          </p:cNvPr>
          <p:cNvSpPr>
            <a:spLocks noGrp="1"/>
          </p:cNvSpPr>
          <p:nvPr>
            <p:ph type="title" hasCustomPrompt="1"/>
          </p:nvPr>
        </p:nvSpPr>
        <p:spPr>
          <a:xfrm>
            <a:off x="1111155" y="3021486"/>
            <a:ext cx="10515600" cy="1325563"/>
          </a:xfrm>
        </p:spPr>
        <p:txBody>
          <a:bodyPr>
            <a:noAutofit/>
          </a:bodyPr>
          <a:lstStyle>
            <a:lvl1pPr>
              <a:defRPr sz="5400" spc="600">
                <a:solidFill>
                  <a:schemeClr val="bg1"/>
                </a:solidFill>
                <a:latin typeface="VerbCond Semibold" panose="02000700030000020004" pitchFamily="50" charset="0"/>
              </a:defRPr>
            </a:lvl1pPr>
          </a:lstStyle>
          <a:p>
            <a:r>
              <a:rPr lang="fr-FR" dirty="0"/>
              <a:t>RECHERCHE </a:t>
            </a:r>
            <a:br>
              <a:rPr lang="fr-FR" dirty="0"/>
            </a:br>
            <a:r>
              <a:rPr lang="fr-FR" dirty="0"/>
              <a:t>DOCUMENTAIRE</a:t>
            </a:r>
          </a:p>
        </p:txBody>
      </p:sp>
      <p:sp>
        <p:nvSpPr>
          <p:cNvPr id="24" name="Triangle isocèle 23">
            <a:extLst>
              <a:ext uri="{FF2B5EF4-FFF2-40B4-BE49-F238E27FC236}">
                <a16:creationId xmlns:a16="http://schemas.microsoft.com/office/drawing/2014/main" id="{DFD5E08B-BD3F-4957-AFB4-B28F47E7498E}"/>
              </a:ext>
            </a:extLst>
          </p:cNvPr>
          <p:cNvSpPr/>
          <p:nvPr userDrawn="1"/>
        </p:nvSpPr>
        <p:spPr>
          <a:xfrm rot="5400000">
            <a:off x="-453930" y="876998"/>
            <a:ext cx="1924607" cy="1835635"/>
          </a:xfrm>
          <a:prstGeom prst="triangle">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CD86AC48-8327-493C-9B47-958A25FF80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94726" y="566309"/>
            <a:ext cx="2100400" cy="455195"/>
          </a:xfrm>
          <a:prstGeom prst="rect">
            <a:avLst/>
          </a:prstGeom>
        </p:spPr>
      </p:pic>
      <p:sp>
        <p:nvSpPr>
          <p:cNvPr id="4" name="Espace réservé du texte 3">
            <a:extLst>
              <a:ext uri="{FF2B5EF4-FFF2-40B4-BE49-F238E27FC236}">
                <a16:creationId xmlns:a16="http://schemas.microsoft.com/office/drawing/2014/main" id="{79DCB709-ACF6-4AF5-947E-253B340514D3}"/>
              </a:ext>
            </a:extLst>
          </p:cNvPr>
          <p:cNvSpPr>
            <a:spLocks noGrp="1"/>
          </p:cNvSpPr>
          <p:nvPr>
            <p:ph type="body" sz="quarter" idx="10" hasCustomPrompt="1"/>
          </p:nvPr>
        </p:nvSpPr>
        <p:spPr>
          <a:xfrm>
            <a:off x="1103456" y="4477279"/>
            <a:ext cx="5995392" cy="839787"/>
          </a:xfrm>
        </p:spPr>
        <p:txBody>
          <a:bodyPr>
            <a:normAutofit/>
          </a:bodyPr>
          <a:lstStyle>
            <a:lvl1pPr marL="0" indent="0">
              <a:buNone/>
              <a:defRPr sz="2600">
                <a:solidFill>
                  <a:schemeClr val="bg2"/>
                </a:solidFill>
                <a:highlight>
                  <a:srgbClr val="43948C"/>
                </a:highlight>
                <a:latin typeface="VerbComp"/>
              </a:defRPr>
            </a:lvl1pPr>
          </a:lstStyle>
          <a:p>
            <a:pPr lvl="0"/>
            <a:r>
              <a:rPr lang="fr-FR" dirty="0"/>
              <a:t>Projet documentaire – Domaine Humanité</a:t>
            </a:r>
          </a:p>
        </p:txBody>
      </p:sp>
      <p:pic>
        <p:nvPicPr>
          <p:cNvPr id="12" name="Image 11">
            <a:extLst>
              <a:ext uri="{FF2B5EF4-FFF2-40B4-BE49-F238E27FC236}">
                <a16:creationId xmlns:a16="http://schemas.microsoft.com/office/drawing/2014/main" id="{2107FF9E-8974-4622-B98C-28A1586DD2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54601" y="1021504"/>
            <a:ext cx="608516" cy="675120"/>
          </a:xfrm>
          <a:prstGeom prst="rect">
            <a:avLst/>
          </a:prstGeom>
        </p:spPr>
      </p:pic>
      <p:sp>
        <p:nvSpPr>
          <p:cNvPr id="6" name="Espace réservé du texte 5">
            <a:extLst>
              <a:ext uri="{FF2B5EF4-FFF2-40B4-BE49-F238E27FC236}">
                <a16:creationId xmlns:a16="http://schemas.microsoft.com/office/drawing/2014/main" id="{929E9854-F679-4235-B93E-57E0FC343145}"/>
              </a:ext>
            </a:extLst>
          </p:cNvPr>
          <p:cNvSpPr>
            <a:spLocks noGrp="1"/>
          </p:cNvSpPr>
          <p:nvPr>
            <p:ph type="body" sz="quarter" idx="11" hasCustomPrompt="1"/>
          </p:nvPr>
        </p:nvSpPr>
        <p:spPr>
          <a:xfrm>
            <a:off x="9655175" y="1843088"/>
            <a:ext cx="2536825" cy="392112"/>
          </a:xfrm>
        </p:spPr>
        <p:txBody>
          <a:bodyPr>
            <a:normAutofit/>
          </a:bodyPr>
          <a:lstStyle>
            <a:lvl1pPr marL="0" indent="0">
              <a:buNone/>
              <a:defRPr sz="1800" b="0">
                <a:solidFill>
                  <a:schemeClr val="bg1"/>
                </a:solidFill>
                <a:latin typeface="VerbComp"/>
              </a:defRPr>
            </a:lvl1pPr>
          </a:lstStyle>
          <a:p>
            <a:pPr lvl="0"/>
            <a:r>
              <a:rPr lang="fr-FR" dirty="0"/>
              <a:t>1ÈRE ANNÉE STPI</a:t>
            </a:r>
          </a:p>
        </p:txBody>
      </p:sp>
      <p:sp>
        <p:nvSpPr>
          <p:cNvPr id="15" name="Espace réservé du texte 5">
            <a:extLst>
              <a:ext uri="{FF2B5EF4-FFF2-40B4-BE49-F238E27FC236}">
                <a16:creationId xmlns:a16="http://schemas.microsoft.com/office/drawing/2014/main" id="{439BB0AA-2211-4B2C-87BB-3684AAEFB0AD}"/>
              </a:ext>
            </a:extLst>
          </p:cNvPr>
          <p:cNvSpPr>
            <a:spLocks noGrp="1"/>
          </p:cNvSpPr>
          <p:nvPr>
            <p:ph type="body" sz="quarter" idx="12" hasCustomPrompt="1"/>
          </p:nvPr>
        </p:nvSpPr>
        <p:spPr>
          <a:xfrm>
            <a:off x="9655175" y="2136455"/>
            <a:ext cx="2536825" cy="392112"/>
          </a:xfrm>
        </p:spPr>
        <p:txBody>
          <a:bodyPr>
            <a:normAutofit/>
          </a:bodyPr>
          <a:lstStyle>
            <a:lvl1pPr marL="0" indent="0">
              <a:buNone/>
              <a:defRPr sz="1800" b="0">
                <a:solidFill>
                  <a:schemeClr val="tx1">
                    <a:lumMod val="75000"/>
                    <a:lumOff val="25000"/>
                  </a:schemeClr>
                </a:solidFill>
                <a:latin typeface="VerbComp"/>
              </a:defRPr>
            </a:lvl1pPr>
          </a:lstStyle>
          <a:p>
            <a:pPr lvl="0"/>
            <a:r>
              <a:rPr lang="fr-FR" dirty="0"/>
              <a:t>2020</a:t>
            </a:r>
          </a:p>
        </p:txBody>
      </p:sp>
    </p:spTree>
    <p:extLst>
      <p:ext uri="{BB962C8B-B14F-4D97-AF65-F5344CB8AC3E}">
        <p14:creationId xmlns:p14="http://schemas.microsoft.com/office/powerpoint/2010/main" val="347049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pleine page couche Bleu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4B15E0-78A5-4C9C-9378-ECA13227831E}"/>
              </a:ext>
            </a:extLst>
          </p:cNvPr>
          <p:cNvSpPr/>
          <p:nvPr userDrawn="1"/>
        </p:nvSpPr>
        <p:spPr>
          <a:xfrm>
            <a:off x="6824" y="-6824"/>
            <a:ext cx="12192000" cy="6858000"/>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pic>
        <p:nvPicPr>
          <p:cNvPr id="3" name="Image 2">
            <a:extLst>
              <a:ext uri="{FF2B5EF4-FFF2-40B4-BE49-F238E27FC236}">
                <a16:creationId xmlns:a16="http://schemas.microsoft.com/office/drawing/2014/main" id="{DE54032B-0B75-4A9B-A7AF-B9C8151CA0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1134" y="5744916"/>
            <a:ext cx="742664" cy="742664"/>
          </a:xfrm>
          <a:prstGeom prst="rect">
            <a:avLst/>
          </a:prstGeom>
        </p:spPr>
      </p:pic>
    </p:spTree>
    <p:extLst>
      <p:ext uri="{BB962C8B-B14F-4D97-AF65-F5344CB8AC3E}">
        <p14:creationId xmlns:p14="http://schemas.microsoft.com/office/powerpoint/2010/main" val="408039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pleine page couche Bleu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4B15E0-78A5-4C9C-9378-ECA13227831E}"/>
              </a:ext>
            </a:extLst>
          </p:cNvPr>
          <p:cNvSpPr/>
          <p:nvPr userDrawn="1"/>
        </p:nvSpPr>
        <p:spPr>
          <a:xfrm>
            <a:off x="6824" y="-6824"/>
            <a:ext cx="12192000" cy="6858000"/>
          </a:xfrm>
          <a:prstGeom prst="rect">
            <a:avLst/>
          </a:prstGeom>
          <a:solidFill>
            <a:schemeClr val="accent2">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8" name="Image 17">
            <a:extLst>
              <a:ext uri="{FF2B5EF4-FFF2-40B4-BE49-F238E27FC236}">
                <a16:creationId xmlns:a16="http://schemas.microsoft.com/office/drawing/2014/main" id="{2BF5B6CD-C75D-4B62-9A1C-1CD7CFC4E3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7829" y="6570879"/>
            <a:ext cx="1533323" cy="487876"/>
          </a:xfrm>
          <a:prstGeom prst="rect">
            <a:avLst/>
          </a:prstGeom>
        </p:spPr>
      </p:pic>
      <p:pic>
        <p:nvPicPr>
          <p:cNvPr id="3" name="Image 2">
            <a:extLst>
              <a:ext uri="{FF2B5EF4-FFF2-40B4-BE49-F238E27FC236}">
                <a16:creationId xmlns:a16="http://schemas.microsoft.com/office/drawing/2014/main" id="{DE54032B-0B75-4A9B-A7AF-B9C8151CA0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1134" y="5744916"/>
            <a:ext cx="742664" cy="742664"/>
          </a:xfrm>
          <a:prstGeom prst="rect">
            <a:avLst/>
          </a:prstGeom>
        </p:spPr>
      </p:pic>
    </p:spTree>
    <p:extLst>
      <p:ext uri="{BB962C8B-B14F-4D97-AF65-F5344CB8AC3E}">
        <p14:creationId xmlns:p14="http://schemas.microsoft.com/office/powerpoint/2010/main" val="127237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192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1.png"/><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C85FB2-00D8-430D-A3E6-222EA1D364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fr-FR" dirty="0"/>
              <a:t>Modifiez le  titre</a:t>
            </a:r>
          </a:p>
        </p:txBody>
      </p:sp>
      <p:sp>
        <p:nvSpPr>
          <p:cNvPr id="3" name="Espace réservé du texte 2">
            <a:extLst>
              <a:ext uri="{FF2B5EF4-FFF2-40B4-BE49-F238E27FC236}">
                <a16:creationId xmlns:a16="http://schemas.microsoft.com/office/drawing/2014/main" id="{451DA8A5-8016-49D8-B5FB-4A0EDAF74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45C256-DB68-4A5A-B65C-7C373B7A6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DCD03-AB32-4C0D-960E-F98551990BB5}" type="datetimeFigureOut">
              <a:rPr lang="fr-FR" smtClean="0"/>
              <a:t>08/11/2023</a:t>
            </a:fld>
            <a:endParaRPr lang="fr-FR"/>
          </a:p>
        </p:txBody>
      </p:sp>
      <p:sp>
        <p:nvSpPr>
          <p:cNvPr id="5" name="Espace réservé du pied de page 4">
            <a:extLst>
              <a:ext uri="{FF2B5EF4-FFF2-40B4-BE49-F238E27FC236}">
                <a16:creationId xmlns:a16="http://schemas.microsoft.com/office/drawing/2014/main" id="{A30758E4-3F08-4539-BE8C-6D175995DB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380C46A-5E4E-46DB-9576-AF4EFF4CFE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AF2FF-A631-4449-81A2-FA50C1E51393}" type="slidenum">
              <a:rPr lang="fr-FR" smtClean="0"/>
              <a:t>‹N°›</a:t>
            </a:fld>
            <a:endParaRPr lang="fr-FR"/>
          </a:p>
        </p:txBody>
      </p:sp>
    </p:spTree>
    <p:extLst>
      <p:ext uri="{BB962C8B-B14F-4D97-AF65-F5344CB8AC3E}">
        <p14:creationId xmlns:p14="http://schemas.microsoft.com/office/powerpoint/2010/main" val="634917491"/>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9" r:id="rId3"/>
    <p:sldLayoutId id="2147483676" r:id="rId4"/>
    <p:sldLayoutId id="2147483677" r:id="rId5"/>
    <p:sldLayoutId id="2147483680" r:id="rId6"/>
  </p:sldLayoutIdLst>
  <p:txStyles>
    <p:titleStyle>
      <a:lvl1pPr algn="l" defTabSz="914400" rtl="0" eaLnBrk="1" latinLnBrk="0" hangingPunct="1">
        <a:lnSpc>
          <a:spcPct val="90000"/>
        </a:lnSpc>
        <a:spcBef>
          <a:spcPct val="0"/>
        </a:spcBef>
        <a:buNone/>
        <a:defRPr sz="8800" kern="1200">
          <a:solidFill>
            <a:schemeClr val="tx1"/>
          </a:solidFill>
          <a:latin typeface="VerbComp Regular" panose="0200050003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25953A8-A657-49CF-BB14-B96E750195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AB4C11F-6730-435E-B76C-DC7AD7637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8CBFD0-59B2-4C45-B928-4C7E8265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ADE06-8EDD-4C32-9EA8-5CCF13DE1E35}" type="datetimeFigureOut">
              <a:rPr lang="fr-FR" smtClean="0"/>
              <a:t>08/11/2023</a:t>
            </a:fld>
            <a:endParaRPr lang="fr-FR"/>
          </a:p>
        </p:txBody>
      </p:sp>
      <p:sp>
        <p:nvSpPr>
          <p:cNvPr id="5" name="Espace réservé du pied de page 4">
            <a:extLst>
              <a:ext uri="{FF2B5EF4-FFF2-40B4-BE49-F238E27FC236}">
                <a16:creationId xmlns:a16="http://schemas.microsoft.com/office/drawing/2014/main" id="{8BBBEDEA-95C0-4AD3-BBEE-D5EB91B81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67C7FF9-4E52-43D1-B444-9CDB4DC9A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87B4F-9320-4107-8CB3-F6E96DE2FE14}" type="slidenum">
              <a:rPr lang="fr-FR" smtClean="0"/>
              <a:t>‹N°›</a:t>
            </a:fld>
            <a:endParaRPr lang="fr-FR"/>
          </a:p>
        </p:txBody>
      </p:sp>
    </p:spTree>
    <p:extLst>
      <p:ext uri="{BB962C8B-B14F-4D97-AF65-F5344CB8AC3E}">
        <p14:creationId xmlns:p14="http://schemas.microsoft.com/office/powerpoint/2010/main" val="1545710405"/>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02" r:id="rId3"/>
    <p:sldLayoutId id="2147483708" r:id="rId4"/>
    <p:sldLayoutId id="2147483709" r:id="rId5"/>
    <p:sldLayoutId id="214748371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B01A419-C53E-4A1A-9CB7-1785B3B39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TITRE DE PREMIER NIVEAU</a:t>
            </a:r>
          </a:p>
        </p:txBody>
      </p:sp>
      <p:sp>
        <p:nvSpPr>
          <p:cNvPr id="3" name="Espace réservé du texte 2">
            <a:extLst>
              <a:ext uri="{FF2B5EF4-FFF2-40B4-BE49-F238E27FC236}">
                <a16:creationId xmlns:a16="http://schemas.microsoft.com/office/drawing/2014/main" id="{833A4C44-1492-458C-B959-475AA8F062CC}"/>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fr-FR" dirty="0"/>
              <a:t>Ecriture en bleu, mise en valeur en corail/gras, légende en vert eau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a:extLst>
              <a:ext uri="{FF2B5EF4-FFF2-40B4-BE49-F238E27FC236}">
                <a16:creationId xmlns:a16="http://schemas.microsoft.com/office/drawing/2014/main" id="{5FC6D216-867A-4132-8B51-DDA9AECD2DD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b="41149"/>
          <a:stretch/>
        </p:blipFill>
        <p:spPr>
          <a:xfrm>
            <a:off x="2567829" y="6570879"/>
            <a:ext cx="1533323" cy="287121"/>
          </a:xfrm>
          <a:prstGeom prst="rect">
            <a:avLst/>
          </a:prstGeom>
        </p:spPr>
      </p:pic>
      <p:pic>
        <p:nvPicPr>
          <p:cNvPr id="13" name="Image 12">
            <a:extLst>
              <a:ext uri="{FF2B5EF4-FFF2-40B4-BE49-F238E27FC236}">
                <a16:creationId xmlns:a16="http://schemas.microsoft.com/office/drawing/2014/main" id="{29F4D967-8C2D-42F0-AC01-70FC946BEE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05347" y="5744422"/>
            <a:ext cx="748453" cy="748453"/>
          </a:xfrm>
          <a:prstGeom prst="rect">
            <a:avLst/>
          </a:prstGeom>
        </p:spPr>
      </p:pic>
    </p:spTree>
    <p:extLst>
      <p:ext uri="{BB962C8B-B14F-4D97-AF65-F5344CB8AC3E}">
        <p14:creationId xmlns:p14="http://schemas.microsoft.com/office/powerpoint/2010/main" val="830603382"/>
      </p:ext>
    </p:extLst>
  </p:cSld>
  <p:clrMap bg1="lt1" tx1="dk1" bg2="lt2" tx2="dk2" accent1="accent1" accent2="accent2" accent3="accent3" accent4="accent4" accent5="accent5" accent6="accent6" hlink="hlink" folHlink="folHlink"/>
  <p:sldLayoutIdLst>
    <p:sldLayoutId id="2147483691" r:id="rId1"/>
    <p:sldLayoutId id="2147483699" r:id="rId2"/>
    <p:sldLayoutId id="2147483701" r:id="rId3"/>
    <p:sldLayoutId id="2147483693" r:id="rId4"/>
    <p:sldLayoutId id="2147483700" r:id="rId5"/>
    <p:sldLayoutId id="2147483710" r:id="rId6"/>
    <p:sldLayoutId id="2147483711" r:id="rId7"/>
  </p:sldLayoutIdLst>
  <p:txStyles>
    <p:titleStyle>
      <a:lvl1pPr algn="l" defTabSz="914400" rtl="0" eaLnBrk="1" latinLnBrk="0" hangingPunct="1">
        <a:lnSpc>
          <a:spcPct val="90000"/>
        </a:lnSpc>
        <a:spcBef>
          <a:spcPct val="0"/>
        </a:spcBef>
        <a:buNone/>
        <a:defRPr sz="4000" kern="1200" spc="600">
          <a:solidFill>
            <a:schemeClr val="accent1"/>
          </a:solidFill>
          <a:latin typeface="VerbComp Medium" panose="0200060003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K-ppe0YKwA#action=share"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fr.wikipedia.org/wiki/Collectivit%C3%A9_territoriale_en_France" TargetMode="External"/><Relationship Id="rId4" Type="http://schemas.openxmlformats.org/officeDocument/2006/relationships/hyperlink" Target="https://fr.wikipedia.org/wiki/%C3%89tat_en_Fran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hyperlink" Target="https://fr.wikipedia.org/wiki/Collectivit%C3%A9_territoriale_en_France" TargetMode="External"/><Relationship Id="rId4" Type="http://schemas.openxmlformats.org/officeDocument/2006/relationships/hyperlink" Target="https://fr.wikipedia.org/wiki/%C3%89tat_en_Franc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WnxqoP-c0ZE&amp;t=208s"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jpg"/><Relationship Id="rId7"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image" Target="../media/image34.jpeg"/><Relationship Id="rId5" Type="http://schemas.openxmlformats.org/officeDocument/2006/relationships/image" Target="../media/image66.jpeg"/><Relationship Id="rId4" Type="http://schemas.openxmlformats.org/officeDocument/2006/relationships/image" Target="../media/image31.gif"/></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2FBAE0-744B-4AEA-B918-51C48A1F37CF}"/>
              </a:ext>
            </a:extLst>
          </p:cNvPr>
          <p:cNvSpPr>
            <a:spLocks noGrp="1"/>
          </p:cNvSpPr>
          <p:nvPr>
            <p:ph type="body" sz="quarter" idx="11"/>
          </p:nvPr>
        </p:nvSpPr>
        <p:spPr>
          <a:xfrm>
            <a:off x="6435986" y="790902"/>
            <a:ext cx="2536825" cy="392112"/>
          </a:xfrm>
        </p:spPr>
        <p:txBody>
          <a:bodyPr>
            <a:noAutofit/>
          </a:bodyPr>
          <a:lstStyle/>
          <a:p>
            <a:r>
              <a:rPr lang="fr-FR" sz="2800" dirty="0"/>
              <a:t>4 A   </a:t>
            </a:r>
            <a:r>
              <a:rPr lang="fr-FR" sz="2800" b="1" dirty="0"/>
              <a:t>GEI</a:t>
            </a:r>
            <a:r>
              <a:rPr lang="fr-FR" sz="2800" dirty="0"/>
              <a:t> </a:t>
            </a:r>
          </a:p>
          <a:p>
            <a:r>
              <a:rPr lang="fr-FR" sz="2800" dirty="0"/>
              <a:t>UF Recherche </a:t>
            </a:r>
          </a:p>
        </p:txBody>
      </p:sp>
      <p:sp>
        <p:nvSpPr>
          <p:cNvPr id="3" name="Espace réservé du texte 2">
            <a:extLst>
              <a:ext uri="{FF2B5EF4-FFF2-40B4-BE49-F238E27FC236}">
                <a16:creationId xmlns:a16="http://schemas.microsoft.com/office/drawing/2014/main" id="{86B62A23-51ED-425F-9183-6325F14BB188}"/>
              </a:ext>
            </a:extLst>
          </p:cNvPr>
          <p:cNvSpPr>
            <a:spLocks noGrp="1"/>
          </p:cNvSpPr>
          <p:nvPr>
            <p:ph type="body" sz="quarter" idx="12"/>
          </p:nvPr>
        </p:nvSpPr>
        <p:spPr>
          <a:xfrm>
            <a:off x="6435986" y="1860882"/>
            <a:ext cx="2536825" cy="392112"/>
          </a:xfrm>
        </p:spPr>
        <p:txBody>
          <a:bodyPr>
            <a:noAutofit/>
          </a:bodyPr>
          <a:lstStyle/>
          <a:p>
            <a:r>
              <a:rPr lang="fr-FR" sz="3200"/>
              <a:t>2023/2024</a:t>
            </a:r>
            <a:endParaRPr lang="fr-FR" sz="3200" dirty="0"/>
          </a:p>
        </p:txBody>
      </p:sp>
      <p:sp>
        <p:nvSpPr>
          <p:cNvPr id="7" name="ZoneTexte 6">
            <a:extLst>
              <a:ext uri="{FF2B5EF4-FFF2-40B4-BE49-F238E27FC236}">
                <a16:creationId xmlns:a16="http://schemas.microsoft.com/office/drawing/2014/main" id="{48F89D84-66D2-49CB-96A3-29FF01C433D8}"/>
              </a:ext>
            </a:extLst>
          </p:cNvPr>
          <p:cNvSpPr txBox="1"/>
          <p:nvPr/>
        </p:nvSpPr>
        <p:spPr>
          <a:xfrm>
            <a:off x="300625" y="3331946"/>
            <a:ext cx="10796866" cy="1692771"/>
          </a:xfrm>
          <a:prstGeom prst="rect">
            <a:avLst/>
          </a:prstGeom>
          <a:noFill/>
        </p:spPr>
        <p:txBody>
          <a:bodyPr wrap="square" rtlCol="0">
            <a:spAutoFit/>
          </a:bodyPr>
          <a:lstStyle/>
          <a:p>
            <a:r>
              <a:rPr lang="fr-FR" sz="3200" dirty="0">
                <a:solidFill>
                  <a:schemeClr val="bg1"/>
                </a:solidFill>
                <a:latin typeface="Verb Regular" panose="02000500030000020004"/>
              </a:rPr>
              <a:t>Formation à la recherche bibliographique</a:t>
            </a:r>
          </a:p>
          <a:p>
            <a:r>
              <a:rPr lang="fr-FR" sz="3600" i="1" dirty="0"/>
              <a:t>UF I4GEI </a:t>
            </a:r>
          </a:p>
          <a:p>
            <a:endParaRPr lang="fr-FR" sz="3600" dirty="0">
              <a:solidFill>
                <a:schemeClr val="bg1"/>
              </a:solidFill>
              <a:latin typeface="Verb Regular" panose="02000500030000020004"/>
            </a:endParaRPr>
          </a:p>
        </p:txBody>
      </p:sp>
      <p:sp>
        <p:nvSpPr>
          <p:cNvPr id="4" name="ZoneTexte 3">
            <a:extLst>
              <a:ext uri="{FF2B5EF4-FFF2-40B4-BE49-F238E27FC236}">
                <a16:creationId xmlns:a16="http://schemas.microsoft.com/office/drawing/2014/main" id="{4A536E69-3F8B-4D5E-B3BF-D10D84006DF2}"/>
              </a:ext>
            </a:extLst>
          </p:cNvPr>
          <p:cNvSpPr txBox="1"/>
          <p:nvPr/>
        </p:nvSpPr>
        <p:spPr>
          <a:xfrm>
            <a:off x="148225" y="4841785"/>
            <a:ext cx="6695920" cy="646331"/>
          </a:xfrm>
          <a:prstGeom prst="rect">
            <a:avLst/>
          </a:prstGeom>
          <a:noFill/>
        </p:spPr>
        <p:txBody>
          <a:bodyPr wrap="square" rtlCol="0">
            <a:spAutoFit/>
          </a:bodyPr>
          <a:lstStyle/>
          <a:p>
            <a:r>
              <a:rPr lang="fr-FR" i="1" dirty="0">
                <a:latin typeface="Verb Regular" panose="02000500030000020004" pitchFamily="50" charset="0"/>
              </a:rPr>
              <a:t>Anne Laure Aymard</a:t>
            </a:r>
          </a:p>
          <a:p>
            <a:r>
              <a:rPr lang="fr-FR" i="1" dirty="0">
                <a:latin typeface="Verb Regular" panose="02000500030000020004" pitchFamily="50" charset="0"/>
              </a:rPr>
              <a:t>alaymard@insa-toulouse.fr</a:t>
            </a:r>
          </a:p>
        </p:txBody>
      </p:sp>
    </p:spTree>
    <p:extLst>
      <p:ext uri="{BB962C8B-B14F-4D97-AF65-F5344CB8AC3E}">
        <p14:creationId xmlns:p14="http://schemas.microsoft.com/office/powerpoint/2010/main" val="3971416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11536472" cy="5293757"/>
          </a:xfrm>
          <a:prstGeom prst="rect">
            <a:avLst/>
          </a:prstGeom>
          <a:noFill/>
        </p:spPr>
        <p:txBody>
          <a:bodyPr wrap="square" rtlCol="0">
            <a:spAutoFit/>
          </a:bodyPr>
          <a:lstStyle/>
          <a:p>
            <a:r>
              <a:rPr lang="en-US" sz="3600" dirty="0">
                <a:solidFill>
                  <a:schemeClr val="bg1"/>
                </a:solidFill>
              </a:rPr>
              <a:t>A </a:t>
            </a:r>
            <a:r>
              <a:rPr lang="en-US" sz="3600" dirty="0">
                <a:solidFill>
                  <a:schemeClr val="bg1"/>
                </a:solidFill>
                <a:latin typeface="Verb Regular" panose="02000500030000020004" pitchFamily="50" charset="0"/>
              </a:rPr>
              <a:t>la fin de </a:t>
            </a:r>
            <a:r>
              <a:rPr lang="en-US" sz="3600" dirty="0" err="1">
                <a:solidFill>
                  <a:schemeClr val="bg1"/>
                </a:solidFill>
                <a:latin typeface="Verb Regular" panose="02000500030000020004" pitchFamily="50" charset="0"/>
              </a:rPr>
              <a:t>ces</a:t>
            </a:r>
            <a:r>
              <a:rPr lang="en-US" sz="3600" dirty="0">
                <a:solidFill>
                  <a:schemeClr val="bg1"/>
                </a:solidFill>
                <a:latin typeface="Verb Regular" panose="02000500030000020004" pitchFamily="50" charset="0"/>
              </a:rPr>
              <a:t> 2  séances de formation  </a:t>
            </a:r>
            <a:r>
              <a:rPr lang="en-US" sz="3600" dirty="0" err="1">
                <a:solidFill>
                  <a:schemeClr val="bg1"/>
                </a:solidFill>
                <a:latin typeface="Verb Regular" panose="02000500030000020004" pitchFamily="50" charset="0"/>
              </a:rPr>
              <a:t>vous</a:t>
            </a:r>
            <a:r>
              <a:rPr lang="en-US" sz="3600" dirty="0">
                <a:solidFill>
                  <a:schemeClr val="bg1"/>
                </a:solidFill>
                <a:latin typeface="Verb Regular" panose="02000500030000020004" pitchFamily="50" charset="0"/>
              </a:rPr>
              <a:t> </a:t>
            </a:r>
            <a:r>
              <a:rPr lang="en-US" sz="3600" dirty="0" err="1">
                <a:solidFill>
                  <a:schemeClr val="bg1"/>
                </a:solidFill>
                <a:latin typeface="Verb Regular" panose="02000500030000020004" pitchFamily="50" charset="0"/>
              </a:rPr>
              <a:t>serez</a:t>
            </a:r>
            <a:r>
              <a:rPr lang="en-US" sz="3600" dirty="0">
                <a:solidFill>
                  <a:schemeClr val="bg1"/>
                </a:solidFill>
                <a:latin typeface="Verb Regular" panose="02000500030000020004" pitchFamily="50" charset="0"/>
              </a:rPr>
              <a:t> capable</a:t>
            </a:r>
          </a:p>
          <a:p>
            <a:r>
              <a:rPr lang="en-US" sz="3600" dirty="0">
                <a:solidFill>
                  <a:schemeClr val="bg1"/>
                </a:solidFill>
                <a:latin typeface="Verb Regular" panose="02000500030000020004" pitchFamily="50" charset="0"/>
              </a:rPr>
              <a:t> </a:t>
            </a:r>
          </a:p>
          <a:p>
            <a:pPr lvl="1"/>
            <a:endParaRPr lang="fr-FR" sz="2400" b="1" i="1" dirty="0">
              <a:latin typeface="Verb Regular" panose="02000500030000020004" pitchFamily="50" charset="0"/>
            </a:endParaRPr>
          </a:p>
          <a:p>
            <a:pPr>
              <a:buFont typeface="Wingdings" panose="05000000000000000000" pitchFamily="2" charset="2"/>
              <a:buChar char="q"/>
            </a:pPr>
            <a:r>
              <a:rPr lang="fr-FR" sz="3200" b="1" dirty="0">
                <a:solidFill>
                  <a:schemeClr val="bg1"/>
                </a:solidFill>
              </a:rPr>
              <a:t> De comprendre les attentes précises de vos tuteurs </a:t>
            </a:r>
          </a:p>
          <a:p>
            <a:pPr>
              <a:buFont typeface="Wingdings" panose="05000000000000000000" pitchFamily="2" charset="2"/>
              <a:buChar char="q"/>
            </a:pPr>
            <a:endParaRPr lang="fr-FR" sz="3200" dirty="0">
              <a:solidFill>
                <a:schemeClr val="accent1">
                  <a:lumMod val="60000"/>
                  <a:lumOff val="40000"/>
                </a:schemeClr>
              </a:solidFill>
            </a:endParaRPr>
          </a:p>
          <a:p>
            <a:pPr>
              <a:buFont typeface="Wingdings" panose="05000000000000000000" pitchFamily="2" charset="2"/>
              <a:buChar char="q"/>
            </a:pPr>
            <a:r>
              <a:rPr lang="fr-FR" sz="3200" dirty="0">
                <a:solidFill>
                  <a:schemeClr val="accent1">
                    <a:lumMod val="60000"/>
                    <a:lumOff val="40000"/>
                  </a:schemeClr>
                </a:solidFill>
              </a:rPr>
              <a:t> De comprendre le monde de la publication scientifique</a:t>
            </a:r>
          </a:p>
          <a:p>
            <a:pPr>
              <a:buFont typeface="Wingdings" panose="05000000000000000000" pitchFamily="2" charset="2"/>
              <a:buChar char="q"/>
            </a:pPr>
            <a:endParaRPr lang="fr-FR" sz="3200" dirty="0">
              <a:solidFill>
                <a:schemeClr val="accent1">
                  <a:lumMod val="75000"/>
                </a:schemeClr>
              </a:solidFill>
            </a:endParaRPr>
          </a:p>
          <a:p>
            <a:pPr>
              <a:buFont typeface="Wingdings" panose="05000000000000000000" pitchFamily="2" charset="2"/>
              <a:buChar char="q"/>
            </a:pPr>
            <a:r>
              <a:rPr lang="fr-FR" sz="3200" dirty="0">
                <a:solidFill>
                  <a:schemeClr val="accent1">
                    <a:lumMod val="75000"/>
                  </a:schemeClr>
                </a:solidFill>
              </a:rPr>
              <a:t> Choisir l’information au niveau attendu</a:t>
            </a:r>
          </a:p>
          <a:p>
            <a:pPr>
              <a:buFont typeface="Wingdings" panose="05000000000000000000" pitchFamily="2" charset="2"/>
              <a:buChar char="q"/>
            </a:pPr>
            <a:endParaRPr lang="fr-FR" sz="3200" dirty="0">
              <a:solidFill>
                <a:schemeClr val="accent1">
                  <a:lumMod val="50000"/>
                </a:schemeClr>
              </a:solidFill>
            </a:endParaRPr>
          </a:p>
          <a:p>
            <a:pPr>
              <a:buFont typeface="Wingdings" panose="05000000000000000000" pitchFamily="2" charset="2"/>
              <a:buChar char="q"/>
            </a:pPr>
            <a:r>
              <a:rPr lang="fr-FR" sz="3200" dirty="0">
                <a:solidFill>
                  <a:schemeClr val="accent1">
                    <a:lumMod val="50000"/>
                  </a:schemeClr>
                </a:solidFill>
              </a:rPr>
              <a:t> Interroger les bases documentaires</a:t>
            </a:r>
          </a:p>
          <a:p>
            <a:endParaRPr lang="fr-FR" dirty="0"/>
          </a:p>
        </p:txBody>
      </p:sp>
    </p:spTree>
    <p:extLst>
      <p:ext uri="{BB962C8B-B14F-4D97-AF65-F5344CB8AC3E}">
        <p14:creationId xmlns:p14="http://schemas.microsoft.com/office/powerpoint/2010/main" val="370604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CCD37-CE09-4857-8FBD-57828E1A03DE}"/>
              </a:ext>
            </a:extLst>
          </p:cNvPr>
          <p:cNvSpPr>
            <a:spLocks noGrp="1"/>
          </p:cNvSpPr>
          <p:nvPr>
            <p:ph type="title"/>
          </p:nvPr>
        </p:nvSpPr>
        <p:spPr>
          <a:xfrm>
            <a:off x="3108960" y="237830"/>
            <a:ext cx="7413297" cy="1325563"/>
          </a:xfrm>
        </p:spPr>
        <p:txBody>
          <a:bodyPr/>
          <a:lstStyle/>
          <a:p>
            <a:r>
              <a:rPr lang="fr-FR" dirty="0" err="1"/>
              <a:t>Literature</a:t>
            </a:r>
            <a:r>
              <a:rPr lang="fr-FR" dirty="0"/>
              <a:t> </a:t>
            </a:r>
            <a:r>
              <a:rPr lang="fr-FR" dirty="0" err="1"/>
              <a:t>Review</a:t>
            </a:r>
            <a:endParaRPr lang="fr-FR" dirty="0"/>
          </a:p>
        </p:txBody>
      </p:sp>
      <p:sp>
        <p:nvSpPr>
          <p:cNvPr id="7" name="Rectangle 6">
            <a:extLst>
              <a:ext uri="{FF2B5EF4-FFF2-40B4-BE49-F238E27FC236}">
                <a16:creationId xmlns:a16="http://schemas.microsoft.com/office/drawing/2014/main" id="{DB82BA09-E20C-4206-9C9B-19D24C6B2CFD}"/>
              </a:ext>
            </a:extLst>
          </p:cNvPr>
          <p:cNvSpPr/>
          <p:nvPr/>
        </p:nvSpPr>
        <p:spPr>
          <a:xfrm>
            <a:off x="554701" y="1942235"/>
            <a:ext cx="10768828" cy="2308324"/>
          </a:xfrm>
          <a:prstGeom prst="rect">
            <a:avLst/>
          </a:prstGeom>
        </p:spPr>
        <p:txBody>
          <a:bodyPr wrap="square">
            <a:spAutoFit/>
          </a:bodyPr>
          <a:lstStyle/>
          <a:p>
            <a:r>
              <a:rPr lang="fr-FR" sz="2400" b="1" dirty="0"/>
              <a:t>Démarche préliminaire à tout travail de recherche ou d’application</a:t>
            </a:r>
          </a:p>
          <a:p>
            <a:endParaRPr lang="fr-FR" sz="2400" dirty="0">
              <a:solidFill>
                <a:schemeClr val="accent1">
                  <a:lumMod val="75000"/>
                </a:schemeClr>
              </a:solidFill>
            </a:endParaRPr>
          </a:p>
          <a:p>
            <a:r>
              <a:rPr lang="fr-FR" sz="2400" dirty="0"/>
              <a:t>Maitriser votre sujet par l’acquisition de connaissances solides  </a:t>
            </a:r>
          </a:p>
          <a:p>
            <a:endParaRPr lang="fr-FR" sz="2400" dirty="0"/>
          </a:p>
          <a:p>
            <a:r>
              <a:rPr lang="fr-FR" sz="2400" dirty="0"/>
              <a:t>Faire l’état d’avancement des connaissances </a:t>
            </a:r>
          </a:p>
          <a:p>
            <a:r>
              <a:rPr lang="fr-FR" sz="2400" dirty="0"/>
              <a:t>Mettre en avant les convergences, divergences,  limites … ( analyse , critique )</a:t>
            </a:r>
            <a:endParaRPr lang="fr-FR" sz="2400" dirty="0">
              <a:latin typeface="Verb Regular" panose="02000500030000020004" pitchFamily="50" charset="0"/>
            </a:endParaRPr>
          </a:p>
        </p:txBody>
      </p:sp>
      <p:sp>
        <p:nvSpPr>
          <p:cNvPr id="8" name="ZoneTexte 7">
            <a:extLst>
              <a:ext uri="{FF2B5EF4-FFF2-40B4-BE49-F238E27FC236}">
                <a16:creationId xmlns:a16="http://schemas.microsoft.com/office/drawing/2014/main" id="{46F2390A-D43B-4275-8D32-75F8D61AD7E8}"/>
              </a:ext>
            </a:extLst>
          </p:cNvPr>
          <p:cNvSpPr txBox="1"/>
          <p:nvPr/>
        </p:nvSpPr>
        <p:spPr>
          <a:xfrm>
            <a:off x="1574253" y="4629401"/>
            <a:ext cx="9319364" cy="646331"/>
          </a:xfrm>
          <a:prstGeom prst="rect">
            <a:avLst/>
          </a:prstGeom>
          <a:noFill/>
        </p:spPr>
        <p:txBody>
          <a:bodyPr wrap="square" rtlCol="0">
            <a:spAutoFit/>
          </a:bodyPr>
          <a:lstStyle/>
          <a:p>
            <a:r>
              <a:rPr lang="fr-FR" sz="3600" i="1" dirty="0"/>
              <a:t>C’est une étude ciblée approfondie et </a:t>
            </a:r>
            <a:r>
              <a:rPr lang="fr-FR" sz="3600" i="1" u="sng" dirty="0"/>
              <a:t>critique</a:t>
            </a:r>
          </a:p>
        </p:txBody>
      </p:sp>
      <p:sp>
        <p:nvSpPr>
          <p:cNvPr id="3" name="ZoneTexte 2">
            <a:extLst>
              <a:ext uri="{FF2B5EF4-FFF2-40B4-BE49-F238E27FC236}">
                <a16:creationId xmlns:a16="http://schemas.microsoft.com/office/drawing/2014/main" id="{F034D133-3CC6-412D-9AE7-27812A758A8F}"/>
              </a:ext>
            </a:extLst>
          </p:cNvPr>
          <p:cNvSpPr txBox="1"/>
          <p:nvPr/>
        </p:nvSpPr>
        <p:spPr>
          <a:xfrm>
            <a:off x="3108960" y="5812971"/>
            <a:ext cx="6287812" cy="369332"/>
          </a:xfrm>
          <a:prstGeom prst="rect">
            <a:avLst/>
          </a:prstGeom>
          <a:noFill/>
        </p:spPr>
        <p:txBody>
          <a:bodyPr wrap="none" rtlCol="0">
            <a:spAutoFit/>
          </a:bodyPr>
          <a:lstStyle/>
          <a:p>
            <a:r>
              <a:rPr lang="fr-FR" dirty="0"/>
              <a:t>https://www.youtube.com/watch?v=</a:t>
            </a:r>
            <a:r>
              <a:rPr lang="fr-FR" dirty="0">
                <a:hlinkClick r:id="rId3"/>
              </a:rPr>
              <a:t>EK-ppe0YKwA</a:t>
            </a:r>
            <a:r>
              <a:rPr lang="fr-FR" dirty="0"/>
              <a:t>#action=share</a:t>
            </a:r>
          </a:p>
        </p:txBody>
      </p:sp>
    </p:spTree>
    <p:extLst>
      <p:ext uri="{BB962C8B-B14F-4D97-AF65-F5344CB8AC3E}">
        <p14:creationId xmlns:p14="http://schemas.microsoft.com/office/powerpoint/2010/main" val="228733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CCD37-CE09-4857-8FBD-57828E1A03DE}"/>
              </a:ext>
            </a:extLst>
          </p:cNvPr>
          <p:cNvSpPr>
            <a:spLocks noGrp="1"/>
          </p:cNvSpPr>
          <p:nvPr>
            <p:ph type="title"/>
          </p:nvPr>
        </p:nvSpPr>
        <p:spPr>
          <a:xfrm>
            <a:off x="3532340" y="194583"/>
            <a:ext cx="7591167" cy="1325563"/>
          </a:xfrm>
        </p:spPr>
        <p:txBody>
          <a:bodyPr/>
          <a:lstStyle/>
          <a:p>
            <a:r>
              <a:rPr lang="fr-FR" dirty="0"/>
              <a:t>Processus de rédaction </a:t>
            </a:r>
          </a:p>
        </p:txBody>
      </p:sp>
      <p:sp>
        <p:nvSpPr>
          <p:cNvPr id="7" name="Rectangle 6">
            <a:extLst>
              <a:ext uri="{FF2B5EF4-FFF2-40B4-BE49-F238E27FC236}">
                <a16:creationId xmlns:a16="http://schemas.microsoft.com/office/drawing/2014/main" id="{DB82BA09-E20C-4206-9C9B-19D24C6B2CFD}"/>
              </a:ext>
            </a:extLst>
          </p:cNvPr>
          <p:cNvSpPr/>
          <p:nvPr/>
        </p:nvSpPr>
        <p:spPr>
          <a:xfrm>
            <a:off x="743210" y="1808245"/>
            <a:ext cx="9352767" cy="3816429"/>
          </a:xfrm>
          <a:prstGeom prst="rect">
            <a:avLst/>
          </a:prstGeom>
        </p:spPr>
        <p:txBody>
          <a:bodyPr wrap="square">
            <a:spAutoFit/>
          </a:bodyPr>
          <a:lstStyle/>
          <a:p>
            <a:endParaRPr lang="fr-FR" dirty="0">
              <a:solidFill>
                <a:schemeClr val="tx1">
                  <a:lumMod val="95000"/>
                  <a:lumOff val="5000"/>
                </a:schemeClr>
              </a:solidFill>
              <a:latin typeface="Verb Regular" panose="02000500030000020004" pitchFamily="50" charset="0"/>
            </a:endParaRPr>
          </a:p>
          <a:p>
            <a:pPr marL="342900" indent="-342900">
              <a:buFont typeface="Arial" panose="020B0604020202020204" pitchFamily="34" charset="0"/>
              <a:buChar char="•"/>
            </a:pPr>
            <a:r>
              <a:rPr lang="fr-FR" sz="2800" dirty="0">
                <a:solidFill>
                  <a:srgbClr val="0070C0"/>
                </a:solidFill>
              </a:rPr>
              <a:t>Classer les approches</a:t>
            </a:r>
          </a:p>
          <a:p>
            <a:pPr marL="342900" indent="-342900">
              <a:buFont typeface="Arial" panose="020B0604020202020204" pitchFamily="34" charset="0"/>
              <a:buChar char="•"/>
            </a:pPr>
            <a:r>
              <a:rPr lang="fr-FR" sz="2800" dirty="0">
                <a:solidFill>
                  <a:srgbClr val="0070C0"/>
                </a:solidFill>
              </a:rPr>
              <a:t>Points forts / points faibles</a:t>
            </a:r>
          </a:p>
          <a:p>
            <a:pPr marL="342900" indent="-342900">
              <a:buFont typeface="Arial" panose="020B0604020202020204" pitchFamily="34" charset="0"/>
              <a:buChar char="•"/>
            </a:pPr>
            <a:endParaRPr lang="fr-FR" sz="2800" dirty="0">
              <a:solidFill>
                <a:srgbClr val="0070C0"/>
              </a:solidFill>
            </a:endParaRPr>
          </a:p>
          <a:p>
            <a:pPr marL="342900" indent="-342900">
              <a:buFont typeface="Arial" panose="020B0604020202020204" pitchFamily="34" charset="0"/>
              <a:buChar char="•"/>
            </a:pPr>
            <a:r>
              <a:rPr lang="fr-FR" sz="2800" dirty="0"/>
              <a:t>Identifier les améliorations qui peuvent être apportées</a:t>
            </a:r>
          </a:p>
          <a:p>
            <a:pPr marL="342900" indent="-342900">
              <a:buFont typeface="Arial" panose="020B0604020202020204" pitchFamily="34" charset="0"/>
              <a:buChar char="•"/>
            </a:pPr>
            <a:r>
              <a:rPr lang="fr-FR" sz="2800" dirty="0"/>
              <a:t>les idées pour accomplir ces améliorations</a:t>
            </a:r>
          </a:p>
          <a:p>
            <a:pPr marL="342900" indent="-342900">
              <a:buFont typeface="Arial" panose="020B0604020202020204" pitchFamily="34" charset="0"/>
              <a:buChar char="•"/>
            </a:pPr>
            <a:endParaRPr lang="fr-FR" sz="2800" dirty="0"/>
          </a:p>
          <a:p>
            <a:pPr marL="342900" indent="-342900">
              <a:buFont typeface="Arial" panose="020B0604020202020204" pitchFamily="34" charset="0"/>
              <a:buChar char="•"/>
            </a:pPr>
            <a:r>
              <a:rPr lang="fr-FR" sz="2800" dirty="0">
                <a:solidFill>
                  <a:srgbClr val="FF0000"/>
                </a:solidFill>
              </a:rPr>
              <a:t>Tirer des conclusions </a:t>
            </a:r>
          </a:p>
          <a:p>
            <a:pPr marL="342900" indent="-342900">
              <a:buFont typeface="Arial" panose="020B0604020202020204" pitchFamily="34" charset="0"/>
              <a:buChar char="•"/>
            </a:pPr>
            <a:r>
              <a:rPr lang="fr-FR" sz="2800" dirty="0">
                <a:solidFill>
                  <a:srgbClr val="FF0000"/>
                </a:solidFill>
              </a:rPr>
              <a:t>Suggérer des recommandations</a:t>
            </a:r>
            <a:endParaRPr lang="fr-FR" sz="2800" dirty="0">
              <a:solidFill>
                <a:schemeClr val="tx1">
                  <a:lumMod val="95000"/>
                  <a:lumOff val="5000"/>
                </a:schemeClr>
              </a:solidFill>
              <a:latin typeface="Verb Regular" panose="02000500030000020004" pitchFamily="50" charset="0"/>
            </a:endParaRPr>
          </a:p>
        </p:txBody>
      </p:sp>
    </p:spTree>
    <p:extLst>
      <p:ext uri="{BB962C8B-B14F-4D97-AF65-F5344CB8AC3E}">
        <p14:creationId xmlns:p14="http://schemas.microsoft.com/office/powerpoint/2010/main" val="215190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4D0E820-0E21-4E10-A1C8-7B19EC6248BD}"/>
              </a:ext>
            </a:extLst>
          </p:cNvPr>
          <p:cNvSpPr>
            <a:spLocks noGrp="1"/>
          </p:cNvSpPr>
          <p:nvPr>
            <p:ph type="title"/>
          </p:nvPr>
        </p:nvSpPr>
        <p:spPr>
          <a:xfrm>
            <a:off x="4162422" y="147093"/>
            <a:ext cx="8029578" cy="1325563"/>
          </a:xfrm>
        </p:spPr>
        <p:txBody>
          <a:bodyPr/>
          <a:lstStyle/>
          <a:p>
            <a:r>
              <a:rPr lang="fr-FR" dirty="0" err="1"/>
              <a:t>Literature</a:t>
            </a:r>
            <a:r>
              <a:rPr lang="fr-FR" dirty="0"/>
              <a:t> </a:t>
            </a:r>
            <a:r>
              <a:rPr lang="fr-FR" dirty="0" err="1"/>
              <a:t>Review</a:t>
            </a:r>
            <a:endParaRPr lang="fr-FR" dirty="0"/>
          </a:p>
        </p:txBody>
      </p:sp>
      <p:pic>
        <p:nvPicPr>
          <p:cNvPr id="11" name="Image 10">
            <a:extLst>
              <a:ext uri="{FF2B5EF4-FFF2-40B4-BE49-F238E27FC236}">
                <a16:creationId xmlns:a16="http://schemas.microsoft.com/office/drawing/2014/main" id="{876F46BB-0AF5-4EA3-8378-14C6321AD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420" y="1926992"/>
            <a:ext cx="288031" cy="288031"/>
          </a:xfrm>
          <a:prstGeom prst="rect">
            <a:avLst/>
          </a:prstGeom>
        </p:spPr>
      </p:pic>
      <p:pic>
        <p:nvPicPr>
          <p:cNvPr id="13" name="Image 12">
            <a:extLst>
              <a:ext uri="{FF2B5EF4-FFF2-40B4-BE49-F238E27FC236}">
                <a16:creationId xmlns:a16="http://schemas.microsoft.com/office/drawing/2014/main" id="{209C5E81-2458-4E4A-B189-7DC30620F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438" y="2468551"/>
            <a:ext cx="288031" cy="288031"/>
          </a:xfrm>
          <a:prstGeom prst="rect">
            <a:avLst/>
          </a:prstGeom>
        </p:spPr>
      </p:pic>
      <p:pic>
        <p:nvPicPr>
          <p:cNvPr id="14" name="Image 13">
            <a:extLst>
              <a:ext uri="{FF2B5EF4-FFF2-40B4-BE49-F238E27FC236}">
                <a16:creationId xmlns:a16="http://schemas.microsoft.com/office/drawing/2014/main" id="{BC439531-00D1-484E-BA38-963A83396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419" y="3010110"/>
            <a:ext cx="288031" cy="288031"/>
          </a:xfrm>
          <a:prstGeom prst="rect">
            <a:avLst/>
          </a:prstGeom>
        </p:spPr>
      </p:pic>
      <p:pic>
        <p:nvPicPr>
          <p:cNvPr id="16" name="Image 15">
            <a:extLst>
              <a:ext uri="{FF2B5EF4-FFF2-40B4-BE49-F238E27FC236}">
                <a16:creationId xmlns:a16="http://schemas.microsoft.com/office/drawing/2014/main" id="{01654985-55C5-452B-818D-EC1E7A024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416" y="3634023"/>
            <a:ext cx="288031" cy="288031"/>
          </a:xfrm>
          <a:prstGeom prst="rect">
            <a:avLst/>
          </a:prstGeom>
        </p:spPr>
      </p:pic>
      <p:pic>
        <p:nvPicPr>
          <p:cNvPr id="17" name="Image 16">
            <a:extLst>
              <a:ext uri="{FF2B5EF4-FFF2-40B4-BE49-F238E27FC236}">
                <a16:creationId xmlns:a16="http://schemas.microsoft.com/office/drawing/2014/main" id="{CF95020C-FDBF-4280-B852-C5A2B4A504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416" y="4799495"/>
            <a:ext cx="288031" cy="288031"/>
          </a:xfrm>
          <a:prstGeom prst="rect">
            <a:avLst/>
          </a:prstGeom>
        </p:spPr>
      </p:pic>
      <p:sp>
        <p:nvSpPr>
          <p:cNvPr id="10" name="ZoneTexte 9">
            <a:extLst>
              <a:ext uri="{FF2B5EF4-FFF2-40B4-BE49-F238E27FC236}">
                <a16:creationId xmlns:a16="http://schemas.microsoft.com/office/drawing/2014/main" id="{16FC84AE-CD88-4C5F-97C4-3071111F8BEE}"/>
              </a:ext>
            </a:extLst>
          </p:cNvPr>
          <p:cNvSpPr txBox="1"/>
          <p:nvPr/>
        </p:nvSpPr>
        <p:spPr>
          <a:xfrm>
            <a:off x="2161878" y="1870164"/>
            <a:ext cx="9637639" cy="461665"/>
          </a:xfrm>
          <a:prstGeom prst="rect">
            <a:avLst/>
          </a:prstGeom>
          <a:noFill/>
        </p:spPr>
        <p:txBody>
          <a:bodyPr wrap="square" rtlCol="0">
            <a:spAutoFit/>
          </a:bodyPr>
          <a:lstStyle/>
          <a:p>
            <a:r>
              <a:rPr lang="fr-FR" sz="2400" dirty="0">
                <a:latin typeface="Verb Regular" panose="02000500030000020004" pitchFamily="50" charset="0"/>
              </a:rPr>
              <a:t>Retranscrit l’état d’avancement des connaissances de votre sujet  </a:t>
            </a:r>
          </a:p>
        </p:txBody>
      </p:sp>
      <p:sp>
        <p:nvSpPr>
          <p:cNvPr id="18" name="ZoneTexte 17">
            <a:extLst>
              <a:ext uri="{FF2B5EF4-FFF2-40B4-BE49-F238E27FC236}">
                <a16:creationId xmlns:a16="http://schemas.microsoft.com/office/drawing/2014/main" id="{56B8EC91-CF96-45E5-BC65-5C3D74A76E79}"/>
              </a:ext>
            </a:extLst>
          </p:cNvPr>
          <p:cNvSpPr txBox="1"/>
          <p:nvPr/>
        </p:nvSpPr>
        <p:spPr>
          <a:xfrm>
            <a:off x="2161878" y="2461447"/>
            <a:ext cx="9637637" cy="461665"/>
          </a:xfrm>
          <a:prstGeom prst="rect">
            <a:avLst/>
          </a:prstGeom>
          <a:noFill/>
        </p:spPr>
        <p:txBody>
          <a:bodyPr wrap="square" rtlCol="0">
            <a:spAutoFit/>
          </a:bodyPr>
          <a:lstStyle/>
          <a:p>
            <a:r>
              <a:rPr lang="fr-FR" sz="2400" dirty="0">
                <a:latin typeface="Verb Regular" panose="02000500030000020004" pitchFamily="50" charset="0"/>
              </a:rPr>
              <a:t>Présente les notions, les points théoriques de votre sujet</a:t>
            </a:r>
          </a:p>
        </p:txBody>
      </p:sp>
      <p:sp>
        <p:nvSpPr>
          <p:cNvPr id="20" name="ZoneTexte 19">
            <a:extLst>
              <a:ext uri="{FF2B5EF4-FFF2-40B4-BE49-F238E27FC236}">
                <a16:creationId xmlns:a16="http://schemas.microsoft.com/office/drawing/2014/main" id="{EAE4C981-CBDB-4FF8-AD96-CF3D2B02780E}"/>
              </a:ext>
            </a:extLst>
          </p:cNvPr>
          <p:cNvSpPr txBox="1"/>
          <p:nvPr/>
        </p:nvSpPr>
        <p:spPr>
          <a:xfrm>
            <a:off x="2161880" y="2958846"/>
            <a:ext cx="9637637" cy="461665"/>
          </a:xfrm>
          <a:prstGeom prst="rect">
            <a:avLst/>
          </a:prstGeom>
          <a:noFill/>
        </p:spPr>
        <p:txBody>
          <a:bodyPr wrap="square" rtlCol="0">
            <a:spAutoFit/>
          </a:bodyPr>
          <a:lstStyle/>
          <a:p>
            <a:r>
              <a:rPr lang="fr-FR" sz="2400" dirty="0">
                <a:latin typeface="Verb Regular" panose="02000500030000020004" pitchFamily="50" charset="0"/>
              </a:rPr>
              <a:t>Reconnait les personnes à l’origine des idées développées</a:t>
            </a:r>
          </a:p>
        </p:txBody>
      </p:sp>
      <p:sp>
        <p:nvSpPr>
          <p:cNvPr id="21" name="ZoneTexte 20">
            <a:extLst>
              <a:ext uri="{FF2B5EF4-FFF2-40B4-BE49-F238E27FC236}">
                <a16:creationId xmlns:a16="http://schemas.microsoft.com/office/drawing/2014/main" id="{E5D66A7E-AA2B-495C-8451-71F7F4B9FD5D}"/>
              </a:ext>
            </a:extLst>
          </p:cNvPr>
          <p:cNvSpPr txBox="1"/>
          <p:nvPr/>
        </p:nvSpPr>
        <p:spPr>
          <a:xfrm>
            <a:off x="2161880" y="3569195"/>
            <a:ext cx="11437742" cy="830997"/>
          </a:xfrm>
          <a:prstGeom prst="rect">
            <a:avLst/>
          </a:prstGeom>
          <a:noFill/>
        </p:spPr>
        <p:txBody>
          <a:bodyPr wrap="square" rtlCol="0">
            <a:spAutoFit/>
          </a:bodyPr>
          <a:lstStyle/>
          <a:p>
            <a:r>
              <a:rPr lang="fr-FR" sz="2400" dirty="0">
                <a:latin typeface="Verb Regular" panose="02000500030000020004" pitchFamily="50" charset="0"/>
              </a:rPr>
              <a:t>Met en évidence les convergences,  les divergences , </a:t>
            </a:r>
          </a:p>
          <a:p>
            <a:r>
              <a:rPr lang="fr-FR" sz="2400" dirty="0">
                <a:latin typeface="Verb Regular" panose="02000500030000020004" pitchFamily="50" charset="0"/>
              </a:rPr>
              <a:t>les complémentarités , les limites </a:t>
            </a:r>
          </a:p>
        </p:txBody>
      </p:sp>
      <p:sp>
        <p:nvSpPr>
          <p:cNvPr id="22" name="ZoneTexte 21">
            <a:extLst>
              <a:ext uri="{FF2B5EF4-FFF2-40B4-BE49-F238E27FC236}">
                <a16:creationId xmlns:a16="http://schemas.microsoft.com/office/drawing/2014/main" id="{EEA5BC31-56D3-4383-8A37-C0B58D303C2B}"/>
              </a:ext>
            </a:extLst>
          </p:cNvPr>
          <p:cNvSpPr txBox="1"/>
          <p:nvPr/>
        </p:nvSpPr>
        <p:spPr>
          <a:xfrm>
            <a:off x="2161878" y="4700026"/>
            <a:ext cx="9406599" cy="461665"/>
          </a:xfrm>
          <a:prstGeom prst="rect">
            <a:avLst/>
          </a:prstGeom>
          <a:noFill/>
        </p:spPr>
        <p:txBody>
          <a:bodyPr wrap="square" rtlCol="0">
            <a:spAutoFit/>
          </a:bodyPr>
          <a:lstStyle/>
          <a:p>
            <a:r>
              <a:rPr lang="fr-FR" sz="2400" dirty="0">
                <a:latin typeface="Verb Regular" panose="02000500030000020004" pitchFamily="50" charset="0"/>
              </a:rPr>
              <a:t>Repose sur votre travail  d’analyse et votre argumentaire </a:t>
            </a:r>
          </a:p>
        </p:txBody>
      </p:sp>
      <p:sp>
        <p:nvSpPr>
          <p:cNvPr id="23" name="ZoneTexte 22">
            <a:extLst>
              <a:ext uri="{FF2B5EF4-FFF2-40B4-BE49-F238E27FC236}">
                <a16:creationId xmlns:a16="http://schemas.microsoft.com/office/drawing/2014/main" id="{39B2878A-7FE2-4986-8E94-0B8FBD59D784}"/>
              </a:ext>
            </a:extLst>
          </p:cNvPr>
          <p:cNvSpPr txBox="1"/>
          <p:nvPr/>
        </p:nvSpPr>
        <p:spPr>
          <a:xfrm>
            <a:off x="2161877" y="5461525"/>
            <a:ext cx="9406599" cy="461665"/>
          </a:xfrm>
          <a:prstGeom prst="rect">
            <a:avLst/>
          </a:prstGeom>
          <a:noFill/>
        </p:spPr>
        <p:txBody>
          <a:bodyPr wrap="square" rtlCol="0">
            <a:spAutoFit/>
          </a:bodyPr>
          <a:lstStyle/>
          <a:p>
            <a:r>
              <a:rPr lang="fr-FR" dirty="0"/>
              <a:t> </a:t>
            </a:r>
            <a:r>
              <a:rPr lang="fr-FR" sz="2400" dirty="0">
                <a:latin typeface="Verb Regular" panose="02000500030000020004" pitchFamily="50" charset="0"/>
              </a:rPr>
              <a:t>Se présente sous une forme structurée</a:t>
            </a:r>
            <a:endParaRPr lang="fr-FR" sz="2400" i="1" dirty="0">
              <a:latin typeface="Verb Regular" panose="02000500030000020004" pitchFamily="50" charset="0"/>
            </a:endParaRPr>
          </a:p>
        </p:txBody>
      </p:sp>
      <p:pic>
        <p:nvPicPr>
          <p:cNvPr id="24" name="Image 23">
            <a:extLst>
              <a:ext uri="{FF2B5EF4-FFF2-40B4-BE49-F238E27FC236}">
                <a16:creationId xmlns:a16="http://schemas.microsoft.com/office/drawing/2014/main" id="{6DA84964-72B3-490D-BBF9-6C3C4A3CE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319" y="5528897"/>
            <a:ext cx="288031" cy="288031"/>
          </a:xfrm>
          <a:prstGeom prst="rect">
            <a:avLst/>
          </a:prstGeom>
        </p:spPr>
      </p:pic>
      <p:pic>
        <p:nvPicPr>
          <p:cNvPr id="25" name="Espace réservé du contenu 6">
            <a:extLst>
              <a:ext uri="{FF2B5EF4-FFF2-40B4-BE49-F238E27FC236}">
                <a16:creationId xmlns:a16="http://schemas.microsoft.com/office/drawing/2014/main" id="{9266F5CE-D4B7-4FD0-B3DB-C4A0C501C42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4852" y="82663"/>
            <a:ext cx="1437483" cy="1437483"/>
          </a:xfrm>
        </p:spPr>
      </p:pic>
    </p:spTree>
    <p:extLst>
      <p:ext uri="{BB962C8B-B14F-4D97-AF65-F5344CB8AC3E}">
        <p14:creationId xmlns:p14="http://schemas.microsoft.com/office/powerpoint/2010/main" val="2234159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1792F35-F62E-4745-A442-66B62D991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981" y="452082"/>
            <a:ext cx="2184037" cy="1228520"/>
          </a:xfrm>
          <a:prstGeom prst="rect">
            <a:avLst/>
          </a:prstGeom>
        </p:spPr>
      </p:pic>
      <p:sp>
        <p:nvSpPr>
          <p:cNvPr id="9" name="ZoneTexte 8">
            <a:extLst>
              <a:ext uri="{FF2B5EF4-FFF2-40B4-BE49-F238E27FC236}">
                <a16:creationId xmlns:a16="http://schemas.microsoft.com/office/drawing/2014/main" id="{9D5B7104-2CFF-48D7-BF53-76E6D952BF38}"/>
              </a:ext>
            </a:extLst>
          </p:cNvPr>
          <p:cNvSpPr txBox="1"/>
          <p:nvPr/>
        </p:nvSpPr>
        <p:spPr>
          <a:xfrm>
            <a:off x="66802" y="2038619"/>
            <a:ext cx="12058393" cy="3724096"/>
          </a:xfrm>
          <a:prstGeom prst="rect">
            <a:avLst/>
          </a:prstGeom>
          <a:noFill/>
        </p:spPr>
        <p:txBody>
          <a:bodyPr wrap="square" rtlCol="0">
            <a:spAutoFit/>
          </a:bodyPr>
          <a:lstStyle/>
          <a:p>
            <a:pPr algn="ctr"/>
            <a:r>
              <a:rPr lang="fr-FR" sz="2800" dirty="0">
                <a:solidFill>
                  <a:srgbClr val="FF0000"/>
                </a:solidFill>
                <a:latin typeface="Verb Regular" panose="02000500030000020004" pitchFamily="50" charset="0"/>
              </a:rPr>
              <a:t>sujet     =     très peu de documentation</a:t>
            </a:r>
          </a:p>
          <a:p>
            <a:pPr algn="ctr"/>
            <a:endParaRPr lang="fr-FR" sz="2800" dirty="0">
              <a:latin typeface="Verb Regular" panose="02000500030000020004" pitchFamily="50" charset="0"/>
            </a:endParaRPr>
          </a:p>
          <a:p>
            <a:pPr algn="ctr"/>
            <a:r>
              <a:rPr lang="fr-FR" sz="2800" dirty="0">
                <a:latin typeface="Verb Regular" panose="02000500030000020004" pitchFamily="50" charset="0"/>
              </a:rPr>
              <a:t>VITE   Alerte :</a:t>
            </a:r>
          </a:p>
          <a:p>
            <a:pPr algn="ctr"/>
            <a:endParaRPr lang="fr-FR" sz="2800" dirty="0">
              <a:latin typeface="Verb Regular" panose="02000500030000020004" pitchFamily="50" charset="0"/>
            </a:endParaRPr>
          </a:p>
          <a:p>
            <a:pPr algn="ctr"/>
            <a:r>
              <a:rPr lang="fr-FR" sz="2800" dirty="0">
                <a:latin typeface="Verb Regular" panose="02000500030000020004" pitchFamily="50" charset="0"/>
              </a:rPr>
              <a:t> Contact : Mr Patrick Esquirol</a:t>
            </a:r>
          </a:p>
          <a:p>
            <a:pPr algn="ctr"/>
            <a:r>
              <a:rPr lang="fr-FR" sz="2400" dirty="0"/>
              <a:t>coordinateur scientifique de l'ouverture à la recherche pour la formation GEI</a:t>
            </a:r>
          </a:p>
          <a:p>
            <a:pPr algn="ctr"/>
            <a:endParaRPr lang="fr-FR" sz="1600" dirty="0">
              <a:latin typeface="Verb Regular" panose="02000500030000020004" pitchFamily="50" charset="0"/>
            </a:endParaRPr>
          </a:p>
          <a:p>
            <a:pPr algn="ctr"/>
            <a:r>
              <a:rPr lang="fr-FR" sz="2800" dirty="0">
                <a:latin typeface="Verb Regular" panose="02000500030000020004" pitchFamily="50" charset="0"/>
              </a:rPr>
              <a:t>Il se rapprochera de  votre tuteur scientifique</a:t>
            </a:r>
          </a:p>
          <a:p>
            <a:pPr algn="ctr"/>
            <a:r>
              <a:rPr lang="fr-FR" sz="2800" dirty="0">
                <a:latin typeface="Verb Regular" panose="02000500030000020004" pitchFamily="50" charset="0"/>
              </a:rPr>
              <a:t>pour adapter le sujet à l’exercice de rédaction </a:t>
            </a:r>
          </a:p>
        </p:txBody>
      </p:sp>
    </p:spTree>
    <p:extLst>
      <p:ext uri="{BB962C8B-B14F-4D97-AF65-F5344CB8AC3E}">
        <p14:creationId xmlns:p14="http://schemas.microsoft.com/office/powerpoint/2010/main" val="937579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11536472" cy="5847755"/>
          </a:xfrm>
          <a:prstGeom prst="rect">
            <a:avLst/>
          </a:prstGeom>
          <a:noFill/>
        </p:spPr>
        <p:txBody>
          <a:bodyPr wrap="square" rtlCol="0">
            <a:spAutoFit/>
          </a:bodyPr>
          <a:lstStyle/>
          <a:p>
            <a:r>
              <a:rPr lang="en-US" sz="3600" dirty="0">
                <a:solidFill>
                  <a:schemeClr val="bg1"/>
                </a:solidFill>
              </a:rPr>
              <a:t>A </a:t>
            </a:r>
            <a:r>
              <a:rPr lang="en-US" sz="3600" dirty="0">
                <a:solidFill>
                  <a:schemeClr val="bg1"/>
                </a:solidFill>
                <a:latin typeface="Verb Regular" panose="02000500030000020004" pitchFamily="50" charset="0"/>
              </a:rPr>
              <a:t>la fin de </a:t>
            </a:r>
            <a:r>
              <a:rPr lang="en-US" sz="3600" dirty="0" err="1">
                <a:solidFill>
                  <a:schemeClr val="bg1"/>
                </a:solidFill>
                <a:latin typeface="Verb Regular" panose="02000500030000020004" pitchFamily="50" charset="0"/>
              </a:rPr>
              <a:t>ces</a:t>
            </a:r>
            <a:r>
              <a:rPr lang="en-US" sz="3600" dirty="0">
                <a:solidFill>
                  <a:schemeClr val="bg1"/>
                </a:solidFill>
                <a:latin typeface="Verb Regular" panose="02000500030000020004" pitchFamily="50" charset="0"/>
              </a:rPr>
              <a:t> 2  séances de formation  </a:t>
            </a:r>
            <a:r>
              <a:rPr lang="en-US" sz="3600" dirty="0" err="1">
                <a:solidFill>
                  <a:schemeClr val="bg1"/>
                </a:solidFill>
                <a:latin typeface="Verb Regular" panose="02000500030000020004" pitchFamily="50" charset="0"/>
              </a:rPr>
              <a:t>vous</a:t>
            </a:r>
            <a:r>
              <a:rPr lang="en-US" sz="3600" dirty="0">
                <a:solidFill>
                  <a:schemeClr val="bg1"/>
                </a:solidFill>
                <a:latin typeface="Verb Regular" panose="02000500030000020004" pitchFamily="50" charset="0"/>
              </a:rPr>
              <a:t> </a:t>
            </a:r>
            <a:r>
              <a:rPr lang="en-US" sz="3600" dirty="0" err="1">
                <a:solidFill>
                  <a:schemeClr val="bg1"/>
                </a:solidFill>
                <a:latin typeface="Verb Regular" panose="02000500030000020004" pitchFamily="50" charset="0"/>
              </a:rPr>
              <a:t>serez</a:t>
            </a:r>
            <a:r>
              <a:rPr lang="en-US" sz="3600" dirty="0">
                <a:solidFill>
                  <a:schemeClr val="bg1"/>
                </a:solidFill>
                <a:latin typeface="Verb Regular" panose="02000500030000020004" pitchFamily="50" charset="0"/>
              </a:rPr>
              <a:t> capable</a:t>
            </a:r>
          </a:p>
          <a:p>
            <a:r>
              <a:rPr lang="en-US" sz="3600" dirty="0">
                <a:solidFill>
                  <a:schemeClr val="bg1"/>
                </a:solidFill>
                <a:latin typeface="Verb Regular" panose="02000500030000020004" pitchFamily="50" charset="0"/>
              </a:rPr>
              <a:t> </a:t>
            </a:r>
          </a:p>
          <a:p>
            <a:pPr lvl="1"/>
            <a:endParaRPr lang="fr-FR" sz="2400" b="1" i="1" dirty="0">
              <a:latin typeface="Verb Regular" panose="02000500030000020004" pitchFamily="50" charset="0"/>
            </a:endParaRPr>
          </a:p>
          <a:p>
            <a:pPr>
              <a:buFont typeface="Wingdings" panose="05000000000000000000" pitchFamily="2" charset="2"/>
              <a:buChar char="q"/>
            </a:pPr>
            <a:r>
              <a:rPr lang="fr-FR" sz="3200" b="1" dirty="0">
                <a:solidFill>
                  <a:schemeClr val="accent1">
                    <a:lumMod val="75000"/>
                  </a:schemeClr>
                </a:solidFill>
              </a:rPr>
              <a:t> De comprendre les attentes précises de vos tuteurs </a:t>
            </a:r>
          </a:p>
          <a:p>
            <a:pPr>
              <a:buFont typeface="Wingdings" panose="05000000000000000000" pitchFamily="2" charset="2"/>
              <a:buChar char="q"/>
            </a:pPr>
            <a:endParaRPr lang="fr-FR" sz="3200" b="1" dirty="0">
              <a:solidFill>
                <a:schemeClr val="bg1"/>
              </a:solidFill>
            </a:endParaRPr>
          </a:p>
          <a:p>
            <a:pPr>
              <a:buFont typeface="Wingdings" panose="05000000000000000000" pitchFamily="2" charset="2"/>
              <a:buChar char="q"/>
            </a:pPr>
            <a:r>
              <a:rPr lang="fr-FR" sz="3200" b="1" dirty="0">
                <a:solidFill>
                  <a:schemeClr val="bg1"/>
                </a:solidFill>
              </a:rPr>
              <a:t> De comprendre le monde de la publication scientifique</a:t>
            </a:r>
          </a:p>
          <a:p>
            <a:pPr>
              <a:buFont typeface="Wingdings" panose="05000000000000000000" pitchFamily="2" charset="2"/>
              <a:buChar char="q"/>
            </a:pPr>
            <a:endParaRPr lang="fr-FR" sz="3200" dirty="0">
              <a:solidFill>
                <a:schemeClr val="accent1">
                  <a:lumMod val="75000"/>
                </a:schemeClr>
              </a:solidFill>
            </a:endParaRPr>
          </a:p>
          <a:p>
            <a:pPr>
              <a:buFont typeface="Wingdings" panose="05000000000000000000" pitchFamily="2" charset="2"/>
              <a:buChar char="q"/>
            </a:pPr>
            <a:r>
              <a:rPr lang="fr-FR" sz="3200" dirty="0">
                <a:solidFill>
                  <a:schemeClr val="accent1">
                    <a:lumMod val="75000"/>
                  </a:schemeClr>
                </a:solidFill>
              </a:rPr>
              <a:t> Choisir l’information au niveau attendu</a:t>
            </a:r>
          </a:p>
          <a:p>
            <a:pPr>
              <a:buFont typeface="Wingdings" panose="05000000000000000000" pitchFamily="2" charset="2"/>
              <a:buChar char="q"/>
            </a:pPr>
            <a:endParaRPr lang="fr-FR" sz="3200" dirty="0">
              <a:solidFill>
                <a:schemeClr val="accent1">
                  <a:lumMod val="50000"/>
                </a:schemeClr>
              </a:solidFill>
            </a:endParaRPr>
          </a:p>
          <a:p>
            <a:pPr>
              <a:buFont typeface="Wingdings" panose="05000000000000000000" pitchFamily="2" charset="2"/>
              <a:buChar char="q"/>
            </a:pPr>
            <a:r>
              <a:rPr lang="fr-FR" sz="3200" dirty="0">
                <a:solidFill>
                  <a:schemeClr val="accent1">
                    <a:lumMod val="50000"/>
                  </a:schemeClr>
                </a:solidFill>
              </a:rPr>
              <a:t> Interroger les bases documentaires</a:t>
            </a:r>
          </a:p>
          <a:p>
            <a:endParaRPr lang="fr-FR" dirty="0"/>
          </a:p>
        </p:txBody>
      </p:sp>
    </p:spTree>
    <p:extLst>
      <p:ext uri="{BB962C8B-B14F-4D97-AF65-F5344CB8AC3E}">
        <p14:creationId xmlns:p14="http://schemas.microsoft.com/office/powerpoint/2010/main" val="4146423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16A2AF7C-BD4F-416B-8330-6CBB1BF7CBA1}"/>
              </a:ext>
            </a:extLst>
          </p:cNvPr>
          <p:cNvSpPr>
            <a:spLocks noGrp="1"/>
          </p:cNvSpPr>
          <p:nvPr>
            <p:ph type="title"/>
          </p:nvPr>
        </p:nvSpPr>
        <p:spPr>
          <a:xfrm>
            <a:off x="1117598" y="221676"/>
            <a:ext cx="9441843" cy="1325563"/>
          </a:xfrm>
        </p:spPr>
        <p:txBody>
          <a:bodyPr/>
          <a:lstStyle/>
          <a:p>
            <a:r>
              <a:rPr lang="fr-FR" dirty="0">
                <a:solidFill>
                  <a:schemeClr val="bg1"/>
                </a:solidFill>
              </a:rPr>
              <a:t>La publication scientifique</a:t>
            </a:r>
          </a:p>
        </p:txBody>
      </p:sp>
      <p:pic>
        <p:nvPicPr>
          <p:cNvPr id="13" name="Espace réservé du contenu 12">
            <a:extLst>
              <a:ext uri="{FF2B5EF4-FFF2-40B4-BE49-F238E27FC236}">
                <a16:creationId xmlns:a16="http://schemas.microsoft.com/office/drawing/2014/main" id="{40859F55-F83E-462A-8052-405336626A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04092" y="1757210"/>
            <a:ext cx="5015369" cy="3343580"/>
          </a:xfrm>
        </p:spPr>
      </p:pic>
      <p:pic>
        <p:nvPicPr>
          <p:cNvPr id="15" name="Image 14">
            <a:extLst>
              <a:ext uri="{FF2B5EF4-FFF2-40B4-BE49-F238E27FC236}">
                <a16:creationId xmlns:a16="http://schemas.microsoft.com/office/drawing/2014/main" id="{55494699-6998-49AA-B8E1-0C0B92DE9A75}"/>
              </a:ext>
            </a:extLst>
          </p:cNvPr>
          <p:cNvPicPr>
            <a:picLocks noChangeAspect="1"/>
          </p:cNvPicPr>
          <p:nvPr/>
        </p:nvPicPr>
        <p:blipFill rotWithShape="1">
          <a:blip r:embed="rId4">
            <a:extLst>
              <a:ext uri="{28A0092B-C50C-407E-A947-70E740481C1C}">
                <a14:useLocalDpi xmlns:a14="http://schemas.microsoft.com/office/drawing/2010/main" val="0"/>
              </a:ext>
            </a:extLst>
          </a:blip>
          <a:srcRect l="20008" t="219" r="23973"/>
          <a:stretch/>
        </p:blipFill>
        <p:spPr>
          <a:xfrm>
            <a:off x="507925" y="1740491"/>
            <a:ext cx="5110619" cy="3377018"/>
          </a:xfrm>
          <a:prstGeom prst="rect">
            <a:avLst/>
          </a:prstGeom>
        </p:spPr>
      </p:pic>
    </p:spTree>
    <p:extLst>
      <p:ext uri="{BB962C8B-B14F-4D97-AF65-F5344CB8AC3E}">
        <p14:creationId xmlns:p14="http://schemas.microsoft.com/office/powerpoint/2010/main" val="132351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ABD7223B-7BC5-4D09-AE81-B3BBDE8B5913}"/>
              </a:ext>
            </a:extLst>
          </p:cNvPr>
          <p:cNvSpPr txBox="1"/>
          <p:nvPr/>
        </p:nvSpPr>
        <p:spPr>
          <a:xfrm>
            <a:off x="7699584" y="1932139"/>
            <a:ext cx="4492415" cy="3046988"/>
          </a:xfrm>
          <a:prstGeom prst="rect">
            <a:avLst/>
          </a:prstGeom>
          <a:noFill/>
        </p:spPr>
        <p:txBody>
          <a:bodyPr wrap="square" rtlCol="0">
            <a:spAutoFit/>
          </a:bodyPr>
          <a:lstStyle/>
          <a:p>
            <a:endParaRPr lang="fr-FR" sz="3200" b="1" dirty="0">
              <a:solidFill>
                <a:schemeClr val="bg1"/>
              </a:solidFill>
              <a:latin typeface="Verb Regular" panose="02000500030000020004" pitchFamily="50" charset="0"/>
            </a:endParaRPr>
          </a:p>
          <a:p>
            <a:r>
              <a:rPr lang="fr-FR" sz="3200" b="1" dirty="0">
                <a:solidFill>
                  <a:schemeClr val="bg1"/>
                </a:solidFill>
                <a:latin typeface="Verb Regular" panose="02000500030000020004" pitchFamily="50" charset="0"/>
              </a:rPr>
              <a:t>Communiquer</a:t>
            </a:r>
          </a:p>
          <a:p>
            <a:r>
              <a:rPr lang="fr-FR" sz="3200" b="1" dirty="0">
                <a:solidFill>
                  <a:schemeClr val="bg1"/>
                </a:solidFill>
                <a:latin typeface="Verb Regular" panose="02000500030000020004" pitchFamily="50" charset="0"/>
              </a:rPr>
              <a:t>Suivre l’actualité </a:t>
            </a:r>
          </a:p>
          <a:p>
            <a:r>
              <a:rPr lang="fr-FR" sz="3200" b="1" dirty="0">
                <a:solidFill>
                  <a:schemeClr val="bg1"/>
                </a:solidFill>
                <a:latin typeface="Verb Regular" panose="02000500030000020004" pitchFamily="50" charset="0"/>
              </a:rPr>
              <a:t>Diffuser </a:t>
            </a:r>
          </a:p>
          <a:p>
            <a:endParaRPr lang="fr-FR" sz="3200" b="1" dirty="0">
              <a:solidFill>
                <a:schemeClr val="bg1"/>
              </a:solidFill>
              <a:latin typeface="Verb Regular" panose="02000500030000020004" pitchFamily="50" charset="0"/>
            </a:endParaRPr>
          </a:p>
          <a:p>
            <a:endParaRPr lang="fr-FR" sz="3200" dirty="0"/>
          </a:p>
        </p:txBody>
      </p:sp>
      <p:pic>
        <p:nvPicPr>
          <p:cNvPr id="3" name="Image 2">
            <a:extLst>
              <a:ext uri="{FF2B5EF4-FFF2-40B4-BE49-F238E27FC236}">
                <a16:creationId xmlns:a16="http://schemas.microsoft.com/office/drawing/2014/main" id="{2753BFF0-5B69-4929-9AD1-7A07F5174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30333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D5D679-6606-4FAB-9D63-9AEEF966E228}"/>
              </a:ext>
            </a:extLst>
          </p:cNvPr>
          <p:cNvPicPr>
            <a:picLocks noChangeAspect="1"/>
          </p:cNvPicPr>
          <p:nvPr/>
        </p:nvPicPr>
        <p:blipFill rotWithShape="1">
          <a:blip r:embed="rId3"/>
          <a:srcRect l="59911" t="15715" r="9910" b="4857"/>
          <a:stretch/>
        </p:blipFill>
        <p:spPr>
          <a:xfrm>
            <a:off x="2046513" y="76200"/>
            <a:ext cx="7946572" cy="6535938"/>
          </a:xfrm>
          <a:prstGeom prst="rect">
            <a:avLst/>
          </a:prstGeom>
        </p:spPr>
      </p:pic>
    </p:spTree>
    <p:extLst>
      <p:ext uri="{BB962C8B-B14F-4D97-AF65-F5344CB8AC3E}">
        <p14:creationId xmlns:p14="http://schemas.microsoft.com/office/powerpoint/2010/main" val="77292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529DD087-D884-498C-9B86-8678996AA049}"/>
              </a:ext>
            </a:extLst>
          </p:cNvPr>
          <p:cNvSpPr>
            <a:spLocks noGrp="1"/>
          </p:cNvSpPr>
          <p:nvPr>
            <p:ph type="title"/>
          </p:nvPr>
        </p:nvSpPr>
        <p:spPr>
          <a:xfrm>
            <a:off x="3262341" y="194583"/>
            <a:ext cx="7816636" cy="1325563"/>
          </a:xfrm>
        </p:spPr>
        <p:txBody>
          <a:bodyPr/>
          <a:lstStyle/>
          <a:p>
            <a:r>
              <a:rPr lang="fr-FR" dirty="0"/>
              <a:t>ARTICLE SCIENTIFIQUE </a:t>
            </a:r>
          </a:p>
        </p:txBody>
      </p:sp>
      <p:sp>
        <p:nvSpPr>
          <p:cNvPr id="6" name="Espace réservé du contenu 5">
            <a:extLst>
              <a:ext uri="{FF2B5EF4-FFF2-40B4-BE49-F238E27FC236}">
                <a16:creationId xmlns:a16="http://schemas.microsoft.com/office/drawing/2014/main" id="{C9C1214B-7E8C-4513-92DF-00BCE5B46390}"/>
              </a:ext>
            </a:extLst>
          </p:cNvPr>
          <p:cNvSpPr>
            <a:spLocks noGrp="1"/>
          </p:cNvSpPr>
          <p:nvPr>
            <p:ph idx="1"/>
          </p:nvPr>
        </p:nvSpPr>
        <p:spPr/>
        <p:txBody>
          <a:bodyPr>
            <a:normAutofit fontScale="55000" lnSpcReduction="20000"/>
          </a:bodyPr>
          <a:lstStyle/>
          <a:p>
            <a:r>
              <a:rPr lang="fr-FR" sz="3400" dirty="0"/>
              <a:t>Rester à la page sur les dernières recherches</a:t>
            </a:r>
          </a:p>
          <a:p>
            <a:endParaRPr lang="fr-FR" sz="3400" dirty="0"/>
          </a:p>
          <a:p>
            <a:r>
              <a:rPr lang="fr-FR" sz="3400" dirty="0"/>
              <a:t>Ne pas réinventer ce qui existe déjà</a:t>
            </a:r>
          </a:p>
          <a:p>
            <a:endParaRPr lang="fr-FR" sz="3400" dirty="0"/>
          </a:p>
          <a:p>
            <a:r>
              <a:rPr lang="fr-FR" sz="3400" dirty="0"/>
              <a:t>Suivre l’actualité scientifique de son secteur</a:t>
            </a:r>
          </a:p>
          <a:p>
            <a:endParaRPr lang="fr-FR" sz="3400" dirty="0"/>
          </a:p>
          <a:p>
            <a:r>
              <a:rPr lang="fr-FR" sz="3400" dirty="0"/>
              <a:t>Faciliter la découverte de tendances</a:t>
            </a:r>
          </a:p>
          <a:p>
            <a:endParaRPr lang="fr-FR" sz="3400" dirty="0"/>
          </a:p>
          <a:p>
            <a:r>
              <a:rPr lang="fr-FR" sz="3400" dirty="0"/>
              <a:t>Améliorer impact et visibilité des auteurs </a:t>
            </a:r>
          </a:p>
          <a:p>
            <a:endParaRPr lang="fr-FR" sz="3400" dirty="0"/>
          </a:p>
          <a:p>
            <a:r>
              <a:rPr lang="fr-FR" sz="3400" dirty="0"/>
              <a:t>Développer sa curiosité, créativité</a:t>
            </a:r>
          </a:p>
          <a:p>
            <a:endParaRPr lang="fr-FR" sz="3400" dirty="0"/>
          </a:p>
          <a:p>
            <a:r>
              <a:rPr lang="fr-FR" sz="3400" dirty="0"/>
              <a:t>Alimenter son réseau professionnel</a:t>
            </a:r>
          </a:p>
          <a:p>
            <a:endParaRPr lang="fr-FR" dirty="0">
              <a:solidFill>
                <a:srgbClr val="FF0000"/>
              </a:solidFill>
            </a:endParaRPr>
          </a:p>
          <a:p>
            <a:endParaRPr lang="fr-FR" dirty="0"/>
          </a:p>
          <a:p>
            <a:endParaRPr lang="fr-FR" dirty="0"/>
          </a:p>
        </p:txBody>
      </p:sp>
      <p:pic>
        <p:nvPicPr>
          <p:cNvPr id="7" name="Image 6">
            <a:extLst>
              <a:ext uri="{FF2B5EF4-FFF2-40B4-BE49-F238E27FC236}">
                <a16:creationId xmlns:a16="http://schemas.microsoft.com/office/drawing/2014/main" id="{632519FC-FD8B-4B03-87CF-953EBD38B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659" y="2568387"/>
            <a:ext cx="3509182" cy="2291711"/>
          </a:xfrm>
          <a:prstGeom prst="rect">
            <a:avLst/>
          </a:prstGeom>
        </p:spPr>
      </p:pic>
      <p:pic>
        <p:nvPicPr>
          <p:cNvPr id="8" name="Espace réservé du contenu 6">
            <a:extLst>
              <a:ext uri="{FF2B5EF4-FFF2-40B4-BE49-F238E27FC236}">
                <a16:creationId xmlns:a16="http://schemas.microsoft.com/office/drawing/2014/main" id="{74B0203D-A2C3-440F-8DB1-A9C8D0A8C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86" y="149650"/>
            <a:ext cx="1475029" cy="1475029"/>
          </a:xfrm>
          <a:prstGeom prst="rect">
            <a:avLst/>
          </a:prstGeom>
        </p:spPr>
      </p:pic>
    </p:spTree>
    <p:extLst>
      <p:ext uri="{BB962C8B-B14F-4D97-AF65-F5344CB8AC3E}">
        <p14:creationId xmlns:p14="http://schemas.microsoft.com/office/powerpoint/2010/main" val="321048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850D8A8-0977-403B-BF86-4EECE97C911B}"/>
              </a:ext>
            </a:extLst>
          </p:cNvPr>
          <p:cNvSpPr>
            <a:spLocks noGrp="1"/>
          </p:cNvSpPr>
          <p:nvPr>
            <p:ph idx="1"/>
          </p:nvPr>
        </p:nvSpPr>
        <p:spPr>
          <a:xfrm>
            <a:off x="445149" y="3187128"/>
            <a:ext cx="11746851" cy="2134974"/>
          </a:xfrm>
        </p:spPr>
        <p:txBody>
          <a:bodyPr>
            <a:normAutofit/>
          </a:bodyPr>
          <a:lstStyle/>
          <a:p>
            <a:endParaRPr lang="fr-FR" dirty="0"/>
          </a:p>
          <a:p>
            <a:r>
              <a:rPr lang="fr-FR" dirty="0">
                <a:solidFill>
                  <a:srgbClr val="FF0000"/>
                </a:solidFill>
              </a:rPr>
              <a:t>https://moodle.insa-toulouse.fr/course/view.php?id=1207</a:t>
            </a:r>
          </a:p>
          <a:p>
            <a:endParaRPr lang="fr-FR" dirty="0"/>
          </a:p>
        </p:txBody>
      </p:sp>
      <p:pic>
        <p:nvPicPr>
          <p:cNvPr id="4" name="Espace réservé du contenu 5">
            <a:extLst>
              <a:ext uri="{FF2B5EF4-FFF2-40B4-BE49-F238E27FC236}">
                <a16:creationId xmlns:a16="http://schemas.microsoft.com/office/drawing/2014/main" id="{C8E80FAB-57D5-4965-984B-94CFF185E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664" y="269740"/>
            <a:ext cx="4175760" cy="2134974"/>
          </a:xfrm>
          <a:prstGeom prst="rect">
            <a:avLst/>
          </a:prstGeom>
        </p:spPr>
      </p:pic>
    </p:spTree>
    <p:extLst>
      <p:ext uri="{BB962C8B-B14F-4D97-AF65-F5344CB8AC3E}">
        <p14:creationId xmlns:p14="http://schemas.microsoft.com/office/powerpoint/2010/main" val="2782527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FCD7656-5125-4453-8DF2-A0151A1F90B8}"/>
              </a:ext>
            </a:extLst>
          </p:cNvPr>
          <p:cNvSpPr>
            <a:spLocks noGrp="1"/>
          </p:cNvSpPr>
          <p:nvPr>
            <p:ph type="title"/>
          </p:nvPr>
        </p:nvSpPr>
        <p:spPr>
          <a:xfrm>
            <a:off x="0" y="62683"/>
            <a:ext cx="8890698" cy="1325563"/>
          </a:xfrm>
        </p:spPr>
        <p:txBody>
          <a:bodyPr/>
          <a:lstStyle/>
          <a:p>
            <a:r>
              <a:rPr lang="fr-FR" dirty="0"/>
              <a:t>Carrière académique</a:t>
            </a:r>
          </a:p>
        </p:txBody>
      </p:sp>
      <p:pic>
        <p:nvPicPr>
          <p:cNvPr id="6" name="Espace réservé du contenu 4">
            <a:extLst>
              <a:ext uri="{FF2B5EF4-FFF2-40B4-BE49-F238E27FC236}">
                <a16:creationId xmlns:a16="http://schemas.microsoft.com/office/drawing/2014/main" id="{1CAC9115-3D14-4D9D-A23A-9F61B41431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848" y="1424808"/>
            <a:ext cx="7071944" cy="5256812"/>
          </a:xfrm>
        </p:spPr>
      </p:pic>
      <p:pic>
        <p:nvPicPr>
          <p:cNvPr id="7" name="Image 6">
            <a:extLst>
              <a:ext uri="{FF2B5EF4-FFF2-40B4-BE49-F238E27FC236}">
                <a16:creationId xmlns:a16="http://schemas.microsoft.com/office/drawing/2014/main" id="{459440FD-021B-4EFD-998A-8A2B86C25854}"/>
              </a:ext>
            </a:extLst>
          </p:cNvPr>
          <p:cNvPicPr>
            <a:picLocks noChangeAspect="1"/>
          </p:cNvPicPr>
          <p:nvPr/>
        </p:nvPicPr>
        <p:blipFill rotWithShape="1">
          <a:blip r:embed="rId4">
            <a:extLst>
              <a:ext uri="{28A0092B-C50C-407E-A947-70E740481C1C}">
                <a14:useLocalDpi xmlns:a14="http://schemas.microsoft.com/office/drawing/2010/main" val="0"/>
              </a:ext>
            </a:extLst>
          </a:blip>
          <a:srcRect t="3415" r="47664"/>
          <a:stretch/>
        </p:blipFill>
        <p:spPr>
          <a:xfrm>
            <a:off x="904656" y="1424808"/>
            <a:ext cx="4030885" cy="5256812"/>
          </a:xfrm>
          <a:prstGeom prst="rect">
            <a:avLst/>
          </a:prstGeom>
        </p:spPr>
      </p:pic>
      <p:sp>
        <p:nvSpPr>
          <p:cNvPr id="8" name="ZoneTexte 7">
            <a:extLst>
              <a:ext uri="{FF2B5EF4-FFF2-40B4-BE49-F238E27FC236}">
                <a16:creationId xmlns:a16="http://schemas.microsoft.com/office/drawing/2014/main" id="{7B29267F-6BDF-4C85-80C3-AE04CE5961E1}"/>
              </a:ext>
            </a:extLst>
          </p:cNvPr>
          <p:cNvSpPr txBox="1"/>
          <p:nvPr/>
        </p:nvSpPr>
        <p:spPr>
          <a:xfrm>
            <a:off x="7425129" y="1166842"/>
            <a:ext cx="4496754" cy="4524315"/>
          </a:xfrm>
          <a:prstGeom prst="rect">
            <a:avLst/>
          </a:prstGeom>
          <a:noFill/>
        </p:spPr>
        <p:txBody>
          <a:bodyPr wrap="square" rtlCol="0">
            <a:spAutoFit/>
          </a:bodyPr>
          <a:lstStyle/>
          <a:p>
            <a:r>
              <a:rPr lang="fr-FR" sz="2400" dirty="0">
                <a:solidFill>
                  <a:srgbClr val="FFFF00"/>
                </a:solidFill>
                <a:latin typeface="Verb Regular" panose="02000500030000020004" pitchFamily="50" charset="0"/>
              </a:rPr>
              <a:t> </a:t>
            </a:r>
          </a:p>
          <a:p>
            <a:endParaRPr lang="fr-FR" sz="2400" dirty="0">
              <a:solidFill>
                <a:srgbClr val="FFFF00"/>
              </a:solidFill>
              <a:latin typeface="Verb Regular" panose="02000500030000020004" pitchFamily="50" charset="0"/>
            </a:endParaRPr>
          </a:p>
          <a:p>
            <a:r>
              <a:rPr lang="fr-FR" sz="2400" dirty="0">
                <a:solidFill>
                  <a:srgbClr val="FFFF00"/>
                </a:solidFill>
                <a:latin typeface="Verb Regular" panose="02000500030000020004" pitchFamily="50" charset="0"/>
              </a:rPr>
              <a:t>Reconnaissance </a:t>
            </a:r>
          </a:p>
          <a:p>
            <a:endParaRPr lang="fr-FR" sz="2400" dirty="0">
              <a:solidFill>
                <a:srgbClr val="FFFF00"/>
              </a:solidFill>
              <a:latin typeface="Verb Regular" panose="02000500030000020004" pitchFamily="50" charset="0"/>
            </a:endParaRPr>
          </a:p>
          <a:p>
            <a:r>
              <a:rPr lang="fr-FR" sz="2400" dirty="0">
                <a:solidFill>
                  <a:srgbClr val="FFFF00"/>
                </a:solidFill>
                <a:latin typeface="Verb Regular" panose="02000500030000020004" pitchFamily="50" charset="0"/>
              </a:rPr>
              <a:t>Réseau professionnel </a:t>
            </a:r>
          </a:p>
          <a:p>
            <a:endParaRPr lang="fr-FR" sz="2400" dirty="0">
              <a:solidFill>
                <a:srgbClr val="FFFF00"/>
              </a:solidFill>
              <a:latin typeface="Verb Regular" panose="02000500030000020004" pitchFamily="50" charset="0"/>
            </a:endParaRPr>
          </a:p>
          <a:p>
            <a:r>
              <a:rPr lang="fr-FR" sz="2400" dirty="0">
                <a:solidFill>
                  <a:srgbClr val="FFFF00"/>
                </a:solidFill>
                <a:latin typeface="Verb Regular" panose="02000500030000020004" pitchFamily="50" charset="0"/>
              </a:rPr>
              <a:t>Intégration</a:t>
            </a:r>
          </a:p>
          <a:p>
            <a:endParaRPr lang="fr-FR" sz="2400" dirty="0">
              <a:solidFill>
                <a:srgbClr val="FFFF00"/>
              </a:solidFill>
              <a:latin typeface="Verb Regular" panose="02000500030000020004" pitchFamily="50" charset="0"/>
            </a:endParaRPr>
          </a:p>
          <a:p>
            <a:endParaRPr lang="fr-FR" sz="2400" dirty="0">
              <a:solidFill>
                <a:srgbClr val="FFFF00"/>
              </a:solidFill>
              <a:latin typeface="Verb Regular" panose="02000500030000020004" pitchFamily="50" charset="0"/>
            </a:endParaRPr>
          </a:p>
          <a:p>
            <a:endParaRPr lang="fr-FR" sz="2400" dirty="0">
              <a:solidFill>
                <a:srgbClr val="FFFF00"/>
              </a:solidFill>
              <a:latin typeface="Verb Regular" panose="02000500030000020004" pitchFamily="50" charset="0"/>
            </a:endParaRPr>
          </a:p>
          <a:p>
            <a:r>
              <a:rPr lang="fr-FR" sz="2400" dirty="0" err="1">
                <a:solidFill>
                  <a:srgbClr val="FFFF00"/>
                </a:solidFill>
                <a:latin typeface="Verb Regular" panose="02000500030000020004" pitchFamily="50" charset="0"/>
              </a:rPr>
              <a:t>Scopus</a:t>
            </a:r>
            <a:r>
              <a:rPr lang="fr-FR" sz="2400" dirty="0">
                <a:solidFill>
                  <a:srgbClr val="FFFF00"/>
                </a:solidFill>
                <a:latin typeface="Verb Regular" panose="02000500030000020004" pitchFamily="50" charset="0"/>
              </a:rPr>
              <a:t> &amp; WOS </a:t>
            </a:r>
          </a:p>
          <a:p>
            <a:r>
              <a:rPr lang="fr-FR" sz="2400" dirty="0">
                <a:solidFill>
                  <a:srgbClr val="FFFF00"/>
                </a:solidFill>
                <a:latin typeface="Verb Regular" panose="02000500030000020004" pitchFamily="50" charset="0"/>
              </a:rPr>
              <a:t>Bases de données bibliométriques</a:t>
            </a:r>
          </a:p>
        </p:txBody>
      </p:sp>
    </p:spTree>
    <p:extLst>
      <p:ext uri="{BB962C8B-B14F-4D97-AF65-F5344CB8AC3E}">
        <p14:creationId xmlns:p14="http://schemas.microsoft.com/office/powerpoint/2010/main" val="388272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2F51162-077A-4445-A008-829D9032D4A9}"/>
              </a:ext>
            </a:extLst>
          </p:cNvPr>
          <p:cNvSpPr>
            <a:spLocks noGrp="1"/>
          </p:cNvSpPr>
          <p:nvPr>
            <p:ph type="title"/>
          </p:nvPr>
        </p:nvSpPr>
        <p:spPr>
          <a:xfrm>
            <a:off x="6326292" y="0"/>
            <a:ext cx="4797215" cy="1325563"/>
          </a:xfrm>
        </p:spPr>
        <p:txBody>
          <a:bodyPr/>
          <a:lstStyle/>
          <a:p>
            <a:r>
              <a:rPr lang="fr-FR" dirty="0"/>
              <a:t>Publications</a:t>
            </a:r>
          </a:p>
        </p:txBody>
      </p:sp>
      <p:sp>
        <p:nvSpPr>
          <p:cNvPr id="4" name="Espace réservé du contenu 3">
            <a:extLst>
              <a:ext uri="{FF2B5EF4-FFF2-40B4-BE49-F238E27FC236}">
                <a16:creationId xmlns:a16="http://schemas.microsoft.com/office/drawing/2014/main" id="{26BCFA20-26C5-49EC-87B9-C1000CF16D7B}"/>
              </a:ext>
            </a:extLst>
          </p:cNvPr>
          <p:cNvSpPr txBox="1">
            <a:spLocks noGrp="1"/>
          </p:cNvSpPr>
          <p:nvPr>
            <p:ph idx="1"/>
          </p:nvPr>
        </p:nvSpPr>
        <p:spPr>
          <a:xfrm>
            <a:off x="607907" y="973855"/>
            <a:ext cx="10515600" cy="5287601"/>
          </a:xfrm>
          <a:prstGeom prst="rect">
            <a:avLst/>
          </a:prstGeom>
          <a:noFill/>
        </p:spPr>
        <p:txBody>
          <a:bodyPr wrap="square" rtlCol="0">
            <a:spAutoFit/>
          </a:bodyPr>
          <a:lstStyle/>
          <a:p>
            <a:r>
              <a:rPr lang="fr-FR" sz="1600" b="1" dirty="0"/>
              <a:t>Supports : </a:t>
            </a:r>
          </a:p>
          <a:p>
            <a:pPr marL="0" indent="0">
              <a:buNone/>
            </a:pPr>
            <a:r>
              <a:rPr lang="fr-FR" sz="1600" dirty="0"/>
              <a:t>Publications - communications - conférences -colloques -symposium plaquettes …</a:t>
            </a:r>
          </a:p>
          <a:p>
            <a:endParaRPr lang="fr-FR" sz="1600" dirty="0"/>
          </a:p>
          <a:p>
            <a:r>
              <a:rPr lang="fr-FR" sz="1600" b="1" dirty="0"/>
              <a:t>Langue majoritaire :</a:t>
            </a:r>
          </a:p>
          <a:p>
            <a:pPr marL="0" indent="0">
              <a:buNone/>
            </a:pPr>
            <a:r>
              <a:rPr lang="fr-FR" sz="1600" dirty="0"/>
              <a:t> anglais : communication internationale, car on a besoin de comprendre vite</a:t>
            </a:r>
          </a:p>
          <a:p>
            <a:endParaRPr lang="fr-FR" sz="1600" dirty="0"/>
          </a:p>
          <a:p>
            <a:r>
              <a:rPr lang="fr-FR" sz="1600" b="1" dirty="0"/>
              <a:t>Contenu : </a:t>
            </a:r>
          </a:p>
          <a:p>
            <a:pPr marL="0" indent="0">
              <a:buNone/>
            </a:pPr>
            <a:r>
              <a:rPr lang="fr-FR" sz="1600" dirty="0"/>
              <a:t>  La règle est de décrire ses travaux avec suffisamment de détail , de précisions pour que quelqu’un d’autre puisse les comprendre précisément, les reproduire, les vérifier, les confirmer, les réfuter.</a:t>
            </a:r>
          </a:p>
          <a:p>
            <a:endParaRPr lang="fr-FR" sz="1600" dirty="0"/>
          </a:p>
          <a:p>
            <a:r>
              <a:rPr lang="fr-FR" sz="1600" b="1" dirty="0"/>
              <a:t>Objectif : </a:t>
            </a:r>
            <a:r>
              <a:rPr lang="fr-FR" sz="1600" dirty="0"/>
              <a:t>Publier et communiquer les connaissances aux autres pour que la vérité progresse.</a:t>
            </a:r>
          </a:p>
          <a:p>
            <a:pPr marL="0" indent="0">
              <a:buNone/>
            </a:pPr>
            <a:endParaRPr lang="fr-FR" sz="1600" dirty="0"/>
          </a:p>
          <a:p>
            <a:pPr>
              <a:defRPr/>
            </a:pPr>
            <a:r>
              <a:rPr lang="fr-FR" sz="1600" b="1" dirty="0"/>
              <a:t>«</a:t>
            </a:r>
            <a:r>
              <a:rPr lang="fr-FR" sz="1600" b="1" i="1" dirty="0"/>
              <a:t> Publier ou périr</a:t>
            </a:r>
            <a:r>
              <a:rPr lang="fr-FR" sz="1600" b="1" dirty="0"/>
              <a:t> »</a:t>
            </a:r>
            <a:r>
              <a:rPr lang="fr-FR" sz="1600" dirty="0"/>
              <a:t> : pour être reconnu par la communauté, avancer dans sa carrière , récolter des financements, un chercheur doit rendre compte de ses travaux en les publiant dans des revues scientifiques .</a:t>
            </a:r>
          </a:p>
          <a:p>
            <a:endParaRPr lang="fr-FR" dirty="0"/>
          </a:p>
        </p:txBody>
      </p:sp>
    </p:spTree>
    <p:extLst>
      <p:ext uri="{BB962C8B-B14F-4D97-AF65-F5344CB8AC3E}">
        <p14:creationId xmlns:p14="http://schemas.microsoft.com/office/powerpoint/2010/main" val="2146262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6938B-CFAB-4C45-AEE7-E7AE1A3456EC}"/>
              </a:ext>
            </a:extLst>
          </p:cNvPr>
          <p:cNvSpPr>
            <a:spLocks noGrp="1"/>
          </p:cNvSpPr>
          <p:nvPr>
            <p:ph type="title"/>
          </p:nvPr>
        </p:nvSpPr>
        <p:spPr>
          <a:xfrm>
            <a:off x="683064" y="194583"/>
            <a:ext cx="10515599" cy="1325563"/>
          </a:xfrm>
        </p:spPr>
        <p:txBody>
          <a:bodyPr/>
          <a:lstStyle/>
          <a:p>
            <a:r>
              <a:rPr lang="fr-FR" dirty="0"/>
              <a:t>Structure d’un  article scientifique </a:t>
            </a:r>
          </a:p>
        </p:txBody>
      </p:sp>
      <p:sp>
        <p:nvSpPr>
          <p:cNvPr id="3" name="Espace réservé du contenu 2">
            <a:extLst>
              <a:ext uri="{FF2B5EF4-FFF2-40B4-BE49-F238E27FC236}">
                <a16:creationId xmlns:a16="http://schemas.microsoft.com/office/drawing/2014/main" id="{BB9EE334-1B3B-47B5-B5CC-7E8AB2977A55}"/>
              </a:ext>
            </a:extLst>
          </p:cNvPr>
          <p:cNvSpPr>
            <a:spLocks noGrp="1"/>
          </p:cNvSpPr>
          <p:nvPr>
            <p:ph idx="1"/>
          </p:nvPr>
        </p:nvSpPr>
        <p:spPr/>
        <p:txBody>
          <a:bodyPr>
            <a:normAutofit fontScale="77500" lnSpcReduction="20000"/>
          </a:bodyPr>
          <a:lstStyle/>
          <a:p>
            <a:r>
              <a:rPr lang="fr-FR" b="1" dirty="0"/>
              <a:t>Le titre</a:t>
            </a:r>
            <a:endParaRPr lang="fr-FR" dirty="0"/>
          </a:p>
          <a:p>
            <a:r>
              <a:rPr lang="fr-FR" b="1" dirty="0"/>
              <a:t>les auteurs</a:t>
            </a:r>
            <a:endParaRPr lang="fr-FR" dirty="0"/>
          </a:p>
          <a:p>
            <a:r>
              <a:rPr lang="fr-FR" b="1" dirty="0">
                <a:solidFill>
                  <a:srgbClr val="FF0000"/>
                </a:solidFill>
              </a:rPr>
              <a:t>Les mots-clés</a:t>
            </a:r>
            <a:endParaRPr lang="fr-FR" dirty="0">
              <a:solidFill>
                <a:srgbClr val="FF0000"/>
              </a:solidFill>
            </a:endParaRPr>
          </a:p>
          <a:p>
            <a:r>
              <a:rPr lang="fr-FR" b="1" dirty="0">
                <a:solidFill>
                  <a:srgbClr val="FF0000"/>
                </a:solidFill>
              </a:rPr>
              <a:t>Le résumé ou abstract</a:t>
            </a:r>
          </a:p>
          <a:p>
            <a:r>
              <a:rPr lang="fr-FR" b="1" dirty="0"/>
              <a:t>Financement </a:t>
            </a:r>
          </a:p>
          <a:p>
            <a:r>
              <a:rPr lang="fr-FR" b="1" dirty="0"/>
              <a:t>Conflit d’</a:t>
            </a:r>
            <a:r>
              <a:rPr lang="fr-FR" b="1" dirty="0" err="1"/>
              <a:t>interet</a:t>
            </a:r>
            <a:endParaRPr lang="fr-FR" b="1" dirty="0"/>
          </a:p>
          <a:p>
            <a:r>
              <a:rPr lang="fr-FR" b="1" dirty="0"/>
              <a:t>L'introduction</a:t>
            </a:r>
            <a:endParaRPr lang="fr-FR" dirty="0"/>
          </a:p>
          <a:p>
            <a:r>
              <a:rPr lang="fr-FR" b="1" dirty="0"/>
              <a:t>Matériel et méthode</a:t>
            </a:r>
            <a:endParaRPr lang="fr-FR" dirty="0"/>
          </a:p>
          <a:p>
            <a:r>
              <a:rPr lang="fr-FR" b="1" dirty="0"/>
              <a:t>Résultats</a:t>
            </a:r>
            <a:endParaRPr lang="fr-FR" dirty="0"/>
          </a:p>
          <a:p>
            <a:r>
              <a:rPr lang="fr-FR" b="1" dirty="0">
                <a:solidFill>
                  <a:srgbClr val="FF0000"/>
                </a:solidFill>
              </a:rPr>
              <a:t>Discussion</a:t>
            </a:r>
            <a:endParaRPr lang="fr-FR" dirty="0">
              <a:solidFill>
                <a:srgbClr val="FF0000"/>
              </a:solidFill>
            </a:endParaRPr>
          </a:p>
          <a:p>
            <a:r>
              <a:rPr lang="fr-FR" b="1" dirty="0"/>
              <a:t>Remerciements</a:t>
            </a:r>
          </a:p>
          <a:p>
            <a:r>
              <a:rPr lang="fr-FR" sz="2500" b="1" dirty="0"/>
              <a:t>Contribution</a:t>
            </a:r>
          </a:p>
          <a:p>
            <a:r>
              <a:rPr lang="fr-FR" b="1" dirty="0">
                <a:solidFill>
                  <a:srgbClr val="FF0000"/>
                </a:solidFill>
              </a:rPr>
              <a:t>Bibliographie</a:t>
            </a:r>
            <a:endParaRPr lang="fr-FR" dirty="0">
              <a:solidFill>
                <a:srgbClr val="FF0000"/>
              </a:solidFill>
            </a:endParaRPr>
          </a:p>
          <a:p>
            <a:endParaRPr lang="fr-FR" dirty="0"/>
          </a:p>
          <a:p>
            <a:endParaRPr lang="fr-FR" dirty="0"/>
          </a:p>
        </p:txBody>
      </p:sp>
      <p:sp>
        <p:nvSpPr>
          <p:cNvPr id="4" name="ZoneTexte 3">
            <a:extLst>
              <a:ext uri="{FF2B5EF4-FFF2-40B4-BE49-F238E27FC236}">
                <a16:creationId xmlns:a16="http://schemas.microsoft.com/office/drawing/2014/main" id="{8A426C1C-8399-4139-85F7-C47D1657A633}"/>
              </a:ext>
            </a:extLst>
          </p:cNvPr>
          <p:cNvSpPr txBox="1"/>
          <p:nvPr/>
        </p:nvSpPr>
        <p:spPr>
          <a:xfrm>
            <a:off x="4074851" y="2740072"/>
            <a:ext cx="5335479" cy="369332"/>
          </a:xfrm>
          <a:prstGeom prst="rect">
            <a:avLst/>
          </a:prstGeom>
          <a:noFill/>
        </p:spPr>
        <p:txBody>
          <a:bodyPr wrap="square" rtlCol="0">
            <a:spAutoFit/>
          </a:bodyPr>
          <a:lstStyle/>
          <a:p>
            <a:r>
              <a:rPr lang="fr-FR" i="1" dirty="0"/>
              <a:t>=  Synthèse / but /méthode / conclusion et limites</a:t>
            </a:r>
          </a:p>
        </p:txBody>
      </p:sp>
      <p:sp>
        <p:nvSpPr>
          <p:cNvPr id="5" name="ZoneTexte 4">
            <a:extLst>
              <a:ext uri="{FF2B5EF4-FFF2-40B4-BE49-F238E27FC236}">
                <a16:creationId xmlns:a16="http://schemas.microsoft.com/office/drawing/2014/main" id="{E207ED8A-D39B-4108-8C42-321E7C791AD0}"/>
              </a:ext>
            </a:extLst>
          </p:cNvPr>
          <p:cNvSpPr txBox="1"/>
          <p:nvPr/>
        </p:nvSpPr>
        <p:spPr>
          <a:xfrm>
            <a:off x="2858610" y="4728059"/>
            <a:ext cx="7943813" cy="369332"/>
          </a:xfrm>
          <a:prstGeom prst="rect">
            <a:avLst/>
          </a:prstGeom>
          <a:noFill/>
        </p:spPr>
        <p:txBody>
          <a:bodyPr wrap="square" rtlCol="0">
            <a:spAutoFit/>
          </a:bodyPr>
          <a:lstStyle/>
          <a:p>
            <a:r>
              <a:rPr lang="fr-FR" dirty="0"/>
              <a:t>= </a:t>
            </a:r>
            <a:r>
              <a:rPr lang="fr-FR" i="1" dirty="0"/>
              <a:t>Justification des résultats , comparaison avec les autres </a:t>
            </a:r>
          </a:p>
        </p:txBody>
      </p:sp>
    </p:spTree>
    <p:extLst>
      <p:ext uri="{BB962C8B-B14F-4D97-AF65-F5344CB8AC3E}">
        <p14:creationId xmlns:p14="http://schemas.microsoft.com/office/powerpoint/2010/main" val="54475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6938B-CFAB-4C45-AEE7-E7AE1A3456EC}"/>
              </a:ext>
            </a:extLst>
          </p:cNvPr>
          <p:cNvSpPr>
            <a:spLocks noGrp="1"/>
          </p:cNvSpPr>
          <p:nvPr>
            <p:ph type="title"/>
          </p:nvPr>
        </p:nvSpPr>
        <p:spPr>
          <a:xfrm>
            <a:off x="683064" y="194583"/>
            <a:ext cx="10515599" cy="1325563"/>
          </a:xfrm>
        </p:spPr>
        <p:txBody>
          <a:bodyPr/>
          <a:lstStyle/>
          <a:p>
            <a:r>
              <a:rPr lang="fr-FR" dirty="0"/>
              <a:t>Structure d’un  article scientifique </a:t>
            </a:r>
          </a:p>
        </p:txBody>
      </p:sp>
      <p:sp>
        <p:nvSpPr>
          <p:cNvPr id="3" name="Espace réservé du contenu 2">
            <a:extLst>
              <a:ext uri="{FF2B5EF4-FFF2-40B4-BE49-F238E27FC236}">
                <a16:creationId xmlns:a16="http://schemas.microsoft.com/office/drawing/2014/main" id="{BB9EE334-1B3B-47B5-B5CC-7E8AB2977A55}"/>
              </a:ext>
            </a:extLst>
          </p:cNvPr>
          <p:cNvSpPr>
            <a:spLocks noGrp="1"/>
          </p:cNvSpPr>
          <p:nvPr>
            <p:ph idx="1"/>
          </p:nvPr>
        </p:nvSpPr>
        <p:spPr/>
        <p:txBody>
          <a:bodyPr>
            <a:normAutofit lnSpcReduction="10000"/>
          </a:bodyPr>
          <a:lstStyle/>
          <a:p>
            <a:r>
              <a:rPr lang="fr-FR" b="1" dirty="0"/>
              <a:t>Le titre</a:t>
            </a:r>
            <a:endParaRPr lang="fr-FR" dirty="0"/>
          </a:p>
          <a:p>
            <a:r>
              <a:rPr lang="fr-FR" b="1" dirty="0"/>
              <a:t>les auteurs</a:t>
            </a:r>
            <a:endParaRPr lang="fr-FR" dirty="0"/>
          </a:p>
          <a:p>
            <a:r>
              <a:rPr lang="fr-FR" b="1" dirty="0"/>
              <a:t>Les mots-clés</a:t>
            </a:r>
            <a:endParaRPr lang="fr-FR" dirty="0"/>
          </a:p>
          <a:p>
            <a:r>
              <a:rPr lang="fr-FR" b="1" dirty="0"/>
              <a:t>Le résumé ou abstract</a:t>
            </a:r>
            <a:endParaRPr lang="fr-FR" dirty="0"/>
          </a:p>
          <a:p>
            <a:r>
              <a:rPr lang="fr-FR" b="1" dirty="0"/>
              <a:t>L'introduction</a:t>
            </a:r>
            <a:endParaRPr lang="fr-FR" dirty="0"/>
          </a:p>
          <a:p>
            <a:r>
              <a:rPr lang="fr-FR" b="1" dirty="0"/>
              <a:t>Matériel et méthode</a:t>
            </a:r>
            <a:endParaRPr lang="fr-FR" dirty="0"/>
          </a:p>
          <a:p>
            <a:r>
              <a:rPr lang="fr-FR" b="1" dirty="0"/>
              <a:t>Résultats</a:t>
            </a:r>
            <a:endParaRPr lang="fr-FR" dirty="0"/>
          </a:p>
          <a:p>
            <a:r>
              <a:rPr lang="fr-FR" b="1" dirty="0"/>
              <a:t>Discussion</a:t>
            </a:r>
            <a:endParaRPr lang="fr-FR" dirty="0"/>
          </a:p>
          <a:p>
            <a:r>
              <a:rPr lang="fr-FR" b="1" dirty="0"/>
              <a:t>Remerciements</a:t>
            </a:r>
            <a:endParaRPr lang="fr-FR" dirty="0"/>
          </a:p>
          <a:p>
            <a:r>
              <a:rPr lang="fr-FR" b="1" dirty="0"/>
              <a:t>Bibliographie</a:t>
            </a:r>
            <a:endParaRPr lang="fr-FR" dirty="0"/>
          </a:p>
          <a:p>
            <a:endParaRPr lang="fr-FR" dirty="0"/>
          </a:p>
          <a:p>
            <a:endParaRPr lang="fr-FR" dirty="0"/>
          </a:p>
        </p:txBody>
      </p:sp>
    </p:spTree>
    <p:extLst>
      <p:ext uri="{BB962C8B-B14F-4D97-AF65-F5344CB8AC3E}">
        <p14:creationId xmlns:p14="http://schemas.microsoft.com/office/powerpoint/2010/main" val="1149743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0D5D679-6606-4FAB-9D63-9AEEF966E228}"/>
              </a:ext>
            </a:extLst>
          </p:cNvPr>
          <p:cNvPicPr>
            <a:picLocks noChangeAspect="1"/>
          </p:cNvPicPr>
          <p:nvPr/>
        </p:nvPicPr>
        <p:blipFill rotWithShape="1">
          <a:blip r:embed="rId3"/>
          <a:srcRect l="59911" t="15715" r="9910" b="4857"/>
          <a:stretch/>
        </p:blipFill>
        <p:spPr>
          <a:xfrm>
            <a:off x="2046513" y="76200"/>
            <a:ext cx="7946572" cy="6535938"/>
          </a:xfrm>
          <a:prstGeom prst="rect">
            <a:avLst/>
          </a:prstGeom>
        </p:spPr>
      </p:pic>
    </p:spTree>
    <p:extLst>
      <p:ext uri="{BB962C8B-B14F-4D97-AF65-F5344CB8AC3E}">
        <p14:creationId xmlns:p14="http://schemas.microsoft.com/office/powerpoint/2010/main" val="44790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EAFAA-051D-4525-9C0E-4B21035DC905}"/>
              </a:ext>
            </a:extLst>
          </p:cNvPr>
          <p:cNvSpPr>
            <a:spLocks noGrp="1"/>
          </p:cNvSpPr>
          <p:nvPr>
            <p:ph type="title" idx="4294967295"/>
          </p:nvPr>
        </p:nvSpPr>
        <p:spPr>
          <a:xfrm>
            <a:off x="4559300" y="195263"/>
            <a:ext cx="7632700" cy="1325562"/>
          </a:xfrm>
        </p:spPr>
        <p:txBody>
          <a:bodyPr/>
          <a:lstStyle/>
          <a:p>
            <a:r>
              <a:rPr lang="fr-FR" dirty="0"/>
              <a:t> Circuit de publication</a:t>
            </a:r>
          </a:p>
        </p:txBody>
      </p:sp>
      <p:sp>
        <p:nvSpPr>
          <p:cNvPr id="5" name="Rectangle 4">
            <a:extLst>
              <a:ext uri="{FF2B5EF4-FFF2-40B4-BE49-F238E27FC236}">
                <a16:creationId xmlns:a16="http://schemas.microsoft.com/office/drawing/2014/main" id="{AEBF9981-CA03-4B15-97DB-DA19D778EE0A}"/>
              </a:ext>
            </a:extLst>
          </p:cNvPr>
          <p:cNvSpPr/>
          <p:nvPr/>
        </p:nvSpPr>
        <p:spPr>
          <a:xfrm>
            <a:off x="4907017" y="1725768"/>
            <a:ext cx="4251555" cy="60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893F9E9-11BF-4132-A38B-1A82666143D7}"/>
              </a:ext>
            </a:extLst>
          </p:cNvPr>
          <p:cNvSpPr/>
          <p:nvPr/>
        </p:nvSpPr>
        <p:spPr>
          <a:xfrm>
            <a:off x="4752470" y="3047617"/>
            <a:ext cx="4251555" cy="147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A36D8E26-48A8-4023-9941-9A7F56CDCBE4}"/>
              </a:ext>
            </a:extLst>
          </p:cNvPr>
          <p:cNvPicPr>
            <a:picLocks noChangeAspect="1"/>
          </p:cNvPicPr>
          <p:nvPr/>
        </p:nvPicPr>
        <p:blipFill>
          <a:blip r:embed="rId3"/>
          <a:stretch>
            <a:fillRect/>
          </a:stretch>
        </p:blipFill>
        <p:spPr>
          <a:xfrm>
            <a:off x="882136" y="1475971"/>
            <a:ext cx="1345910" cy="1033944"/>
          </a:xfrm>
          <a:prstGeom prst="rect">
            <a:avLst/>
          </a:prstGeom>
        </p:spPr>
      </p:pic>
      <p:sp>
        <p:nvSpPr>
          <p:cNvPr id="8" name="Rectangle 7">
            <a:extLst>
              <a:ext uri="{FF2B5EF4-FFF2-40B4-BE49-F238E27FC236}">
                <a16:creationId xmlns:a16="http://schemas.microsoft.com/office/drawing/2014/main" id="{90663F4A-793E-4C9A-8F95-79835E77D79C}"/>
              </a:ext>
            </a:extLst>
          </p:cNvPr>
          <p:cNvSpPr/>
          <p:nvPr/>
        </p:nvSpPr>
        <p:spPr>
          <a:xfrm>
            <a:off x="2320409" y="1568449"/>
            <a:ext cx="8162993" cy="852779"/>
          </a:xfrm>
          <a:prstGeom prst="rect">
            <a:avLst/>
          </a:prstGeom>
          <a:solidFill>
            <a:srgbClr val="E0C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CC3399"/>
                </a:solidFill>
                <a:latin typeface="Verb Regular" panose="02000500030000020004" pitchFamily="50" charset="0"/>
              </a:rPr>
              <a:t>Manuscrit Auteur ou « </a:t>
            </a:r>
            <a:r>
              <a:rPr lang="fr-FR" b="1" dirty="0" err="1">
                <a:solidFill>
                  <a:srgbClr val="CC3399"/>
                </a:solidFill>
                <a:latin typeface="Verb Regular" panose="02000500030000020004" pitchFamily="50" charset="0"/>
              </a:rPr>
              <a:t>prepint</a:t>
            </a:r>
            <a:r>
              <a:rPr lang="fr-FR" b="1" dirty="0">
                <a:solidFill>
                  <a:srgbClr val="CC3399"/>
                </a:solidFill>
                <a:latin typeface="Verb Regular" panose="02000500030000020004" pitchFamily="50" charset="0"/>
              </a:rPr>
              <a:t> » : </a:t>
            </a:r>
          </a:p>
          <a:p>
            <a:pPr algn="ctr"/>
            <a:r>
              <a:rPr lang="fr-FR" sz="1600" dirty="0">
                <a:solidFill>
                  <a:srgbClr val="CC3399"/>
                </a:solidFill>
                <a:latin typeface="Verb Regular" panose="02000500030000020004" pitchFamily="50" charset="0"/>
              </a:rPr>
              <a:t>L auteur rédige son manuscrit, c’est la version soumise à la revue</a:t>
            </a:r>
          </a:p>
        </p:txBody>
      </p:sp>
      <p:pic>
        <p:nvPicPr>
          <p:cNvPr id="9" name="Image 8">
            <a:extLst>
              <a:ext uri="{FF2B5EF4-FFF2-40B4-BE49-F238E27FC236}">
                <a16:creationId xmlns:a16="http://schemas.microsoft.com/office/drawing/2014/main" id="{2817ECA5-5022-4771-A98C-FFBAB2578E55}"/>
              </a:ext>
            </a:extLst>
          </p:cNvPr>
          <p:cNvPicPr>
            <a:picLocks noChangeAspect="1"/>
          </p:cNvPicPr>
          <p:nvPr/>
        </p:nvPicPr>
        <p:blipFill rotWithShape="1">
          <a:blip r:embed="rId4"/>
          <a:srcRect t="16819" r="9826" b="16210"/>
          <a:stretch/>
        </p:blipFill>
        <p:spPr>
          <a:xfrm>
            <a:off x="858904" y="2788075"/>
            <a:ext cx="1369142" cy="999196"/>
          </a:xfrm>
          <a:prstGeom prst="rect">
            <a:avLst/>
          </a:prstGeom>
        </p:spPr>
      </p:pic>
      <p:sp>
        <p:nvSpPr>
          <p:cNvPr id="10" name="Rectangle 9">
            <a:extLst>
              <a:ext uri="{FF2B5EF4-FFF2-40B4-BE49-F238E27FC236}">
                <a16:creationId xmlns:a16="http://schemas.microsoft.com/office/drawing/2014/main" id="{645838CE-FB20-4D0F-A4B1-25A6665FBA22}"/>
              </a:ext>
            </a:extLst>
          </p:cNvPr>
          <p:cNvSpPr/>
          <p:nvPr/>
        </p:nvSpPr>
        <p:spPr>
          <a:xfrm>
            <a:off x="2320408" y="2788075"/>
            <a:ext cx="8162993" cy="999196"/>
          </a:xfrm>
          <a:prstGeom prst="rect">
            <a:avLst/>
          </a:prstGeom>
          <a:solidFill>
            <a:srgbClr val="46C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Verb Regular" panose="02000500030000020004" pitchFamily="50" charset="0"/>
              </a:rPr>
              <a:t>Manuscrit auteur accepté pour publication : </a:t>
            </a:r>
            <a:r>
              <a:rPr lang="fr-FR" b="1" dirty="0">
                <a:solidFill>
                  <a:schemeClr val="bg1"/>
                </a:solidFill>
                <a:latin typeface="Verb Regular" panose="02000500030000020004" pitchFamily="50" charset="0"/>
              </a:rPr>
              <a:t>« POSTPRINT » :</a:t>
            </a:r>
          </a:p>
          <a:p>
            <a:pPr algn="ctr"/>
            <a:r>
              <a:rPr lang="fr-FR" sz="1600" dirty="0">
                <a:solidFill>
                  <a:schemeClr val="bg1"/>
                </a:solidFill>
                <a:latin typeface="Verb Regular" panose="02000500030000020004" pitchFamily="50" charset="0"/>
              </a:rPr>
              <a:t> L’article a été validé par un comité de lecture </a:t>
            </a:r>
          </a:p>
          <a:p>
            <a:pPr algn="ctr"/>
            <a:r>
              <a:rPr lang="fr-FR" sz="1600" dirty="0">
                <a:solidFill>
                  <a:schemeClr val="bg1"/>
                </a:solidFill>
                <a:latin typeface="Verb Regular" panose="02000500030000020004" pitchFamily="50" charset="0"/>
              </a:rPr>
              <a:t>Mais pas mis en forme</a:t>
            </a:r>
          </a:p>
          <a:p>
            <a:pPr algn="ctr"/>
            <a:endParaRPr lang="fr-FR" b="1" dirty="0">
              <a:solidFill>
                <a:schemeClr val="bg1"/>
              </a:solidFill>
              <a:latin typeface="Verb Regular" panose="02000500030000020004" pitchFamily="50" charset="0"/>
            </a:endParaRPr>
          </a:p>
        </p:txBody>
      </p:sp>
      <p:pic>
        <p:nvPicPr>
          <p:cNvPr id="12" name="Image 11">
            <a:extLst>
              <a:ext uri="{FF2B5EF4-FFF2-40B4-BE49-F238E27FC236}">
                <a16:creationId xmlns:a16="http://schemas.microsoft.com/office/drawing/2014/main" id="{E6787475-83D1-4348-9E00-FED5851C1115}"/>
              </a:ext>
            </a:extLst>
          </p:cNvPr>
          <p:cNvPicPr>
            <a:picLocks noChangeAspect="1"/>
          </p:cNvPicPr>
          <p:nvPr/>
        </p:nvPicPr>
        <p:blipFill>
          <a:blip r:embed="rId5"/>
          <a:stretch>
            <a:fillRect/>
          </a:stretch>
        </p:blipFill>
        <p:spPr>
          <a:xfrm>
            <a:off x="858758" y="4235114"/>
            <a:ext cx="1392521" cy="864920"/>
          </a:xfrm>
          <a:prstGeom prst="rect">
            <a:avLst/>
          </a:prstGeom>
        </p:spPr>
      </p:pic>
      <p:sp>
        <p:nvSpPr>
          <p:cNvPr id="13" name="Rectangle 12">
            <a:extLst>
              <a:ext uri="{FF2B5EF4-FFF2-40B4-BE49-F238E27FC236}">
                <a16:creationId xmlns:a16="http://schemas.microsoft.com/office/drawing/2014/main" id="{0611ADFB-B138-4887-8D08-298F7B33216D}"/>
              </a:ext>
            </a:extLst>
          </p:cNvPr>
          <p:cNvSpPr/>
          <p:nvPr/>
        </p:nvSpPr>
        <p:spPr>
          <a:xfrm>
            <a:off x="2320408" y="4235113"/>
            <a:ext cx="8162993" cy="8141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Verb Regular" panose="02000500030000020004" pitchFamily="50" charset="0"/>
              </a:rPr>
              <a:t>Version finale : </a:t>
            </a:r>
          </a:p>
          <a:p>
            <a:pPr algn="ctr"/>
            <a:r>
              <a:rPr lang="fr-FR" sz="1600" dirty="0">
                <a:latin typeface="Verb Regular" panose="02000500030000020004" pitchFamily="50" charset="0"/>
              </a:rPr>
              <a:t>La revue traite et met en page l’article c’est la version éditeur ou version finale</a:t>
            </a:r>
          </a:p>
        </p:txBody>
      </p:sp>
    </p:spTree>
    <p:extLst>
      <p:ext uri="{BB962C8B-B14F-4D97-AF65-F5344CB8AC3E}">
        <p14:creationId xmlns:p14="http://schemas.microsoft.com/office/powerpoint/2010/main" val="3328864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Service Commun de la Documentation\Bib'INSA\Missions Bibliothèque\Formations des usagers\Année 4\GP\2013-2014\3voies_pour_editer_article_scientifique_LeMonde28022013.png">
            <a:extLst>
              <a:ext uri="{FF2B5EF4-FFF2-40B4-BE49-F238E27FC236}">
                <a16:creationId xmlns:a16="http://schemas.microsoft.com/office/drawing/2014/main" id="{F3DD834F-31CB-44CD-A140-273F52C5AE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8" r="34317"/>
          <a:stretch/>
        </p:blipFill>
        <p:spPr bwMode="auto">
          <a:xfrm>
            <a:off x="3545728" y="215900"/>
            <a:ext cx="3606799"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D1887D9-9CC3-4FEB-8E94-58C1EBF769D8}"/>
              </a:ext>
            </a:extLst>
          </p:cNvPr>
          <p:cNvSpPr>
            <a:spLocks noChangeArrowheads="1"/>
          </p:cNvSpPr>
          <p:nvPr/>
        </p:nvSpPr>
        <p:spPr bwMode="auto">
          <a:xfrm>
            <a:off x="7152527" y="2856932"/>
            <a:ext cx="4296262" cy="95681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hangingPunct="0">
              <a:lnSpc>
                <a:spcPct val="93000"/>
              </a:lnSpc>
              <a:buClr>
                <a:srgbClr val="000000"/>
              </a:buClr>
              <a:buSzPct val="100000"/>
              <a:buFont typeface="Times New Roman" pitchFamily="18" charset="0"/>
              <a:buNone/>
            </a:pPr>
            <a:r>
              <a:rPr lang="fr-FR" altLang="fr-FR" i="1" dirty="0">
                <a:solidFill>
                  <a:srgbClr val="FF66CC"/>
                </a:solidFill>
              </a:rPr>
              <a:t> </a:t>
            </a:r>
            <a:endParaRPr lang="fr-FR" altLang="fr-FR" dirty="0">
              <a:solidFill>
                <a:schemeClr val="accent2"/>
              </a:solidFill>
            </a:endParaRPr>
          </a:p>
          <a:p>
            <a:pPr hangingPunct="0">
              <a:lnSpc>
                <a:spcPct val="93000"/>
              </a:lnSpc>
              <a:buClr>
                <a:srgbClr val="000000"/>
              </a:buClr>
              <a:buSzPct val="100000"/>
              <a:buFont typeface="Times New Roman" pitchFamily="18" charset="0"/>
              <a:buChar char="•"/>
            </a:pPr>
            <a:r>
              <a:rPr lang="fr-FR" altLang="fr-FR" dirty="0">
                <a:solidFill>
                  <a:srgbClr val="FF0066"/>
                </a:solidFill>
                <a:latin typeface="Verb Regular" panose="02000500030000020004" pitchFamily="50" charset="0"/>
              </a:rPr>
              <a:t>Voie Classique : </a:t>
            </a:r>
            <a:r>
              <a:rPr lang="fr-FR" altLang="fr-FR" dirty="0" err="1">
                <a:solidFill>
                  <a:srgbClr val="FF0066"/>
                </a:solidFill>
                <a:latin typeface="Verb Regular" panose="02000500030000020004" pitchFamily="50" charset="0"/>
              </a:rPr>
              <a:t>pay</a:t>
            </a:r>
            <a:r>
              <a:rPr lang="fr-FR" altLang="fr-FR" dirty="0">
                <a:solidFill>
                  <a:srgbClr val="FF0066"/>
                </a:solidFill>
                <a:latin typeface="Verb Regular" panose="02000500030000020004" pitchFamily="50" charset="0"/>
              </a:rPr>
              <a:t> per </a:t>
            </a:r>
            <a:r>
              <a:rPr lang="fr-FR" altLang="fr-FR" dirty="0" err="1">
                <a:solidFill>
                  <a:srgbClr val="FF0066"/>
                </a:solidFill>
                <a:latin typeface="Verb Regular" panose="02000500030000020004" pitchFamily="50" charset="0"/>
              </a:rPr>
              <a:t>view</a:t>
            </a:r>
            <a:endParaRPr lang="fr-FR" altLang="fr-FR" dirty="0">
              <a:solidFill>
                <a:srgbClr val="FF0066"/>
              </a:solidFill>
              <a:latin typeface="Verb Regular" panose="02000500030000020004" pitchFamily="50" charset="0"/>
            </a:endParaRPr>
          </a:p>
          <a:p>
            <a:pPr hangingPunct="0">
              <a:lnSpc>
                <a:spcPct val="93000"/>
              </a:lnSpc>
              <a:buClr>
                <a:srgbClr val="000000"/>
              </a:buClr>
              <a:buSzPct val="100000"/>
              <a:buFont typeface="Times New Roman" pitchFamily="18" charset="0"/>
              <a:buNone/>
            </a:pPr>
            <a:endParaRPr lang="fr-FR" altLang="fr-FR" sz="2500" dirty="0">
              <a:solidFill>
                <a:srgbClr val="003399"/>
              </a:solidFill>
            </a:endParaRPr>
          </a:p>
        </p:txBody>
      </p:sp>
      <p:sp>
        <p:nvSpPr>
          <p:cNvPr id="2" name="Rectangle 1">
            <a:extLst>
              <a:ext uri="{FF2B5EF4-FFF2-40B4-BE49-F238E27FC236}">
                <a16:creationId xmlns:a16="http://schemas.microsoft.com/office/drawing/2014/main" id="{DAB6870E-7C4C-49DA-AA24-9DC1A037F8CC}"/>
              </a:ext>
            </a:extLst>
          </p:cNvPr>
          <p:cNvSpPr/>
          <p:nvPr/>
        </p:nvSpPr>
        <p:spPr>
          <a:xfrm rot="18514352">
            <a:off x="3072266" y="1471796"/>
            <a:ext cx="2509110" cy="21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B61B61C4-0197-488C-ACFE-E1E7BF11D732}"/>
              </a:ext>
            </a:extLst>
          </p:cNvPr>
          <p:cNvSpPr txBox="1"/>
          <p:nvPr/>
        </p:nvSpPr>
        <p:spPr>
          <a:xfrm>
            <a:off x="7444153" y="5627077"/>
            <a:ext cx="4687781" cy="738664"/>
          </a:xfrm>
          <a:prstGeom prst="rect">
            <a:avLst/>
          </a:prstGeom>
          <a:noFill/>
        </p:spPr>
        <p:txBody>
          <a:bodyPr wrap="square" rtlCol="0">
            <a:spAutoFit/>
          </a:bodyPr>
          <a:lstStyle/>
          <a:p>
            <a:pPr algn="ctr"/>
            <a:r>
              <a:rPr lang="fr-FR" sz="1400" dirty="0"/>
              <a:t>Cela veut dire que la majorité de la recherche publique</a:t>
            </a:r>
          </a:p>
          <a:p>
            <a:pPr algn="ctr"/>
            <a:r>
              <a:rPr lang="fr-FR" sz="1400" dirty="0"/>
              <a:t> (financée par l'</a:t>
            </a:r>
            <a:r>
              <a:rPr lang="fr-FR" sz="1400" dirty="0">
                <a:hlinkClick r:id="rId4" tooltip="État en France"/>
              </a:rPr>
              <a:t>État français</a:t>
            </a:r>
            <a:r>
              <a:rPr lang="fr-FR" sz="1400" dirty="0"/>
              <a:t> et les </a:t>
            </a:r>
            <a:r>
              <a:rPr lang="fr-FR" sz="1400" dirty="0">
                <a:hlinkClick r:id="rId5" tooltip="Collectivité territoriale en France"/>
              </a:rPr>
              <a:t>collectivités territoriales </a:t>
            </a:r>
            <a:r>
              <a:rPr lang="fr-FR" sz="1400" dirty="0"/>
              <a:t>) </a:t>
            </a:r>
          </a:p>
          <a:p>
            <a:pPr algn="ctr"/>
            <a:r>
              <a:rPr lang="fr-FR" sz="1400" dirty="0"/>
              <a:t>ne revient pas au public </a:t>
            </a:r>
          </a:p>
        </p:txBody>
      </p:sp>
    </p:spTree>
    <p:extLst>
      <p:ext uri="{BB962C8B-B14F-4D97-AF65-F5344CB8AC3E}">
        <p14:creationId xmlns:p14="http://schemas.microsoft.com/office/powerpoint/2010/main" val="294005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4C41F-AF77-49D1-95D5-262C480DE9AD}"/>
              </a:ext>
            </a:extLst>
          </p:cNvPr>
          <p:cNvSpPr>
            <a:spLocks noGrp="1"/>
          </p:cNvSpPr>
          <p:nvPr>
            <p:ph type="title"/>
          </p:nvPr>
        </p:nvSpPr>
        <p:spPr>
          <a:xfrm>
            <a:off x="2455102" y="194583"/>
            <a:ext cx="8668406" cy="1325563"/>
          </a:xfrm>
        </p:spPr>
        <p:txBody>
          <a:bodyPr/>
          <a:lstStyle/>
          <a:p>
            <a:r>
              <a:rPr lang="fr-FR" dirty="0" err="1"/>
              <a:t>Acces</a:t>
            </a:r>
            <a:r>
              <a:rPr lang="fr-FR" dirty="0"/>
              <a:t> payant / Abonnement</a:t>
            </a:r>
          </a:p>
        </p:txBody>
      </p:sp>
      <p:pic>
        <p:nvPicPr>
          <p:cNvPr id="4" name="Espace réservé du contenu 3">
            <a:extLst>
              <a:ext uri="{FF2B5EF4-FFF2-40B4-BE49-F238E27FC236}">
                <a16:creationId xmlns:a16="http://schemas.microsoft.com/office/drawing/2014/main" id="{4882A317-B0F4-472E-B1F0-A22331EBB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226" y="1868150"/>
            <a:ext cx="3152775" cy="3514725"/>
          </a:xfrm>
          <a:prstGeom prst="rect">
            <a:avLst/>
          </a:prstGeom>
        </p:spPr>
      </p:pic>
      <p:pic>
        <p:nvPicPr>
          <p:cNvPr id="5" name="Image 4">
            <a:extLst>
              <a:ext uri="{FF2B5EF4-FFF2-40B4-BE49-F238E27FC236}">
                <a16:creationId xmlns:a16="http://schemas.microsoft.com/office/drawing/2014/main" id="{10B30117-CFD9-465D-A6A4-986633824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921" y="2249048"/>
            <a:ext cx="2804160" cy="2560320"/>
          </a:xfrm>
          <a:prstGeom prst="rect">
            <a:avLst/>
          </a:prstGeom>
        </p:spPr>
      </p:pic>
      <p:pic>
        <p:nvPicPr>
          <p:cNvPr id="6" name="Image 5">
            <a:extLst>
              <a:ext uri="{FF2B5EF4-FFF2-40B4-BE49-F238E27FC236}">
                <a16:creationId xmlns:a16="http://schemas.microsoft.com/office/drawing/2014/main" id="{DDEEE354-D6AB-42B4-BA00-6B9B230FA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001" y="1979426"/>
            <a:ext cx="3099565" cy="3099565"/>
          </a:xfrm>
          <a:prstGeom prst="rect">
            <a:avLst/>
          </a:prstGeom>
        </p:spPr>
      </p:pic>
    </p:spTree>
    <p:extLst>
      <p:ext uri="{BB962C8B-B14F-4D97-AF65-F5344CB8AC3E}">
        <p14:creationId xmlns:p14="http://schemas.microsoft.com/office/powerpoint/2010/main" val="34594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634" y="3091389"/>
            <a:ext cx="944388" cy="804619"/>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1730" y="1667118"/>
            <a:ext cx="536420" cy="761371"/>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581" y="3896008"/>
            <a:ext cx="1244348" cy="1136144"/>
          </a:xfrm>
          <a:prstGeom prst="rect">
            <a:avLst/>
          </a:prstGeom>
        </p:spPr>
      </p:pic>
      <p:sp>
        <p:nvSpPr>
          <p:cNvPr id="13" name="ZoneTexte 12"/>
          <p:cNvSpPr txBox="1"/>
          <p:nvPr/>
        </p:nvSpPr>
        <p:spPr>
          <a:xfrm>
            <a:off x="2819512" y="1685871"/>
            <a:ext cx="2386327" cy="523220"/>
          </a:xfrm>
          <a:prstGeom prst="rect">
            <a:avLst/>
          </a:prstGeom>
          <a:noFill/>
        </p:spPr>
        <p:txBody>
          <a:bodyPr wrap="square" rtlCol="0">
            <a:spAutoFit/>
          </a:bodyPr>
          <a:lstStyle/>
          <a:p>
            <a:r>
              <a:rPr lang="fr-FR" sz="2800" dirty="0"/>
              <a:t>11 825 €</a:t>
            </a:r>
          </a:p>
        </p:txBody>
      </p:sp>
      <p:pic>
        <p:nvPicPr>
          <p:cNvPr id="15" name="Picture 2" descr="Résultat de recherche d'images pour &quot;edp science&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095" y="2658096"/>
            <a:ext cx="1907320" cy="6446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0036" y="530757"/>
            <a:ext cx="3557833" cy="369332"/>
          </a:xfrm>
          <a:prstGeom prst="rect">
            <a:avLst/>
          </a:prstGeom>
        </p:spPr>
        <p:txBody>
          <a:bodyPr wrap="none">
            <a:spAutoFit/>
          </a:bodyPr>
          <a:lstStyle/>
          <a:p>
            <a:r>
              <a:rPr lang="fr-FR" dirty="0"/>
              <a:t>Budget Bib INSA environ : 200 000 €</a:t>
            </a:r>
          </a:p>
        </p:txBody>
      </p:sp>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504" y="1553742"/>
            <a:ext cx="1603790" cy="899094"/>
          </a:xfrm>
          <a:prstGeom prst="rect">
            <a:avLst/>
          </a:prstGeom>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024" y="5524002"/>
            <a:ext cx="1623639" cy="995832"/>
          </a:xfrm>
          <a:prstGeom prst="rect">
            <a:avLst/>
          </a:prstGeom>
        </p:spPr>
      </p:pic>
      <p:sp>
        <p:nvSpPr>
          <p:cNvPr id="14" name="ZoneTexte 13"/>
          <p:cNvSpPr txBox="1"/>
          <p:nvPr/>
        </p:nvSpPr>
        <p:spPr>
          <a:xfrm>
            <a:off x="2819512" y="4071102"/>
            <a:ext cx="1594825" cy="523220"/>
          </a:xfrm>
          <a:prstGeom prst="rect">
            <a:avLst/>
          </a:prstGeom>
          <a:noFill/>
        </p:spPr>
        <p:txBody>
          <a:bodyPr wrap="square" rtlCol="0">
            <a:spAutoFit/>
          </a:bodyPr>
          <a:lstStyle/>
          <a:p>
            <a:r>
              <a:rPr lang="fr-FR" sz="2800" dirty="0"/>
              <a:t>5 747 €</a:t>
            </a:r>
          </a:p>
        </p:txBody>
      </p:sp>
      <p:sp>
        <p:nvSpPr>
          <p:cNvPr id="16" name="ZoneTexte 15"/>
          <p:cNvSpPr txBox="1"/>
          <p:nvPr/>
        </p:nvSpPr>
        <p:spPr>
          <a:xfrm>
            <a:off x="3112853" y="2871848"/>
            <a:ext cx="2386327" cy="523220"/>
          </a:xfrm>
          <a:prstGeom prst="rect">
            <a:avLst/>
          </a:prstGeom>
          <a:noFill/>
        </p:spPr>
        <p:txBody>
          <a:bodyPr wrap="square" rtlCol="0">
            <a:spAutoFit/>
          </a:bodyPr>
          <a:lstStyle/>
          <a:p>
            <a:r>
              <a:rPr lang="fr-FR" sz="2800" dirty="0"/>
              <a:t>736 €</a:t>
            </a:r>
          </a:p>
        </p:txBody>
      </p:sp>
      <p:sp>
        <p:nvSpPr>
          <p:cNvPr id="17" name="ZoneTexte 16"/>
          <p:cNvSpPr txBox="1"/>
          <p:nvPr/>
        </p:nvSpPr>
        <p:spPr>
          <a:xfrm>
            <a:off x="2819512" y="5760308"/>
            <a:ext cx="1594825" cy="523220"/>
          </a:xfrm>
          <a:prstGeom prst="rect">
            <a:avLst/>
          </a:prstGeom>
          <a:noFill/>
        </p:spPr>
        <p:txBody>
          <a:bodyPr wrap="square" rtlCol="0">
            <a:spAutoFit/>
          </a:bodyPr>
          <a:lstStyle/>
          <a:p>
            <a:r>
              <a:rPr lang="fr-FR" sz="2800" dirty="0"/>
              <a:t>7 074€</a:t>
            </a:r>
          </a:p>
        </p:txBody>
      </p:sp>
      <p:sp>
        <p:nvSpPr>
          <p:cNvPr id="18" name="ZoneTexte 17"/>
          <p:cNvSpPr txBox="1"/>
          <p:nvPr/>
        </p:nvSpPr>
        <p:spPr>
          <a:xfrm>
            <a:off x="8353809" y="1862680"/>
            <a:ext cx="1594825" cy="523220"/>
          </a:xfrm>
          <a:prstGeom prst="rect">
            <a:avLst/>
          </a:prstGeom>
          <a:noFill/>
        </p:spPr>
        <p:txBody>
          <a:bodyPr wrap="square" rtlCol="0">
            <a:spAutoFit/>
          </a:bodyPr>
          <a:lstStyle/>
          <a:p>
            <a:r>
              <a:rPr lang="fr-FR" sz="2800" dirty="0"/>
              <a:t>6 011 €</a:t>
            </a:r>
          </a:p>
        </p:txBody>
      </p:sp>
      <p:sp>
        <p:nvSpPr>
          <p:cNvPr id="19" name="ZoneTexte 18"/>
          <p:cNvSpPr txBox="1"/>
          <p:nvPr/>
        </p:nvSpPr>
        <p:spPr>
          <a:xfrm>
            <a:off x="8458283" y="3138729"/>
            <a:ext cx="1594825" cy="523220"/>
          </a:xfrm>
          <a:prstGeom prst="rect">
            <a:avLst/>
          </a:prstGeom>
          <a:noFill/>
        </p:spPr>
        <p:txBody>
          <a:bodyPr wrap="square" rtlCol="0">
            <a:spAutoFit/>
          </a:bodyPr>
          <a:lstStyle/>
          <a:p>
            <a:r>
              <a:rPr lang="fr-FR" sz="2800" dirty="0"/>
              <a:t>33 000 €</a:t>
            </a:r>
          </a:p>
        </p:txBody>
      </p:sp>
      <p:sp>
        <p:nvSpPr>
          <p:cNvPr id="21" name="Rectangle 20"/>
          <p:cNvSpPr/>
          <p:nvPr/>
        </p:nvSpPr>
        <p:spPr>
          <a:xfrm>
            <a:off x="5104227" y="547245"/>
            <a:ext cx="5992281" cy="369332"/>
          </a:xfrm>
          <a:prstGeom prst="rect">
            <a:avLst/>
          </a:prstGeom>
        </p:spPr>
        <p:txBody>
          <a:bodyPr wrap="none">
            <a:spAutoFit/>
          </a:bodyPr>
          <a:lstStyle/>
          <a:p>
            <a:r>
              <a:rPr lang="fr-FR" dirty="0"/>
              <a:t>Budget ressources électroniques  Bib INSA  environ : 105 000 €</a:t>
            </a:r>
          </a:p>
        </p:txBody>
      </p:sp>
      <p:sp>
        <p:nvSpPr>
          <p:cNvPr id="22" name="Rectangle 21"/>
          <p:cNvSpPr/>
          <p:nvPr/>
        </p:nvSpPr>
        <p:spPr>
          <a:xfrm>
            <a:off x="3568419" y="1140272"/>
            <a:ext cx="3861521" cy="369332"/>
          </a:xfrm>
          <a:prstGeom prst="rect">
            <a:avLst/>
          </a:prstGeom>
        </p:spPr>
        <p:txBody>
          <a:bodyPr wrap="square">
            <a:spAutoFit/>
          </a:bodyPr>
          <a:lstStyle/>
          <a:p>
            <a:r>
              <a:rPr lang="fr-FR" dirty="0"/>
              <a:t>Exemples de tarifs à l’abonnement </a:t>
            </a:r>
          </a:p>
        </p:txBody>
      </p:sp>
      <p:pic>
        <p:nvPicPr>
          <p:cNvPr id="2" name="Imag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9212" y="4642201"/>
            <a:ext cx="1581456" cy="1201251"/>
          </a:xfrm>
          <a:prstGeom prst="rect">
            <a:avLst/>
          </a:prstGeom>
        </p:spPr>
      </p:pic>
      <p:sp>
        <p:nvSpPr>
          <p:cNvPr id="23" name="ZoneTexte 22"/>
          <p:cNvSpPr txBox="1"/>
          <p:nvPr/>
        </p:nvSpPr>
        <p:spPr>
          <a:xfrm>
            <a:off x="8721697" y="4719606"/>
            <a:ext cx="1594825" cy="523220"/>
          </a:xfrm>
          <a:prstGeom prst="rect">
            <a:avLst/>
          </a:prstGeom>
          <a:noFill/>
        </p:spPr>
        <p:txBody>
          <a:bodyPr wrap="square" rtlCol="0">
            <a:spAutoFit/>
          </a:bodyPr>
          <a:lstStyle/>
          <a:p>
            <a:r>
              <a:rPr lang="fr-FR" sz="2800" dirty="0"/>
              <a:t>23 500 €</a:t>
            </a:r>
          </a:p>
        </p:txBody>
      </p:sp>
    </p:spTree>
    <p:extLst>
      <p:ext uri="{BB962C8B-B14F-4D97-AF65-F5344CB8AC3E}">
        <p14:creationId xmlns:p14="http://schemas.microsoft.com/office/powerpoint/2010/main" val="2352197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Service Commun de la Documentation\Bib'INSA\Missions Bibliothèque\Formations des usagers\Année 4\GP\2013-2014\3voies_pour_editer_article_scientifique_LeMonde28022013.png">
            <a:extLst>
              <a:ext uri="{FF2B5EF4-FFF2-40B4-BE49-F238E27FC236}">
                <a16:creationId xmlns:a16="http://schemas.microsoft.com/office/drawing/2014/main" id="{F3DD834F-31CB-44CD-A140-273F52C5AE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48" r="34317"/>
          <a:stretch/>
        </p:blipFill>
        <p:spPr bwMode="auto">
          <a:xfrm>
            <a:off x="3545728" y="215900"/>
            <a:ext cx="3606799"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D1887D9-9CC3-4FEB-8E94-58C1EBF769D8}"/>
              </a:ext>
            </a:extLst>
          </p:cNvPr>
          <p:cNvSpPr>
            <a:spLocks noChangeArrowheads="1"/>
          </p:cNvSpPr>
          <p:nvPr/>
        </p:nvSpPr>
        <p:spPr bwMode="auto">
          <a:xfrm>
            <a:off x="7152527" y="2856932"/>
            <a:ext cx="4296262" cy="95681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pPr hangingPunct="0">
              <a:lnSpc>
                <a:spcPct val="93000"/>
              </a:lnSpc>
              <a:buClr>
                <a:srgbClr val="000000"/>
              </a:buClr>
              <a:buSzPct val="100000"/>
              <a:buFont typeface="Times New Roman" pitchFamily="18" charset="0"/>
              <a:buNone/>
            </a:pPr>
            <a:r>
              <a:rPr lang="fr-FR" altLang="fr-FR" i="1" dirty="0">
                <a:solidFill>
                  <a:srgbClr val="FF66CC"/>
                </a:solidFill>
              </a:rPr>
              <a:t> </a:t>
            </a:r>
            <a:endParaRPr lang="fr-FR" altLang="fr-FR" dirty="0">
              <a:solidFill>
                <a:schemeClr val="accent2"/>
              </a:solidFill>
            </a:endParaRPr>
          </a:p>
          <a:p>
            <a:pPr hangingPunct="0">
              <a:lnSpc>
                <a:spcPct val="93000"/>
              </a:lnSpc>
              <a:buClr>
                <a:srgbClr val="000000"/>
              </a:buClr>
              <a:buSzPct val="100000"/>
              <a:buFont typeface="Times New Roman" pitchFamily="18" charset="0"/>
              <a:buChar char="•"/>
            </a:pPr>
            <a:r>
              <a:rPr lang="fr-FR" altLang="fr-FR" dirty="0">
                <a:solidFill>
                  <a:srgbClr val="FF0066"/>
                </a:solidFill>
                <a:latin typeface="Verb Regular" panose="02000500030000020004" pitchFamily="50" charset="0"/>
              </a:rPr>
              <a:t>Voie Classique : </a:t>
            </a:r>
            <a:r>
              <a:rPr lang="fr-FR" altLang="fr-FR" dirty="0" err="1">
                <a:solidFill>
                  <a:srgbClr val="FF0066"/>
                </a:solidFill>
                <a:latin typeface="Verb Regular" panose="02000500030000020004" pitchFamily="50" charset="0"/>
              </a:rPr>
              <a:t>pay</a:t>
            </a:r>
            <a:r>
              <a:rPr lang="fr-FR" altLang="fr-FR" dirty="0">
                <a:solidFill>
                  <a:srgbClr val="FF0066"/>
                </a:solidFill>
                <a:latin typeface="Verb Regular" panose="02000500030000020004" pitchFamily="50" charset="0"/>
              </a:rPr>
              <a:t> per </a:t>
            </a:r>
            <a:r>
              <a:rPr lang="fr-FR" altLang="fr-FR" dirty="0" err="1">
                <a:solidFill>
                  <a:srgbClr val="FF0066"/>
                </a:solidFill>
                <a:latin typeface="Verb Regular" panose="02000500030000020004" pitchFamily="50" charset="0"/>
              </a:rPr>
              <a:t>view</a:t>
            </a:r>
            <a:endParaRPr lang="fr-FR" altLang="fr-FR" dirty="0">
              <a:solidFill>
                <a:srgbClr val="FF0066"/>
              </a:solidFill>
              <a:latin typeface="Verb Regular" panose="02000500030000020004" pitchFamily="50" charset="0"/>
            </a:endParaRPr>
          </a:p>
          <a:p>
            <a:pPr hangingPunct="0">
              <a:lnSpc>
                <a:spcPct val="93000"/>
              </a:lnSpc>
              <a:buClr>
                <a:srgbClr val="000000"/>
              </a:buClr>
              <a:buSzPct val="100000"/>
              <a:buFont typeface="Times New Roman" pitchFamily="18" charset="0"/>
              <a:buNone/>
            </a:pPr>
            <a:endParaRPr lang="fr-FR" altLang="fr-FR" sz="2500" dirty="0">
              <a:solidFill>
                <a:srgbClr val="003399"/>
              </a:solidFill>
            </a:endParaRPr>
          </a:p>
        </p:txBody>
      </p:sp>
      <p:sp>
        <p:nvSpPr>
          <p:cNvPr id="3" name="ZoneTexte 2">
            <a:extLst>
              <a:ext uri="{FF2B5EF4-FFF2-40B4-BE49-F238E27FC236}">
                <a16:creationId xmlns:a16="http://schemas.microsoft.com/office/drawing/2014/main" id="{B61B61C4-0197-488C-ACFE-E1E7BF11D732}"/>
              </a:ext>
            </a:extLst>
          </p:cNvPr>
          <p:cNvSpPr txBox="1"/>
          <p:nvPr/>
        </p:nvSpPr>
        <p:spPr>
          <a:xfrm>
            <a:off x="7444153" y="5627077"/>
            <a:ext cx="4687781" cy="738664"/>
          </a:xfrm>
          <a:prstGeom prst="rect">
            <a:avLst/>
          </a:prstGeom>
          <a:noFill/>
        </p:spPr>
        <p:txBody>
          <a:bodyPr wrap="square" rtlCol="0">
            <a:spAutoFit/>
          </a:bodyPr>
          <a:lstStyle/>
          <a:p>
            <a:pPr algn="ctr"/>
            <a:r>
              <a:rPr lang="fr-FR" sz="1400" dirty="0"/>
              <a:t>Cela veut dire que la majorité de la recherche publique</a:t>
            </a:r>
          </a:p>
          <a:p>
            <a:pPr algn="ctr"/>
            <a:r>
              <a:rPr lang="fr-FR" sz="1400" dirty="0"/>
              <a:t> (financée par l'</a:t>
            </a:r>
            <a:r>
              <a:rPr lang="fr-FR" sz="1400" dirty="0">
                <a:hlinkClick r:id="rId4" tooltip="État en France"/>
              </a:rPr>
              <a:t>État français</a:t>
            </a:r>
            <a:r>
              <a:rPr lang="fr-FR" sz="1400" dirty="0"/>
              <a:t> et les </a:t>
            </a:r>
            <a:r>
              <a:rPr lang="fr-FR" sz="1400" dirty="0">
                <a:hlinkClick r:id="rId5" tooltip="Collectivité territoriale en France"/>
              </a:rPr>
              <a:t>collectivités territoriales </a:t>
            </a:r>
            <a:r>
              <a:rPr lang="fr-FR" sz="1400" dirty="0"/>
              <a:t>) </a:t>
            </a:r>
          </a:p>
          <a:p>
            <a:pPr algn="ctr"/>
            <a:r>
              <a:rPr lang="fr-FR" sz="1400" dirty="0"/>
              <a:t>ne revient pas au public </a:t>
            </a:r>
          </a:p>
        </p:txBody>
      </p:sp>
    </p:spTree>
    <p:extLst>
      <p:ext uri="{BB962C8B-B14F-4D97-AF65-F5344CB8AC3E}">
        <p14:creationId xmlns:p14="http://schemas.microsoft.com/office/powerpoint/2010/main" val="299363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contenu 1">
            <a:extLst>
              <a:ext uri="{FF2B5EF4-FFF2-40B4-BE49-F238E27FC236}">
                <a16:creationId xmlns:a16="http://schemas.microsoft.com/office/drawing/2014/main" id="{B60AB55A-2C86-4589-9038-907027894009}"/>
              </a:ext>
            </a:extLst>
          </p:cNvPr>
          <p:cNvSpPr>
            <a:spLocks noGrp="1"/>
          </p:cNvSpPr>
          <p:nvPr>
            <p:ph idx="1"/>
          </p:nvPr>
        </p:nvSpPr>
        <p:spPr>
          <a:xfrm>
            <a:off x="838200" y="436140"/>
            <a:ext cx="10515600" cy="5032375"/>
          </a:xfrm>
        </p:spPr>
        <p:txBody>
          <a:bodyPr>
            <a:normAutofit fontScale="85000" lnSpcReduction="20000"/>
          </a:bodyPr>
          <a:lstStyle/>
          <a:p>
            <a:pPr marL="0" indent="0">
              <a:buNone/>
            </a:pPr>
            <a:endParaRPr lang="fr-FR" sz="1900" b="1" u="sng" dirty="0"/>
          </a:p>
          <a:p>
            <a:pPr marL="0" indent="0">
              <a:buNone/>
            </a:pPr>
            <a:endParaRPr lang="fr-FR" sz="1900" u="sng" dirty="0"/>
          </a:p>
          <a:p>
            <a:pPr marL="0" indent="0" algn="ctr">
              <a:buNone/>
            </a:pPr>
            <a:br>
              <a:rPr lang="fr-FR" u="sng" dirty="0">
                <a:solidFill>
                  <a:srgbClr val="FF0000"/>
                </a:solidFill>
              </a:rPr>
            </a:br>
            <a:endParaRPr lang="fr-FR" u="sng" dirty="0">
              <a:solidFill>
                <a:srgbClr val="FF0000"/>
              </a:solidFill>
            </a:endParaRPr>
          </a:p>
          <a:p>
            <a:pPr algn="ctr">
              <a:buFont typeface="Wingdings" panose="05000000000000000000" pitchFamily="2" charset="2"/>
              <a:buChar char="Ø"/>
            </a:pPr>
            <a:r>
              <a:rPr lang="fr-FR" dirty="0"/>
              <a:t>Quelque soit leur parcours (IR, AE ou IS), </a:t>
            </a:r>
            <a:r>
              <a:rPr lang="fr-FR" b="1" dirty="0"/>
              <a:t>tous les étudiants qui suivent le 2</a:t>
            </a:r>
            <a:r>
              <a:rPr lang="fr-FR" b="1" baseline="30000" dirty="0"/>
              <a:t>e</a:t>
            </a:r>
            <a:r>
              <a:rPr lang="fr-FR" b="1" dirty="0"/>
              <a:t> semestre de 4ème année (S8) à l'INSA doivent s'inscrire et valider cette UF</a:t>
            </a:r>
            <a:r>
              <a:rPr lang="fr-FR" dirty="0"/>
              <a:t>,</a:t>
            </a:r>
            <a:r>
              <a:rPr lang="fr-FR" b="1" dirty="0"/>
              <a:t> </a:t>
            </a:r>
            <a:r>
              <a:rPr lang="fr-FR" b="1" u="sng" dirty="0"/>
              <a:t>même s'ils effectuent leur 1er semestre (S7) en échange à l'étranger</a:t>
            </a:r>
            <a:r>
              <a:rPr lang="fr-FR" dirty="0"/>
              <a:t>.</a:t>
            </a:r>
          </a:p>
          <a:p>
            <a:pPr algn="ctr">
              <a:buFont typeface="Wingdings" panose="05000000000000000000" pitchFamily="2" charset="2"/>
              <a:buChar char="Ø"/>
            </a:pPr>
            <a:endParaRPr lang="fr-FR" dirty="0"/>
          </a:p>
          <a:p>
            <a:pPr marL="0" indent="0" algn="ctr">
              <a:buNone/>
            </a:pPr>
            <a:endParaRPr lang="fr-FR" dirty="0"/>
          </a:p>
          <a:p>
            <a:pPr marL="0" indent="0" algn="ctr">
              <a:buNone/>
            </a:pPr>
            <a:r>
              <a:rPr lang="fr-FR" dirty="0"/>
              <a:t> Dans ce dernier cas, ces étudiants devront se coordonner avec le reste de leur équipe présente à l'INSA durant le S7</a:t>
            </a:r>
            <a:r>
              <a:rPr lang="fr-FR" b="1" dirty="0"/>
              <a:t>, afin de contribuer à la recherche bibliographique et à la rédaction de la </a:t>
            </a:r>
            <a:r>
              <a:rPr lang="fr-FR" b="1" dirty="0" err="1"/>
              <a:t>literature</a:t>
            </a:r>
            <a:r>
              <a:rPr lang="fr-FR" b="1" dirty="0"/>
              <a:t> </a:t>
            </a:r>
            <a:r>
              <a:rPr lang="fr-FR" b="1" dirty="0" err="1"/>
              <a:t>review</a:t>
            </a:r>
            <a:r>
              <a:rPr lang="fr-FR" dirty="0"/>
              <a:t>, grâce aux différents outils de travail collaboratif </a:t>
            </a:r>
          </a:p>
          <a:p>
            <a:pPr marL="0" indent="0" algn="ctr">
              <a:buNone/>
            </a:pPr>
            <a:r>
              <a:rPr lang="fr-FR" dirty="0"/>
              <a:t>(mail, Skype, Teams, Discord, fichiers partagés, Git, ...). </a:t>
            </a:r>
          </a:p>
          <a:p>
            <a:pPr marL="0" indent="0" algn="ctr">
              <a:buNone/>
            </a:pPr>
            <a:r>
              <a:rPr lang="fr-FR" dirty="0"/>
              <a:t>Ils auront accès à la liste des sujets proposés (voir section 3) </a:t>
            </a:r>
            <a:r>
              <a:rPr lang="fr-FR" b="1" dirty="0"/>
              <a:t>et devront s'inscrire dans une équipe et choisir 1 sujet le plus tôt possible</a:t>
            </a:r>
            <a:r>
              <a:rPr lang="fr-FR" dirty="0"/>
              <a:t>. Dès que leur inscription sera confirmée, ils devront prendre contact avec les tuteurs et les autres membres de leur équipe.</a:t>
            </a:r>
            <a:endParaRPr lang="fr-FR" b="0" dirty="0"/>
          </a:p>
          <a:p>
            <a:pPr lvl="1">
              <a:buFont typeface="Wingdings" panose="05000000000000000000" pitchFamily="2" charset="2"/>
              <a:buChar char="Ø"/>
            </a:pPr>
            <a:endParaRPr lang="fr-FR" sz="1000" u="sng" dirty="0"/>
          </a:p>
          <a:p>
            <a:pPr lvl="1"/>
            <a:endParaRPr lang="fr-FR" sz="1000" u="sng" dirty="0"/>
          </a:p>
        </p:txBody>
      </p:sp>
    </p:spTree>
    <p:extLst>
      <p:ext uri="{BB962C8B-B14F-4D97-AF65-F5344CB8AC3E}">
        <p14:creationId xmlns:p14="http://schemas.microsoft.com/office/powerpoint/2010/main" val="3650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1000"/>
                                        <p:tgtEl>
                                          <p:spTgt spid="17">
                                            <p:txEl>
                                              <p:pRg st="2" end="2"/>
                                            </p:txEl>
                                          </p:spTgt>
                                        </p:tgtEl>
                                      </p:cBhvr>
                                    </p:animEffect>
                                    <p:anim calcmode="lin" valueType="num">
                                      <p:cBhvr>
                                        <p:cTn id="8"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1000"/>
                                        <p:tgtEl>
                                          <p:spTgt spid="17">
                                            <p:txEl>
                                              <p:pRg st="3" end="3"/>
                                            </p:txEl>
                                          </p:spTgt>
                                        </p:tgtEl>
                                      </p:cBhvr>
                                    </p:animEffect>
                                    <p:anim calcmode="lin" valueType="num">
                                      <p:cBhvr>
                                        <p:cTn id="1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6" end="6"/>
                                            </p:txEl>
                                          </p:spTgt>
                                        </p:tgtEl>
                                        <p:attrNameLst>
                                          <p:attrName>style.visibility</p:attrName>
                                        </p:attrNameLst>
                                      </p:cBhvr>
                                      <p:to>
                                        <p:strVal val="visible"/>
                                      </p:to>
                                    </p:set>
                                    <p:animEffect transition="in" filter="fade">
                                      <p:cBhvr>
                                        <p:cTn id="21" dur="1000"/>
                                        <p:tgtEl>
                                          <p:spTgt spid="17">
                                            <p:txEl>
                                              <p:pRg st="6" end="6"/>
                                            </p:txEl>
                                          </p:spTgt>
                                        </p:tgtEl>
                                      </p:cBhvr>
                                    </p:animEffect>
                                    <p:anim calcmode="lin" valueType="num">
                                      <p:cBhvr>
                                        <p:cTn id="2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7" end="7"/>
                                            </p:txEl>
                                          </p:spTgt>
                                        </p:tgtEl>
                                        <p:attrNameLst>
                                          <p:attrName>style.visibility</p:attrName>
                                        </p:attrNameLst>
                                      </p:cBhvr>
                                      <p:to>
                                        <p:strVal val="visible"/>
                                      </p:to>
                                    </p:set>
                                    <p:animEffect transition="in" filter="fade">
                                      <p:cBhvr>
                                        <p:cTn id="28" dur="1000"/>
                                        <p:tgtEl>
                                          <p:spTgt spid="17">
                                            <p:txEl>
                                              <p:pRg st="7" end="7"/>
                                            </p:txEl>
                                          </p:spTgt>
                                        </p:tgtEl>
                                      </p:cBhvr>
                                    </p:animEffect>
                                    <p:anim calcmode="lin" valueType="num">
                                      <p:cBhvr>
                                        <p:cTn id="29"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xEl>
                                              <p:pRg st="8" end="8"/>
                                            </p:txEl>
                                          </p:spTgt>
                                        </p:tgtEl>
                                        <p:attrNameLst>
                                          <p:attrName>style.visibility</p:attrName>
                                        </p:attrNameLst>
                                      </p:cBhvr>
                                      <p:to>
                                        <p:strVal val="visible"/>
                                      </p:to>
                                    </p:set>
                                    <p:animEffect transition="in" filter="fade">
                                      <p:cBhvr>
                                        <p:cTn id="35" dur="1000"/>
                                        <p:tgtEl>
                                          <p:spTgt spid="17">
                                            <p:txEl>
                                              <p:pRg st="8" end="8"/>
                                            </p:txEl>
                                          </p:spTgt>
                                        </p:tgtEl>
                                      </p:cBhvr>
                                    </p:animEffect>
                                    <p:anim calcmode="lin" valueType="num">
                                      <p:cBhvr>
                                        <p:cTn id="36" dur="1000" fill="hold"/>
                                        <p:tgtEl>
                                          <p:spTgt spid="17">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Service Commun de la Documentation\Bib'INSA\Missions Bibliothèque\Formations des usagers\Année 4\GP\2013-2014\3voies_pour_editer_article_scientifique_LeMonde28022013.png">
            <a:extLst>
              <a:ext uri="{FF2B5EF4-FFF2-40B4-BE49-F238E27FC236}">
                <a16:creationId xmlns:a16="http://schemas.microsoft.com/office/drawing/2014/main" id="{161BA398-0B57-45A2-A96D-CC68B6C64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60" y="0"/>
            <a:ext cx="57470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 droite 3">
            <a:extLst>
              <a:ext uri="{FF2B5EF4-FFF2-40B4-BE49-F238E27FC236}">
                <a16:creationId xmlns:a16="http://schemas.microsoft.com/office/drawing/2014/main" id="{6025D966-087E-40C8-B4E0-E08EE494F02E}"/>
              </a:ext>
            </a:extLst>
          </p:cNvPr>
          <p:cNvSpPr/>
          <p:nvPr/>
        </p:nvSpPr>
        <p:spPr>
          <a:xfrm rot="10800000">
            <a:off x="9181577" y="1703539"/>
            <a:ext cx="2292263" cy="113986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53D8CD0-AB40-4C0D-8F45-4F9B7EB356D8}"/>
              </a:ext>
            </a:extLst>
          </p:cNvPr>
          <p:cNvSpPr txBox="1"/>
          <p:nvPr/>
        </p:nvSpPr>
        <p:spPr>
          <a:xfrm>
            <a:off x="8841369" y="3059668"/>
            <a:ext cx="3350631" cy="646331"/>
          </a:xfrm>
          <a:prstGeom prst="rect">
            <a:avLst/>
          </a:prstGeom>
          <a:noFill/>
        </p:spPr>
        <p:txBody>
          <a:bodyPr wrap="square" rtlCol="0">
            <a:spAutoFit/>
          </a:bodyPr>
          <a:lstStyle/>
          <a:p>
            <a:r>
              <a:rPr lang="fr-FR" dirty="0">
                <a:solidFill>
                  <a:schemeClr val="accent6">
                    <a:lumMod val="75000"/>
                  </a:schemeClr>
                </a:solidFill>
                <a:latin typeface="Verb Regular" panose="02000500030000020004" pitchFamily="50" charset="0"/>
              </a:rPr>
              <a:t>Voie verte   / </a:t>
            </a:r>
            <a:r>
              <a:rPr lang="fr-FR" b="1" dirty="0">
                <a:solidFill>
                  <a:schemeClr val="accent6">
                    <a:lumMod val="75000"/>
                  </a:schemeClr>
                </a:solidFill>
                <a:latin typeface="Verb Regular" panose="02000500030000020004" pitchFamily="50" charset="0"/>
              </a:rPr>
              <a:t>Science ouverte </a:t>
            </a:r>
          </a:p>
          <a:p>
            <a:r>
              <a:rPr lang="fr-FR" dirty="0">
                <a:solidFill>
                  <a:schemeClr val="accent6">
                    <a:lumMod val="75000"/>
                  </a:schemeClr>
                </a:solidFill>
                <a:latin typeface="Verb Regular" panose="02000500030000020004" pitchFamily="50" charset="0"/>
              </a:rPr>
              <a:t>Archives ouvertes </a:t>
            </a:r>
          </a:p>
        </p:txBody>
      </p:sp>
      <p:sp>
        <p:nvSpPr>
          <p:cNvPr id="3" name="Rectangle 2">
            <a:extLst>
              <a:ext uri="{FF2B5EF4-FFF2-40B4-BE49-F238E27FC236}">
                <a16:creationId xmlns:a16="http://schemas.microsoft.com/office/drawing/2014/main" id="{D99F7FD0-91C5-4E44-AF5E-47B7E28C8B7A}"/>
              </a:ext>
            </a:extLst>
          </p:cNvPr>
          <p:cNvSpPr/>
          <p:nvPr/>
        </p:nvSpPr>
        <p:spPr>
          <a:xfrm>
            <a:off x="2959401" y="810738"/>
            <a:ext cx="2026509" cy="2248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28668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Service Commun de la Documentation\Bib'INSA\Missions Bibliothèque\Formations des usagers\Année 4\GP\2013-2014\3voies_pour_editer_article_scientifique_LeMonde28022013.png">
            <a:extLst>
              <a:ext uri="{FF2B5EF4-FFF2-40B4-BE49-F238E27FC236}">
                <a16:creationId xmlns:a16="http://schemas.microsoft.com/office/drawing/2014/main" id="{161BA398-0B57-45A2-A96D-CC68B6C649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23" t="17390" r="-1134" b="14590"/>
          <a:stretch/>
        </p:blipFill>
        <p:spPr bwMode="auto">
          <a:xfrm>
            <a:off x="437321" y="233332"/>
            <a:ext cx="2796210" cy="639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 droite 3">
            <a:extLst>
              <a:ext uri="{FF2B5EF4-FFF2-40B4-BE49-F238E27FC236}">
                <a16:creationId xmlns:a16="http://schemas.microsoft.com/office/drawing/2014/main" id="{6025D966-087E-40C8-B4E0-E08EE494F02E}"/>
              </a:ext>
            </a:extLst>
          </p:cNvPr>
          <p:cNvSpPr/>
          <p:nvPr/>
        </p:nvSpPr>
        <p:spPr>
          <a:xfrm rot="10800000">
            <a:off x="3112081" y="722878"/>
            <a:ext cx="2292263" cy="113986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53D8CD0-AB40-4C0D-8F45-4F9B7EB356D8}"/>
              </a:ext>
            </a:extLst>
          </p:cNvPr>
          <p:cNvSpPr txBox="1"/>
          <p:nvPr/>
        </p:nvSpPr>
        <p:spPr>
          <a:xfrm>
            <a:off x="5992152" y="1071842"/>
            <a:ext cx="3350631" cy="646331"/>
          </a:xfrm>
          <a:prstGeom prst="rect">
            <a:avLst/>
          </a:prstGeom>
          <a:noFill/>
        </p:spPr>
        <p:txBody>
          <a:bodyPr wrap="square" rtlCol="0">
            <a:spAutoFit/>
          </a:bodyPr>
          <a:lstStyle/>
          <a:p>
            <a:r>
              <a:rPr lang="fr-FR" dirty="0">
                <a:solidFill>
                  <a:schemeClr val="accent6">
                    <a:lumMod val="75000"/>
                  </a:schemeClr>
                </a:solidFill>
                <a:latin typeface="Verb Regular" panose="02000500030000020004" pitchFamily="50" charset="0"/>
              </a:rPr>
              <a:t>Voie verte   / </a:t>
            </a:r>
            <a:r>
              <a:rPr lang="fr-FR" b="1" dirty="0">
                <a:solidFill>
                  <a:schemeClr val="accent6">
                    <a:lumMod val="75000"/>
                  </a:schemeClr>
                </a:solidFill>
                <a:latin typeface="Verb Regular" panose="02000500030000020004" pitchFamily="50" charset="0"/>
              </a:rPr>
              <a:t>Science ouverte </a:t>
            </a:r>
          </a:p>
          <a:p>
            <a:r>
              <a:rPr lang="fr-FR" dirty="0">
                <a:solidFill>
                  <a:schemeClr val="accent6">
                    <a:lumMod val="75000"/>
                  </a:schemeClr>
                </a:solidFill>
                <a:latin typeface="Verb Regular" panose="02000500030000020004" pitchFamily="50" charset="0"/>
              </a:rPr>
              <a:t>Archives ouvertes </a:t>
            </a:r>
          </a:p>
        </p:txBody>
      </p:sp>
      <p:sp>
        <p:nvSpPr>
          <p:cNvPr id="3" name="ZoneTexte 2">
            <a:extLst>
              <a:ext uri="{FF2B5EF4-FFF2-40B4-BE49-F238E27FC236}">
                <a16:creationId xmlns:a16="http://schemas.microsoft.com/office/drawing/2014/main" id="{94DF8580-A6D3-405C-9AA2-1E849E92AE56}"/>
              </a:ext>
            </a:extLst>
          </p:cNvPr>
          <p:cNvSpPr txBox="1"/>
          <p:nvPr/>
        </p:nvSpPr>
        <p:spPr>
          <a:xfrm>
            <a:off x="2968487" y="2659065"/>
            <a:ext cx="8918713" cy="1200329"/>
          </a:xfrm>
          <a:prstGeom prst="rect">
            <a:avLst/>
          </a:prstGeom>
          <a:noFill/>
        </p:spPr>
        <p:txBody>
          <a:bodyPr wrap="square" rtlCol="0">
            <a:spAutoFit/>
          </a:bodyPr>
          <a:lstStyle/>
          <a:p>
            <a:r>
              <a:rPr lang="fr-FR" sz="2400" b="1" dirty="0"/>
              <a:t>La science ouverte offre une nouvelle façon de faire de la recherche qui vise à améliorer la qualité, l’efficacité et l’accessibilité des publications et des données produites par les chercheurs.</a:t>
            </a:r>
            <a:endParaRPr lang="fr-FR" sz="2400" dirty="0"/>
          </a:p>
        </p:txBody>
      </p:sp>
    </p:spTree>
    <p:extLst>
      <p:ext uri="{BB962C8B-B14F-4D97-AF65-F5344CB8AC3E}">
        <p14:creationId xmlns:p14="http://schemas.microsoft.com/office/powerpoint/2010/main" val="207635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 droite 3">
            <a:extLst>
              <a:ext uri="{FF2B5EF4-FFF2-40B4-BE49-F238E27FC236}">
                <a16:creationId xmlns:a16="http://schemas.microsoft.com/office/drawing/2014/main" id="{6025D966-087E-40C8-B4E0-E08EE494F02E}"/>
              </a:ext>
            </a:extLst>
          </p:cNvPr>
          <p:cNvSpPr/>
          <p:nvPr/>
        </p:nvSpPr>
        <p:spPr>
          <a:xfrm rot="10800000">
            <a:off x="3112081" y="722878"/>
            <a:ext cx="2292263" cy="113986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53D8CD0-AB40-4C0D-8F45-4F9B7EB356D8}"/>
              </a:ext>
            </a:extLst>
          </p:cNvPr>
          <p:cNvSpPr txBox="1"/>
          <p:nvPr/>
        </p:nvSpPr>
        <p:spPr>
          <a:xfrm>
            <a:off x="5992152" y="1071842"/>
            <a:ext cx="3350631" cy="646331"/>
          </a:xfrm>
          <a:prstGeom prst="rect">
            <a:avLst/>
          </a:prstGeom>
          <a:noFill/>
        </p:spPr>
        <p:txBody>
          <a:bodyPr wrap="square" rtlCol="0">
            <a:spAutoFit/>
          </a:bodyPr>
          <a:lstStyle/>
          <a:p>
            <a:r>
              <a:rPr lang="fr-FR" sz="3600" b="1" dirty="0">
                <a:solidFill>
                  <a:schemeClr val="accent6">
                    <a:lumMod val="75000"/>
                  </a:schemeClr>
                </a:solidFill>
                <a:latin typeface="Verb Regular" panose="02000500030000020004" pitchFamily="50" charset="0"/>
              </a:rPr>
              <a:t>Science ouverte </a:t>
            </a:r>
          </a:p>
        </p:txBody>
      </p:sp>
      <p:sp>
        <p:nvSpPr>
          <p:cNvPr id="3" name="ZoneTexte 2">
            <a:extLst>
              <a:ext uri="{FF2B5EF4-FFF2-40B4-BE49-F238E27FC236}">
                <a16:creationId xmlns:a16="http://schemas.microsoft.com/office/drawing/2014/main" id="{94DF8580-A6D3-405C-9AA2-1E849E92AE56}"/>
              </a:ext>
            </a:extLst>
          </p:cNvPr>
          <p:cNvSpPr txBox="1"/>
          <p:nvPr/>
        </p:nvSpPr>
        <p:spPr>
          <a:xfrm>
            <a:off x="636105" y="1996456"/>
            <a:ext cx="8918713" cy="3416320"/>
          </a:xfrm>
          <a:prstGeom prst="rect">
            <a:avLst/>
          </a:prstGeom>
          <a:noFill/>
        </p:spPr>
        <p:txBody>
          <a:bodyPr wrap="square" rtlCol="0">
            <a:spAutoFit/>
          </a:bodyPr>
          <a:lstStyle/>
          <a:p>
            <a:r>
              <a:rPr lang="fr-FR" sz="2400" b="1" dirty="0"/>
              <a:t>Avantages</a:t>
            </a:r>
          </a:p>
          <a:p>
            <a:endParaRPr lang="fr-FR" sz="2400" b="1" dirty="0"/>
          </a:p>
          <a:p>
            <a:r>
              <a:rPr lang="fr-FR" sz="2400" b="1" dirty="0"/>
              <a:t>Suppression des couts liés aux abonnements éditeurs</a:t>
            </a:r>
          </a:p>
          <a:p>
            <a:r>
              <a:rPr lang="fr-FR" sz="2400" b="1" dirty="0"/>
              <a:t>Les recherches  sur fonds publics restent accessible ( à long terme ) </a:t>
            </a:r>
          </a:p>
          <a:p>
            <a:r>
              <a:rPr lang="fr-FR" sz="2400" b="1" dirty="0"/>
              <a:t>Démocratisation  du savoir </a:t>
            </a:r>
          </a:p>
          <a:p>
            <a:r>
              <a:rPr lang="fr-FR" sz="2400" b="1" dirty="0"/>
              <a:t>Transparence sur l’accroissement des publications</a:t>
            </a:r>
          </a:p>
          <a:p>
            <a:r>
              <a:rPr lang="fr-FR" sz="2400" b="1" dirty="0"/>
              <a:t>Accès aux pays émergents</a:t>
            </a:r>
          </a:p>
          <a:p>
            <a:endParaRPr lang="fr-FR" sz="2400" b="1" dirty="0"/>
          </a:p>
          <a:p>
            <a:r>
              <a:rPr lang="fr-FR" sz="2400" b="1" dirty="0"/>
              <a:t> </a:t>
            </a:r>
            <a:endParaRPr lang="fr-FR" sz="2400" dirty="0"/>
          </a:p>
        </p:txBody>
      </p:sp>
    </p:spTree>
    <p:extLst>
      <p:ext uri="{BB962C8B-B14F-4D97-AF65-F5344CB8AC3E}">
        <p14:creationId xmlns:p14="http://schemas.microsoft.com/office/powerpoint/2010/main" val="3595390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 droite 3">
            <a:extLst>
              <a:ext uri="{FF2B5EF4-FFF2-40B4-BE49-F238E27FC236}">
                <a16:creationId xmlns:a16="http://schemas.microsoft.com/office/drawing/2014/main" id="{6025D966-087E-40C8-B4E0-E08EE494F02E}"/>
              </a:ext>
            </a:extLst>
          </p:cNvPr>
          <p:cNvSpPr/>
          <p:nvPr/>
        </p:nvSpPr>
        <p:spPr>
          <a:xfrm rot="10800000">
            <a:off x="3112081" y="722878"/>
            <a:ext cx="2292263" cy="1139868"/>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153D8CD0-AB40-4C0D-8F45-4F9B7EB356D8}"/>
              </a:ext>
            </a:extLst>
          </p:cNvPr>
          <p:cNvSpPr txBox="1"/>
          <p:nvPr/>
        </p:nvSpPr>
        <p:spPr>
          <a:xfrm>
            <a:off x="5992152" y="1071842"/>
            <a:ext cx="3350631" cy="646331"/>
          </a:xfrm>
          <a:prstGeom prst="rect">
            <a:avLst/>
          </a:prstGeom>
          <a:noFill/>
        </p:spPr>
        <p:txBody>
          <a:bodyPr wrap="square" rtlCol="0">
            <a:spAutoFit/>
          </a:bodyPr>
          <a:lstStyle/>
          <a:p>
            <a:r>
              <a:rPr lang="fr-FR" sz="3600" b="1" dirty="0">
                <a:solidFill>
                  <a:schemeClr val="accent6">
                    <a:lumMod val="75000"/>
                  </a:schemeClr>
                </a:solidFill>
                <a:latin typeface="Verb Regular" panose="02000500030000020004" pitchFamily="50" charset="0"/>
              </a:rPr>
              <a:t>Science ouverte </a:t>
            </a:r>
          </a:p>
        </p:txBody>
      </p:sp>
      <p:sp>
        <p:nvSpPr>
          <p:cNvPr id="3" name="ZoneTexte 2">
            <a:extLst>
              <a:ext uri="{FF2B5EF4-FFF2-40B4-BE49-F238E27FC236}">
                <a16:creationId xmlns:a16="http://schemas.microsoft.com/office/drawing/2014/main" id="{94DF8580-A6D3-405C-9AA2-1E849E92AE56}"/>
              </a:ext>
            </a:extLst>
          </p:cNvPr>
          <p:cNvSpPr txBox="1"/>
          <p:nvPr/>
        </p:nvSpPr>
        <p:spPr>
          <a:xfrm>
            <a:off x="636105" y="1996456"/>
            <a:ext cx="8918713" cy="4524315"/>
          </a:xfrm>
          <a:prstGeom prst="rect">
            <a:avLst/>
          </a:prstGeom>
          <a:noFill/>
        </p:spPr>
        <p:txBody>
          <a:bodyPr wrap="square" rtlCol="0">
            <a:spAutoFit/>
          </a:bodyPr>
          <a:lstStyle/>
          <a:p>
            <a:r>
              <a:rPr lang="fr-FR" sz="2400" b="1" dirty="0"/>
              <a:t>Evaluation</a:t>
            </a:r>
          </a:p>
          <a:p>
            <a:endParaRPr lang="fr-FR" sz="2400" b="1" dirty="0"/>
          </a:p>
          <a:p>
            <a:r>
              <a:rPr lang="fr-FR" sz="2400" b="1" dirty="0"/>
              <a:t>Dépôt de documents validés ( libérés de l’embargo )</a:t>
            </a:r>
          </a:p>
          <a:p>
            <a:r>
              <a:rPr lang="fr-FR" sz="2400" b="1" dirty="0"/>
              <a:t>Version acceptée pour publication «  </a:t>
            </a:r>
            <a:r>
              <a:rPr lang="fr-FR" sz="2400" b="1" i="1" dirty="0" err="1"/>
              <a:t>postprint</a:t>
            </a:r>
            <a:r>
              <a:rPr lang="fr-FR" sz="2400" b="1" dirty="0"/>
              <a:t> »</a:t>
            </a:r>
          </a:p>
          <a:p>
            <a:r>
              <a:rPr lang="fr-FR" sz="2400" b="1" dirty="0"/>
              <a:t>Les revues en open </a:t>
            </a:r>
            <a:r>
              <a:rPr lang="fr-FR" sz="2400" b="1" dirty="0" err="1"/>
              <a:t>access</a:t>
            </a:r>
            <a:r>
              <a:rPr lang="fr-FR" sz="2400" b="1" dirty="0"/>
              <a:t> ont un facteur d’impact</a:t>
            </a:r>
          </a:p>
          <a:p>
            <a:endParaRPr lang="fr-FR" sz="2400" b="1" dirty="0"/>
          </a:p>
          <a:p>
            <a:endParaRPr lang="fr-FR" sz="2400" b="1" dirty="0"/>
          </a:p>
          <a:p>
            <a:r>
              <a:rPr lang="fr-FR" sz="2400" b="1" i="1" dirty="0"/>
              <a:t>Ancienne génération de chercheurs : </a:t>
            </a:r>
          </a:p>
          <a:p>
            <a:r>
              <a:rPr lang="fr-FR" sz="2400" b="1" i="1" dirty="0"/>
              <a:t>                                   Des à priori à battre en </a:t>
            </a:r>
            <a:r>
              <a:rPr lang="fr-FR" sz="2400" b="1" i="1" dirty="0" err="1"/>
              <a:t>brêche</a:t>
            </a:r>
            <a:endParaRPr lang="fr-FR" sz="2400" b="1" i="1" dirty="0"/>
          </a:p>
          <a:p>
            <a:endParaRPr lang="fr-FR" sz="2400" b="1" dirty="0"/>
          </a:p>
          <a:p>
            <a:endParaRPr lang="fr-FR" sz="2400" b="1" dirty="0"/>
          </a:p>
          <a:p>
            <a:r>
              <a:rPr lang="fr-FR" sz="2400" b="1" dirty="0"/>
              <a:t> </a:t>
            </a:r>
            <a:endParaRPr lang="fr-FR" sz="2400" dirty="0"/>
          </a:p>
        </p:txBody>
      </p:sp>
    </p:spTree>
    <p:extLst>
      <p:ext uri="{BB962C8B-B14F-4D97-AF65-F5344CB8AC3E}">
        <p14:creationId xmlns:p14="http://schemas.microsoft.com/office/powerpoint/2010/main" val="2023188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37FDD9-7A5A-4E31-8DF8-D26C78D64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952" y="3783383"/>
            <a:ext cx="3524250" cy="1295400"/>
          </a:xfrm>
          <a:prstGeom prst="rect">
            <a:avLst/>
          </a:prstGeom>
        </p:spPr>
      </p:pic>
      <p:pic>
        <p:nvPicPr>
          <p:cNvPr id="4" name="Image 3">
            <a:extLst>
              <a:ext uri="{FF2B5EF4-FFF2-40B4-BE49-F238E27FC236}">
                <a16:creationId xmlns:a16="http://schemas.microsoft.com/office/drawing/2014/main" id="{BA6BFB78-CD87-4016-B516-440572F3A6C8}"/>
              </a:ext>
            </a:extLst>
          </p:cNvPr>
          <p:cNvPicPr>
            <a:picLocks noChangeAspect="1"/>
          </p:cNvPicPr>
          <p:nvPr/>
        </p:nvPicPr>
        <p:blipFill>
          <a:blip r:embed="rId4"/>
          <a:stretch>
            <a:fillRect/>
          </a:stretch>
        </p:blipFill>
        <p:spPr>
          <a:xfrm>
            <a:off x="6204689" y="998106"/>
            <a:ext cx="5714991" cy="4861788"/>
          </a:xfrm>
          <a:prstGeom prst="rect">
            <a:avLst/>
          </a:prstGeom>
        </p:spPr>
      </p:pic>
      <p:sp>
        <p:nvSpPr>
          <p:cNvPr id="5" name="ZoneTexte 4">
            <a:extLst>
              <a:ext uri="{FF2B5EF4-FFF2-40B4-BE49-F238E27FC236}">
                <a16:creationId xmlns:a16="http://schemas.microsoft.com/office/drawing/2014/main" id="{0505D6BB-BA4D-4BB8-B80F-787D9D1E712B}"/>
              </a:ext>
            </a:extLst>
          </p:cNvPr>
          <p:cNvSpPr txBox="1"/>
          <p:nvPr/>
        </p:nvSpPr>
        <p:spPr>
          <a:xfrm>
            <a:off x="7315200" y="3059668"/>
            <a:ext cx="2918565" cy="369332"/>
          </a:xfrm>
          <a:prstGeom prst="rect">
            <a:avLst/>
          </a:prstGeom>
          <a:noFill/>
        </p:spPr>
        <p:txBody>
          <a:bodyPr wrap="square" rtlCol="0">
            <a:spAutoFit/>
          </a:bodyPr>
          <a:lstStyle/>
          <a:p>
            <a:r>
              <a:rPr lang="fr-FR" dirty="0"/>
              <a:t>ACADEMIA RESEARCH</a:t>
            </a:r>
          </a:p>
        </p:txBody>
      </p:sp>
      <p:sp>
        <p:nvSpPr>
          <p:cNvPr id="6" name="ZoneTexte 5">
            <a:extLst>
              <a:ext uri="{FF2B5EF4-FFF2-40B4-BE49-F238E27FC236}">
                <a16:creationId xmlns:a16="http://schemas.microsoft.com/office/drawing/2014/main" id="{C0743B79-7AE9-4E07-A16A-B6DB187CAFAA}"/>
              </a:ext>
            </a:extLst>
          </p:cNvPr>
          <p:cNvSpPr txBox="1"/>
          <p:nvPr/>
        </p:nvSpPr>
        <p:spPr>
          <a:xfrm>
            <a:off x="1001952" y="1411465"/>
            <a:ext cx="4634760" cy="461665"/>
          </a:xfrm>
          <a:prstGeom prst="rect">
            <a:avLst/>
          </a:prstGeom>
          <a:noFill/>
        </p:spPr>
        <p:txBody>
          <a:bodyPr wrap="square" rtlCol="0">
            <a:spAutoFit/>
          </a:bodyPr>
          <a:lstStyle/>
          <a:p>
            <a:r>
              <a:rPr lang="fr-FR" sz="2400" dirty="0">
                <a:solidFill>
                  <a:srgbClr val="FF0000"/>
                </a:solidFill>
              </a:rPr>
              <a:t>Points de Vigilance sur la voie verte </a:t>
            </a:r>
          </a:p>
        </p:txBody>
      </p:sp>
      <p:sp>
        <p:nvSpPr>
          <p:cNvPr id="8" name="ZoneTexte 7">
            <a:extLst>
              <a:ext uri="{FF2B5EF4-FFF2-40B4-BE49-F238E27FC236}">
                <a16:creationId xmlns:a16="http://schemas.microsoft.com/office/drawing/2014/main" id="{581F1D5D-F1A3-4992-B40F-B5539C214A5E}"/>
              </a:ext>
            </a:extLst>
          </p:cNvPr>
          <p:cNvSpPr txBox="1"/>
          <p:nvPr/>
        </p:nvSpPr>
        <p:spPr>
          <a:xfrm>
            <a:off x="603597" y="2639404"/>
            <a:ext cx="5601092" cy="369332"/>
          </a:xfrm>
          <a:prstGeom prst="rect">
            <a:avLst/>
          </a:prstGeom>
          <a:noFill/>
        </p:spPr>
        <p:txBody>
          <a:bodyPr wrap="square" rtlCol="0">
            <a:spAutoFit/>
          </a:bodyPr>
          <a:lstStyle/>
          <a:p>
            <a:r>
              <a:rPr lang="fr-FR" dirty="0"/>
              <a:t>Les faux amis : Les réseaux sociaux académiques</a:t>
            </a:r>
          </a:p>
        </p:txBody>
      </p:sp>
    </p:spTree>
    <p:extLst>
      <p:ext uri="{BB962C8B-B14F-4D97-AF65-F5344CB8AC3E}">
        <p14:creationId xmlns:p14="http://schemas.microsoft.com/office/powerpoint/2010/main" val="2480829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929178-D4ED-41A4-BB71-B1C150D8DA63}"/>
              </a:ext>
            </a:extLst>
          </p:cNvPr>
          <p:cNvSpPr txBox="1"/>
          <p:nvPr/>
        </p:nvSpPr>
        <p:spPr>
          <a:xfrm>
            <a:off x="684756" y="2743200"/>
            <a:ext cx="10822488" cy="523220"/>
          </a:xfrm>
          <a:prstGeom prst="rect">
            <a:avLst/>
          </a:prstGeom>
          <a:noFill/>
        </p:spPr>
        <p:txBody>
          <a:bodyPr wrap="square" rtlCol="0">
            <a:spAutoFit/>
          </a:bodyPr>
          <a:lstStyle/>
          <a:p>
            <a:pPr algn="ctr"/>
            <a:r>
              <a:rPr lang="fr-FR" sz="2800" dirty="0"/>
              <a:t>«  J’ai déjà accès à toute la littérature scientifique avec SCIHUB »</a:t>
            </a:r>
          </a:p>
        </p:txBody>
      </p:sp>
      <p:sp>
        <p:nvSpPr>
          <p:cNvPr id="3" name="ZoneTexte 2">
            <a:extLst>
              <a:ext uri="{FF2B5EF4-FFF2-40B4-BE49-F238E27FC236}">
                <a16:creationId xmlns:a16="http://schemas.microsoft.com/office/drawing/2014/main" id="{3C0013EC-8EA8-43D2-8700-63A2FEF85BB7}"/>
              </a:ext>
            </a:extLst>
          </p:cNvPr>
          <p:cNvSpPr txBox="1"/>
          <p:nvPr/>
        </p:nvSpPr>
        <p:spPr>
          <a:xfrm>
            <a:off x="7841294" y="4208745"/>
            <a:ext cx="3908121" cy="369332"/>
          </a:xfrm>
          <a:prstGeom prst="rect">
            <a:avLst/>
          </a:prstGeom>
          <a:noFill/>
        </p:spPr>
        <p:txBody>
          <a:bodyPr wrap="square" rtlCol="0">
            <a:spAutoFit/>
          </a:bodyPr>
          <a:lstStyle/>
          <a:p>
            <a:r>
              <a:rPr lang="fr-FR" dirty="0">
                <a:solidFill>
                  <a:schemeClr val="accent2">
                    <a:lumMod val="75000"/>
                  </a:schemeClr>
                </a:solidFill>
                <a:latin typeface="Verb Black" panose="02000A00030000020004" pitchFamily="50" charset="0"/>
              </a:rPr>
              <a:t>FAUX</a:t>
            </a:r>
          </a:p>
        </p:txBody>
      </p:sp>
      <p:sp>
        <p:nvSpPr>
          <p:cNvPr id="4" name="ZoneTexte 3">
            <a:extLst>
              <a:ext uri="{FF2B5EF4-FFF2-40B4-BE49-F238E27FC236}">
                <a16:creationId xmlns:a16="http://schemas.microsoft.com/office/drawing/2014/main" id="{3EB5ED1A-48DB-4F95-A998-DB48722AC06D}"/>
              </a:ext>
            </a:extLst>
          </p:cNvPr>
          <p:cNvSpPr txBox="1"/>
          <p:nvPr/>
        </p:nvSpPr>
        <p:spPr>
          <a:xfrm>
            <a:off x="1116904" y="929014"/>
            <a:ext cx="3908121" cy="369332"/>
          </a:xfrm>
          <a:prstGeom prst="rect">
            <a:avLst/>
          </a:prstGeom>
          <a:noFill/>
        </p:spPr>
        <p:txBody>
          <a:bodyPr wrap="square" rtlCol="0">
            <a:spAutoFit/>
          </a:bodyPr>
          <a:lstStyle/>
          <a:p>
            <a:r>
              <a:rPr lang="fr-FR" dirty="0">
                <a:solidFill>
                  <a:schemeClr val="accent2">
                    <a:lumMod val="75000"/>
                  </a:schemeClr>
                </a:solidFill>
                <a:latin typeface="Verb Black" panose="02000A00030000020004" pitchFamily="50" charset="0"/>
              </a:rPr>
              <a:t>1 IDEE RECUE </a:t>
            </a:r>
          </a:p>
        </p:txBody>
      </p:sp>
      <p:sp>
        <p:nvSpPr>
          <p:cNvPr id="5" name="ZoneTexte 4">
            <a:extLst>
              <a:ext uri="{FF2B5EF4-FFF2-40B4-BE49-F238E27FC236}">
                <a16:creationId xmlns:a16="http://schemas.microsoft.com/office/drawing/2014/main" id="{7B57256F-5A53-4564-BE7A-D9B9F38AD9C5}"/>
              </a:ext>
            </a:extLst>
          </p:cNvPr>
          <p:cNvSpPr txBox="1"/>
          <p:nvPr/>
        </p:nvSpPr>
        <p:spPr>
          <a:xfrm>
            <a:off x="373694" y="4941073"/>
            <a:ext cx="5050076" cy="461665"/>
          </a:xfrm>
          <a:prstGeom prst="rect">
            <a:avLst/>
          </a:prstGeom>
          <a:noFill/>
        </p:spPr>
        <p:txBody>
          <a:bodyPr wrap="square" rtlCol="0">
            <a:spAutoFit/>
          </a:bodyPr>
          <a:lstStyle/>
          <a:p>
            <a:pPr algn="ctr"/>
            <a:r>
              <a:rPr lang="fr-FR" sz="2400" i="1" dirty="0">
                <a:solidFill>
                  <a:schemeClr val="bg2">
                    <a:lumMod val="50000"/>
                  </a:schemeClr>
                </a:solidFill>
              </a:rPr>
              <a:t>SCIHUB : Black open </a:t>
            </a:r>
            <a:r>
              <a:rPr lang="fr-FR" sz="2400" i="1" dirty="0" err="1">
                <a:solidFill>
                  <a:schemeClr val="bg2">
                    <a:lumMod val="50000"/>
                  </a:schemeClr>
                </a:solidFill>
              </a:rPr>
              <a:t>access</a:t>
            </a:r>
            <a:r>
              <a:rPr lang="fr-FR" sz="2400" i="1" dirty="0">
                <a:solidFill>
                  <a:schemeClr val="bg2">
                    <a:lumMod val="50000"/>
                  </a:schemeClr>
                </a:solidFill>
              </a:rPr>
              <a:t> , site illégal</a:t>
            </a:r>
          </a:p>
        </p:txBody>
      </p:sp>
      <p:pic>
        <p:nvPicPr>
          <p:cNvPr id="6" name="Image 5">
            <a:extLst>
              <a:ext uri="{FF2B5EF4-FFF2-40B4-BE49-F238E27FC236}">
                <a16:creationId xmlns:a16="http://schemas.microsoft.com/office/drawing/2014/main" id="{BE6B3763-3F28-42F1-AAC3-7F99CFDE9C99}"/>
              </a:ext>
            </a:extLst>
          </p:cNvPr>
          <p:cNvPicPr>
            <a:picLocks noChangeAspect="1"/>
          </p:cNvPicPr>
          <p:nvPr/>
        </p:nvPicPr>
        <p:blipFill>
          <a:blip r:embed="rId3"/>
          <a:stretch>
            <a:fillRect/>
          </a:stretch>
        </p:blipFill>
        <p:spPr>
          <a:xfrm>
            <a:off x="9502263" y="929014"/>
            <a:ext cx="821271" cy="1167542"/>
          </a:xfrm>
          <a:prstGeom prst="rect">
            <a:avLst/>
          </a:prstGeom>
        </p:spPr>
      </p:pic>
    </p:spTree>
    <p:extLst>
      <p:ext uri="{BB962C8B-B14F-4D97-AF65-F5344CB8AC3E}">
        <p14:creationId xmlns:p14="http://schemas.microsoft.com/office/powerpoint/2010/main" val="2155716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a:hlinkClick r:id="rId3"/>
            <a:extLst>
              <a:ext uri="{FF2B5EF4-FFF2-40B4-BE49-F238E27FC236}">
                <a16:creationId xmlns:a16="http://schemas.microsoft.com/office/drawing/2014/main" id="{E9C485E8-EE98-45F7-A055-12ADF2884ADB}"/>
              </a:ext>
            </a:extLst>
          </p:cNvPr>
          <p:cNvPicPr>
            <a:picLocks noChangeAspect="1"/>
          </p:cNvPicPr>
          <p:nvPr/>
        </p:nvPicPr>
        <p:blipFill rotWithShape="1">
          <a:blip r:embed="rId4"/>
          <a:srcRect l="1807" t="21359" r="30717" b="18706"/>
          <a:stretch/>
        </p:blipFill>
        <p:spPr>
          <a:xfrm>
            <a:off x="2352582" y="1713391"/>
            <a:ext cx="7403977" cy="4110361"/>
          </a:xfrm>
          <a:prstGeom prst="rect">
            <a:avLst/>
          </a:prstGeom>
        </p:spPr>
      </p:pic>
      <p:sp>
        <p:nvSpPr>
          <p:cNvPr id="3" name="ZoneTexte 2">
            <a:extLst>
              <a:ext uri="{FF2B5EF4-FFF2-40B4-BE49-F238E27FC236}">
                <a16:creationId xmlns:a16="http://schemas.microsoft.com/office/drawing/2014/main" id="{1E9F7C01-4CA3-42EB-9BDA-AEF0E6526809}"/>
              </a:ext>
            </a:extLst>
          </p:cNvPr>
          <p:cNvSpPr txBox="1"/>
          <p:nvPr/>
        </p:nvSpPr>
        <p:spPr>
          <a:xfrm>
            <a:off x="1597981" y="878889"/>
            <a:ext cx="8433786" cy="646331"/>
          </a:xfrm>
          <a:prstGeom prst="rect">
            <a:avLst/>
          </a:prstGeom>
          <a:noFill/>
        </p:spPr>
        <p:txBody>
          <a:bodyPr wrap="square" rtlCol="0">
            <a:spAutoFit/>
          </a:bodyPr>
          <a:lstStyle/>
          <a:p>
            <a:r>
              <a:rPr lang="fr-FR" dirty="0" err="1"/>
              <a:t>Video</a:t>
            </a:r>
            <a:r>
              <a:rPr lang="fr-FR" dirty="0"/>
              <a:t> </a:t>
            </a:r>
            <a:r>
              <a:rPr lang="fr-FR" dirty="0" err="1"/>
              <a:t>datagueule</a:t>
            </a:r>
            <a:r>
              <a:rPr lang="fr-FR" dirty="0"/>
              <a:t> N 63  «  Privés de savoir »</a:t>
            </a:r>
          </a:p>
          <a:p>
            <a:r>
              <a:rPr lang="fr-FR" dirty="0"/>
              <a:t>https://www.youtube.com/user/datagueule/videos </a:t>
            </a:r>
          </a:p>
        </p:txBody>
      </p:sp>
    </p:spTree>
    <p:extLst>
      <p:ext uri="{BB962C8B-B14F-4D97-AF65-F5344CB8AC3E}">
        <p14:creationId xmlns:p14="http://schemas.microsoft.com/office/powerpoint/2010/main" val="3597204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108A127-77AA-4934-9B95-F97EEAF43C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236" y="392321"/>
            <a:ext cx="1905434" cy="1905434"/>
          </a:xfrm>
        </p:spPr>
      </p:pic>
      <p:pic>
        <p:nvPicPr>
          <p:cNvPr id="8" name="Image 7">
            <a:extLst>
              <a:ext uri="{FF2B5EF4-FFF2-40B4-BE49-F238E27FC236}">
                <a16:creationId xmlns:a16="http://schemas.microsoft.com/office/drawing/2014/main" id="{848B4415-A9CC-458F-9B4D-A8201539A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2741183"/>
            <a:ext cx="288031" cy="288031"/>
          </a:xfrm>
          <a:prstGeom prst="rect">
            <a:avLst/>
          </a:prstGeom>
        </p:spPr>
      </p:pic>
      <p:pic>
        <p:nvPicPr>
          <p:cNvPr id="9" name="Image 8">
            <a:extLst>
              <a:ext uri="{FF2B5EF4-FFF2-40B4-BE49-F238E27FC236}">
                <a16:creationId xmlns:a16="http://schemas.microsoft.com/office/drawing/2014/main" id="{2A9562A9-DEBF-4DDD-9DFE-E6BB86EBD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3472642"/>
            <a:ext cx="288031" cy="288031"/>
          </a:xfrm>
          <a:prstGeom prst="rect">
            <a:avLst/>
          </a:prstGeom>
        </p:spPr>
      </p:pic>
      <p:pic>
        <p:nvPicPr>
          <p:cNvPr id="10" name="Image 9">
            <a:extLst>
              <a:ext uri="{FF2B5EF4-FFF2-40B4-BE49-F238E27FC236}">
                <a16:creationId xmlns:a16="http://schemas.microsoft.com/office/drawing/2014/main" id="{FC9CD09D-CEF2-4362-A928-6762AA69E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411" y="4275366"/>
            <a:ext cx="288031" cy="288031"/>
          </a:xfrm>
          <a:prstGeom prst="rect">
            <a:avLst/>
          </a:prstGeom>
        </p:spPr>
      </p:pic>
      <p:pic>
        <p:nvPicPr>
          <p:cNvPr id="11" name="Image 10">
            <a:extLst>
              <a:ext uri="{FF2B5EF4-FFF2-40B4-BE49-F238E27FC236}">
                <a16:creationId xmlns:a16="http://schemas.microsoft.com/office/drawing/2014/main" id="{9686248F-4585-4752-A48C-F4ADD59B6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5118391"/>
            <a:ext cx="288031" cy="288031"/>
          </a:xfrm>
          <a:prstGeom prst="rect">
            <a:avLst/>
          </a:prstGeom>
        </p:spPr>
      </p:pic>
      <p:sp>
        <p:nvSpPr>
          <p:cNvPr id="12" name="ZoneTexte 11">
            <a:extLst>
              <a:ext uri="{FF2B5EF4-FFF2-40B4-BE49-F238E27FC236}">
                <a16:creationId xmlns:a16="http://schemas.microsoft.com/office/drawing/2014/main" id="{380D770C-735F-4BBF-8E86-093FA5F03214}"/>
              </a:ext>
            </a:extLst>
          </p:cNvPr>
          <p:cNvSpPr txBox="1"/>
          <p:nvPr/>
        </p:nvSpPr>
        <p:spPr>
          <a:xfrm>
            <a:off x="2751981" y="2741183"/>
            <a:ext cx="6116445" cy="369332"/>
          </a:xfrm>
          <a:prstGeom prst="rect">
            <a:avLst/>
          </a:prstGeom>
          <a:noFill/>
        </p:spPr>
        <p:txBody>
          <a:bodyPr wrap="square" rtlCol="0">
            <a:spAutoFit/>
          </a:bodyPr>
          <a:lstStyle/>
          <a:p>
            <a:r>
              <a:rPr lang="fr-FR" dirty="0">
                <a:latin typeface="Verb Regular" panose="02000500030000020004" pitchFamily="50" charset="0"/>
              </a:rPr>
              <a:t>Outil de diffusion et de visibilité</a:t>
            </a:r>
          </a:p>
        </p:txBody>
      </p:sp>
      <p:sp>
        <p:nvSpPr>
          <p:cNvPr id="13" name="ZoneTexte 12">
            <a:extLst>
              <a:ext uri="{FF2B5EF4-FFF2-40B4-BE49-F238E27FC236}">
                <a16:creationId xmlns:a16="http://schemas.microsoft.com/office/drawing/2014/main" id="{17EAC61A-B8DC-4CF6-A0FE-44BA1FF07EF8}"/>
              </a:ext>
            </a:extLst>
          </p:cNvPr>
          <p:cNvSpPr txBox="1"/>
          <p:nvPr/>
        </p:nvSpPr>
        <p:spPr>
          <a:xfrm>
            <a:off x="2751981" y="3378154"/>
            <a:ext cx="8584073" cy="369332"/>
          </a:xfrm>
          <a:prstGeom prst="rect">
            <a:avLst/>
          </a:prstGeom>
          <a:noFill/>
        </p:spPr>
        <p:txBody>
          <a:bodyPr wrap="square" rtlCol="0">
            <a:spAutoFit/>
          </a:bodyPr>
          <a:lstStyle/>
          <a:p>
            <a:r>
              <a:rPr lang="en-US" dirty="0" err="1">
                <a:latin typeface="Verb Regular" panose="02000500030000020004" pitchFamily="50" charset="0"/>
              </a:rPr>
              <a:t>Outil</a:t>
            </a:r>
            <a:r>
              <a:rPr lang="en-US" dirty="0">
                <a:latin typeface="Verb Regular" panose="02000500030000020004" pitchFamily="50" charset="0"/>
              </a:rPr>
              <a:t> </a:t>
            </a:r>
            <a:r>
              <a:rPr lang="en-US" dirty="0" err="1">
                <a:latin typeface="Verb Regular" panose="02000500030000020004" pitchFamily="50" charset="0"/>
              </a:rPr>
              <a:t>d’évaluation</a:t>
            </a:r>
            <a:r>
              <a:rPr lang="en-US" dirty="0">
                <a:latin typeface="Verb Regular" panose="02000500030000020004" pitchFamily="50" charset="0"/>
              </a:rPr>
              <a:t>, </a:t>
            </a:r>
            <a:r>
              <a:rPr lang="en-US" dirty="0" err="1">
                <a:latin typeface="Verb Regular" panose="02000500030000020004" pitchFamily="50" charset="0"/>
              </a:rPr>
              <a:t>d’évolution</a:t>
            </a:r>
            <a:r>
              <a:rPr lang="en-US" dirty="0">
                <a:latin typeface="Verb Regular" panose="02000500030000020004" pitchFamily="50" charset="0"/>
              </a:rPr>
              <a:t> de </a:t>
            </a:r>
            <a:r>
              <a:rPr lang="en-US" dirty="0" err="1">
                <a:latin typeface="Verb Regular" panose="02000500030000020004" pitchFamily="50" charset="0"/>
              </a:rPr>
              <a:t>carrière</a:t>
            </a:r>
            <a:r>
              <a:rPr lang="en-US" dirty="0">
                <a:latin typeface="Verb Regular" panose="02000500030000020004" pitchFamily="50" charset="0"/>
              </a:rPr>
              <a:t>, </a:t>
            </a:r>
            <a:r>
              <a:rPr lang="en-US" dirty="0" err="1">
                <a:latin typeface="Verb Regular" panose="02000500030000020004" pitchFamily="50" charset="0"/>
              </a:rPr>
              <a:t>d’obtention</a:t>
            </a:r>
            <a:r>
              <a:rPr lang="en-US" dirty="0">
                <a:latin typeface="Verb Regular" panose="02000500030000020004" pitchFamily="50" charset="0"/>
              </a:rPr>
              <a:t> de subventions</a:t>
            </a:r>
            <a:endParaRPr lang="fr-FR" dirty="0">
              <a:latin typeface="Verb Regular" panose="02000500030000020004" pitchFamily="50" charset="0"/>
            </a:endParaRPr>
          </a:p>
        </p:txBody>
      </p:sp>
      <p:sp>
        <p:nvSpPr>
          <p:cNvPr id="14" name="ZoneTexte 13">
            <a:extLst>
              <a:ext uri="{FF2B5EF4-FFF2-40B4-BE49-F238E27FC236}">
                <a16:creationId xmlns:a16="http://schemas.microsoft.com/office/drawing/2014/main" id="{B7C2DEFA-694F-4726-81FC-4B772513C65B}"/>
              </a:ext>
            </a:extLst>
          </p:cNvPr>
          <p:cNvSpPr txBox="1"/>
          <p:nvPr/>
        </p:nvSpPr>
        <p:spPr>
          <a:xfrm>
            <a:off x="2752464" y="4194065"/>
            <a:ext cx="6823012" cy="369332"/>
          </a:xfrm>
          <a:prstGeom prst="rect">
            <a:avLst/>
          </a:prstGeom>
          <a:noFill/>
        </p:spPr>
        <p:txBody>
          <a:bodyPr wrap="square" rtlCol="0">
            <a:spAutoFit/>
          </a:bodyPr>
          <a:lstStyle/>
          <a:p>
            <a:r>
              <a:rPr lang="en-US" dirty="0" err="1">
                <a:latin typeface="Verb Regular" panose="02000500030000020004" pitchFamily="50" charset="0"/>
              </a:rPr>
              <a:t>Produit</a:t>
            </a:r>
            <a:r>
              <a:rPr lang="en-US" dirty="0">
                <a:latin typeface="Verb Regular" panose="02000500030000020004" pitchFamily="50" charset="0"/>
              </a:rPr>
              <a:t> commercial </a:t>
            </a:r>
            <a:r>
              <a:rPr lang="en-US" dirty="0" err="1">
                <a:latin typeface="Verb Regular" panose="02000500030000020004" pitchFamily="50" charset="0"/>
              </a:rPr>
              <a:t>trés</a:t>
            </a:r>
            <a:r>
              <a:rPr lang="en-US" dirty="0">
                <a:latin typeface="Verb Regular" panose="02000500030000020004" pitchFamily="50" charset="0"/>
              </a:rPr>
              <a:t> </a:t>
            </a:r>
            <a:r>
              <a:rPr lang="en-US" dirty="0" err="1">
                <a:latin typeface="Verb Regular" panose="02000500030000020004" pitchFamily="50" charset="0"/>
              </a:rPr>
              <a:t>lucratif</a:t>
            </a:r>
            <a:r>
              <a:rPr lang="en-US" dirty="0">
                <a:latin typeface="Verb Regular" panose="02000500030000020004" pitchFamily="50" charset="0"/>
              </a:rPr>
              <a:t> pour les </a:t>
            </a:r>
            <a:r>
              <a:rPr lang="en-US" dirty="0" err="1">
                <a:latin typeface="Verb Regular" panose="02000500030000020004" pitchFamily="50" charset="0"/>
              </a:rPr>
              <a:t>maisons</a:t>
            </a:r>
            <a:r>
              <a:rPr lang="en-US" dirty="0">
                <a:latin typeface="Verb Regular" panose="02000500030000020004" pitchFamily="50" charset="0"/>
              </a:rPr>
              <a:t> </a:t>
            </a:r>
            <a:r>
              <a:rPr lang="en-US" dirty="0" err="1">
                <a:latin typeface="Verb Regular" panose="02000500030000020004" pitchFamily="50" charset="0"/>
              </a:rPr>
              <a:t>d’édition</a:t>
            </a:r>
            <a:endParaRPr lang="fr-FR" dirty="0">
              <a:latin typeface="Verb Regular" panose="02000500030000020004" pitchFamily="50" charset="0"/>
            </a:endParaRPr>
          </a:p>
        </p:txBody>
      </p:sp>
      <p:sp>
        <p:nvSpPr>
          <p:cNvPr id="15" name="ZoneTexte 14">
            <a:extLst>
              <a:ext uri="{FF2B5EF4-FFF2-40B4-BE49-F238E27FC236}">
                <a16:creationId xmlns:a16="http://schemas.microsoft.com/office/drawing/2014/main" id="{95D2CC7B-147D-4191-96FB-86C544519BED}"/>
              </a:ext>
            </a:extLst>
          </p:cNvPr>
          <p:cNvSpPr txBox="1"/>
          <p:nvPr/>
        </p:nvSpPr>
        <p:spPr>
          <a:xfrm>
            <a:off x="2751982" y="5077741"/>
            <a:ext cx="5472608" cy="369332"/>
          </a:xfrm>
          <a:prstGeom prst="rect">
            <a:avLst/>
          </a:prstGeom>
          <a:noFill/>
        </p:spPr>
        <p:txBody>
          <a:bodyPr wrap="square" rtlCol="0">
            <a:spAutoFit/>
          </a:bodyPr>
          <a:lstStyle/>
          <a:p>
            <a:r>
              <a:rPr lang="en-US" dirty="0">
                <a:latin typeface="Verb Regular" panose="02000500030000020004" pitchFamily="50" charset="0"/>
              </a:rPr>
              <a:t>Apparition de nouveaux </a:t>
            </a:r>
            <a:r>
              <a:rPr lang="en-US" dirty="0" err="1">
                <a:latin typeface="Verb Regular" panose="02000500030000020004" pitchFamily="50" charset="0"/>
              </a:rPr>
              <a:t>canaux</a:t>
            </a:r>
            <a:r>
              <a:rPr lang="en-US" dirty="0">
                <a:latin typeface="Verb Regular" panose="02000500030000020004" pitchFamily="50" charset="0"/>
              </a:rPr>
              <a:t> de diffusion</a:t>
            </a:r>
            <a:endParaRPr lang="fr-FR" dirty="0">
              <a:latin typeface="Verb Regular" panose="02000500030000020004" pitchFamily="50" charset="0"/>
            </a:endParaRPr>
          </a:p>
        </p:txBody>
      </p:sp>
      <p:sp>
        <p:nvSpPr>
          <p:cNvPr id="16" name="Titre 1">
            <a:extLst>
              <a:ext uri="{FF2B5EF4-FFF2-40B4-BE49-F238E27FC236}">
                <a16:creationId xmlns:a16="http://schemas.microsoft.com/office/drawing/2014/main" id="{B43A0542-5B83-4F68-BC2D-D9BC7EFA0D47}"/>
              </a:ext>
            </a:extLst>
          </p:cNvPr>
          <p:cNvSpPr>
            <a:spLocks noGrp="1"/>
          </p:cNvSpPr>
          <p:nvPr>
            <p:ph type="title"/>
          </p:nvPr>
        </p:nvSpPr>
        <p:spPr>
          <a:xfrm>
            <a:off x="3198329" y="232162"/>
            <a:ext cx="7691375" cy="1325563"/>
          </a:xfrm>
        </p:spPr>
        <p:txBody>
          <a:bodyPr/>
          <a:lstStyle/>
          <a:p>
            <a:r>
              <a:rPr lang="fr-FR" dirty="0"/>
              <a:t>Publications scientifiques</a:t>
            </a:r>
          </a:p>
        </p:txBody>
      </p:sp>
    </p:spTree>
    <p:extLst>
      <p:ext uri="{BB962C8B-B14F-4D97-AF65-F5344CB8AC3E}">
        <p14:creationId xmlns:p14="http://schemas.microsoft.com/office/powerpoint/2010/main" val="1044397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3863752" y="1979746"/>
            <a:ext cx="4464496" cy="369332"/>
          </a:xfrm>
          <a:prstGeom prst="rect">
            <a:avLst/>
          </a:prstGeom>
        </p:spPr>
        <p:txBody>
          <a:bodyPr wrap="square">
            <a:spAutoFit/>
          </a:bodyPr>
          <a:lstStyle/>
          <a:p>
            <a:r>
              <a:rPr lang="fr-FR" dirty="0">
                <a:solidFill>
                  <a:srgbClr val="333333"/>
                </a:solidFill>
                <a:latin typeface="Verb Black" panose="02000A00030000020004" pitchFamily="50" charset="0"/>
              </a:rPr>
              <a:t> </a:t>
            </a:r>
            <a:r>
              <a:rPr lang="fr-FR" b="1" dirty="0">
                <a:solidFill>
                  <a:srgbClr val="333333"/>
                </a:solidFill>
                <a:latin typeface="Verb Black" panose="02000A00030000020004" pitchFamily="50" charset="0"/>
              </a:rPr>
              <a:t>Pourquoi j’ai réalisé ce travail</a:t>
            </a:r>
            <a:r>
              <a:rPr lang="fr-FR" b="1" dirty="0">
                <a:solidFill>
                  <a:srgbClr val="333333"/>
                </a:solidFill>
                <a:latin typeface="Palatino"/>
              </a:rPr>
              <a:t> ?</a:t>
            </a:r>
            <a:r>
              <a:rPr lang="fr-FR" dirty="0">
                <a:solidFill>
                  <a:srgbClr val="333333"/>
                </a:solidFill>
                <a:latin typeface="Palatino"/>
              </a:rPr>
              <a:t> </a:t>
            </a:r>
            <a:endParaRPr lang="fr-FR" dirty="0"/>
          </a:p>
        </p:txBody>
      </p:sp>
      <p:sp>
        <p:nvSpPr>
          <p:cNvPr id="8" name="Rectangle 7"/>
          <p:cNvSpPr/>
          <p:nvPr/>
        </p:nvSpPr>
        <p:spPr>
          <a:xfrm>
            <a:off x="3895550" y="2711124"/>
            <a:ext cx="3667147" cy="369332"/>
          </a:xfrm>
          <a:prstGeom prst="rect">
            <a:avLst/>
          </a:prstGeom>
        </p:spPr>
        <p:txBody>
          <a:bodyPr wrap="square">
            <a:spAutoFit/>
          </a:bodyPr>
          <a:lstStyle/>
          <a:p>
            <a:r>
              <a:rPr lang="fr-FR" dirty="0">
                <a:solidFill>
                  <a:srgbClr val="333333"/>
                </a:solidFill>
                <a:latin typeface="Verb Black" panose="02000A00030000020004" pitchFamily="50" charset="0"/>
              </a:rPr>
              <a:t>Comment ai-je travaillé ?</a:t>
            </a:r>
          </a:p>
        </p:txBody>
      </p:sp>
      <p:sp>
        <p:nvSpPr>
          <p:cNvPr id="9" name="Rectangle 8"/>
          <p:cNvSpPr/>
          <p:nvPr/>
        </p:nvSpPr>
        <p:spPr>
          <a:xfrm>
            <a:off x="3918519" y="3670893"/>
            <a:ext cx="3667147" cy="369332"/>
          </a:xfrm>
          <a:prstGeom prst="rect">
            <a:avLst/>
          </a:prstGeom>
        </p:spPr>
        <p:txBody>
          <a:bodyPr wrap="square">
            <a:spAutoFit/>
          </a:bodyPr>
          <a:lstStyle/>
          <a:p>
            <a:r>
              <a:rPr lang="fr-FR" dirty="0">
                <a:solidFill>
                  <a:srgbClr val="333333"/>
                </a:solidFill>
                <a:latin typeface="Verb Black" panose="02000A00030000020004" pitchFamily="50" charset="0"/>
              </a:rPr>
              <a:t>Qu’ai-je observé ?</a:t>
            </a:r>
          </a:p>
        </p:txBody>
      </p:sp>
      <p:sp>
        <p:nvSpPr>
          <p:cNvPr id="10" name="Ellipse 9"/>
          <p:cNvSpPr/>
          <p:nvPr/>
        </p:nvSpPr>
        <p:spPr>
          <a:xfrm>
            <a:off x="494889" y="674010"/>
            <a:ext cx="2878171" cy="982534"/>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Titre,</a:t>
            </a:r>
            <a:br>
              <a:rPr lang="fr-FR" dirty="0"/>
            </a:br>
            <a:r>
              <a:rPr lang="fr-FR" dirty="0"/>
              <a:t>Auteurs, résumé, mots clés</a:t>
            </a:r>
          </a:p>
        </p:txBody>
      </p:sp>
      <p:sp>
        <p:nvSpPr>
          <p:cNvPr id="11" name="Organigramme : Opération manuelle 10"/>
          <p:cNvSpPr/>
          <p:nvPr/>
        </p:nvSpPr>
        <p:spPr>
          <a:xfrm>
            <a:off x="680436" y="1979641"/>
            <a:ext cx="2507072" cy="500455"/>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Introduction</a:t>
            </a:r>
          </a:p>
        </p:txBody>
      </p:sp>
      <p:sp>
        <p:nvSpPr>
          <p:cNvPr id="12" name="Ellipse 11"/>
          <p:cNvSpPr/>
          <p:nvPr/>
        </p:nvSpPr>
        <p:spPr>
          <a:xfrm>
            <a:off x="854929" y="5651178"/>
            <a:ext cx="2149283" cy="600102"/>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fr-FR" dirty="0"/>
              <a:t>Références</a:t>
            </a:r>
          </a:p>
        </p:txBody>
      </p:sp>
      <p:sp>
        <p:nvSpPr>
          <p:cNvPr id="13" name="Rectangle 12"/>
          <p:cNvSpPr/>
          <p:nvPr/>
        </p:nvSpPr>
        <p:spPr>
          <a:xfrm>
            <a:off x="1213892" y="2870439"/>
            <a:ext cx="1440160" cy="530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Méthode</a:t>
            </a:r>
          </a:p>
        </p:txBody>
      </p:sp>
      <p:sp>
        <p:nvSpPr>
          <p:cNvPr id="14" name="Rectangle 13"/>
          <p:cNvSpPr/>
          <p:nvPr/>
        </p:nvSpPr>
        <p:spPr>
          <a:xfrm>
            <a:off x="1214969" y="3791391"/>
            <a:ext cx="1440160" cy="515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Résultats</a:t>
            </a:r>
          </a:p>
        </p:txBody>
      </p:sp>
      <p:sp>
        <p:nvSpPr>
          <p:cNvPr id="15" name="Trapèze 14"/>
          <p:cNvSpPr/>
          <p:nvPr/>
        </p:nvSpPr>
        <p:spPr>
          <a:xfrm>
            <a:off x="1010893" y="4697158"/>
            <a:ext cx="1872207" cy="59124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Discussion</a:t>
            </a:r>
          </a:p>
        </p:txBody>
      </p:sp>
      <p:sp>
        <p:nvSpPr>
          <p:cNvPr id="16" name="ZoneTexte 15"/>
          <p:cNvSpPr txBox="1"/>
          <p:nvPr/>
        </p:nvSpPr>
        <p:spPr>
          <a:xfrm>
            <a:off x="3918519" y="3047415"/>
            <a:ext cx="5341095" cy="523220"/>
          </a:xfrm>
          <a:prstGeom prst="rect">
            <a:avLst/>
          </a:prstGeom>
          <a:noFill/>
        </p:spPr>
        <p:txBody>
          <a:bodyPr wrap="square" rtlCol="0">
            <a:spAutoFit/>
          </a:bodyPr>
          <a:lstStyle/>
          <a:p>
            <a:r>
              <a:rPr lang="fr-FR" sz="1400" i="1" dirty="0">
                <a:latin typeface="Verb Extralight" panose="02000200030000020004" pitchFamily="50" charset="0"/>
              </a:rPr>
              <a:t>Mots clefs recherche doc / </a:t>
            </a:r>
            <a:r>
              <a:rPr lang="fr-FR" sz="1400" i="1" dirty="0" err="1">
                <a:latin typeface="Verb Extralight" panose="02000200030000020004" pitchFamily="50" charset="0"/>
              </a:rPr>
              <a:t>bdd</a:t>
            </a:r>
            <a:r>
              <a:rPr lang="fr-FR" sz="1400" i="1" dirty="0">
                <a:latin typeface="Verb Extralight" panose="02000200030000020004" pitchFamily="50" charset="0"/>
              </a:rPr>
              <a:t> utilisées / mode de recueil des résultats / indicateurs etc.</a:t>
            </a:r>
          </a:p>
        </p:txBody>
      </p:sp>
      <p:sp>
        <p:nvSpPr>
          <p:cNvPr id="17" name="ZoneTexte 16"/>
          <p:cNvSpPr txBox="1"/>
          <p:nvPr/>
        </p:nvSpPr>
        <p:spPr>
          <a:xfrm>
            <a:off x="3918519" y="4888749"/>
            <a:ext cx="5246502" cy="523220"/>
          </a:xfrm>
          <a:prstGeom prst="rect">
            <a:avLst/>
          </a:prstGeom>
          <a:noFill/>
        </p:spPr>
        <p:txBody>
          <a:bodyPr wrap="square" rtlCol="0">
            <a:spAutoFit/>
          </a:bodyPr>
          <a:lstStyle/>
          <a:p>
            <a:r>
              <a:rPr lang="fr-FR" sz="1400" i="1" dirty="0">
                <a:latin typeface="Verb Extralight" panose="02000200030000020004" pitchFamily="50" charset="0"/>
              </a:rPr>
              <a:t>Rappel les principaux résultats, biais possibles, confrontation des résultats avec les attentes etc.</a:t>
            </a:r>
          </a:p>
        </p:txBody>
      </p:sp>
      <p:sp>
        <p:nvSpPr>
          <p:cNvPr id="18" name="Rectangle 17"/>
          <p:cNvSpPr/>
          <p:nvPr/>
        </p:nvSpPr>
        <p:spPr>
          <a:xfrm>
            <a:off x="3895550" y="4551717"/>
            <a:ext cx="1938955" cy="369332"/>
          </a:xfrm>
          <a:prstGeom prst="rect">
            <a:avLst/>
          </a:prstGeom>
        </p:spPr>
        <p:txBody>
          <a:bodyPr wrap="square">
            <a:spAutoFit/>
          </a:bodyPr>
          <a:lstStyle/>
          <a:p>
            <a:r>
              <a:rPr lang="fr-FR" dirty="0">
                <a:solidFill>
                  <a:srgbClr val="333333"/>
                </a:solidFill>
                <a:latin typeface="Verb Black" panose="02000A00030000020004" pitchFamily="50" charset="0"/>
              </a:rPr>
              <a:t>Et donc… ?</a:t>
            </a:r>
          </a:p>
        </p:txBody>
      </p:sp>
      <p:sp>
        <p:nvSpPr>
          <p:cNvPr id="19" name="ZoneTexte 18"/>
          <p:cNvSpPr txBox="1"/>
          <p:nvPr/>
        </p:nvSpPr>
        <p:spPr>
          <a:xfrm>
            <a:off x="3918519" y="4007238"/>
            <a:ext cx="5782529" cy="307777"/>
          </a:xfrm>
          <a:prstGeom prst="rect">
            <a:avLst/>
          </a:prstGeom>
          <a:noFill/>
        </p:spPr>
        <p:txBody>
          <a:bodyPr wrap="square" rtlCol="0">
            <a:spAutoFit/>
          </a:bodyPr>
          <a:lstStyle/>
          <a:p>
            <a:r>
              <a:rPr lang="fr-FR" sz="1400" i="1" dirty="0">
                <a:latin typeface="Verb Extralight" panose="02000200030000020004" pitchFamily="50" charset="0"/>
              </a:rPr>
              <a:t>Résultats purs, pas de bibliographie, pas de commentaires</a:t>
            </a:r>
          </a:p>
        </p:txBody>
      </p:sp>
      <p:sp>
        <p:nvSpPr>
          <p:cNvPr id="21" name="Rectangle 20"/>
          <p:cNvSpPr/>
          <p:nvPr/>
        </p:nvSpPr>
        <p:spPr>
          <a:xfrm>
            <a:off x="4064000" y="1329163"/>
            <a:ext cx="6473808" cy="430887"/>
          </a:xfrm>
          <a:prstGeom prst="rect">
            <a:avLst/>
          </a:prstGeom>
        </p:spPr>
        <p:txBody>
          <a:bodyPr wrap="square">
            <a:spAutoFit/>
          </a:bodyPr>
          <a:lstStyle/>
          <a:p>
            <a:pPr algn="ctr"/>
            <a:r>
              <a:rPr lang="fr-FR" sz="2200" b="1" dirty="0">
                <a:solidFill>
                  <a:schemeClr val="accent1"/>
                </a:solidFill>
                <a:latin typeface="VerbCond Medium" panose="02000600030000020004" pitchFamily="50" charset="0"/>
              </a:rPr>
              <a:t>Une structuration commune : </a:t>
            </a:r>
            <a:r>
              <a:rPr lang="fr-FR" sz="2200" b="1" dirty="0">
                <a:solidFill>
                  <a:schemeClr val="accent2"/>
                </a:solidFill>
                <a:latin typeface="VerbCond Medium" panose="02000600030000020004" pitchFamily="50" charset="0"/>
              </a:rPr>
              <a:t>Le plan </a:t>
            </a:r>
            <a:r>
              <a:rPr lang="fr-FR" sz="2200" b="1" dirty="0" err="1">
                <a:solidFill>
                  <a:schemeClr val="accent2"/>
                </a:solidFill>
                <a:latin typeface="VerbCond Medium" panose="02000600030000020004" pitchFamily="50" charset="0"/>
              </a:rPr>
              <a:t>IMRaD</a:t>
            </a:r>
            <a:endParaRPr lang="fr-FR" sz="2200" b="1" dirty="0">
              <a:solidFill>
                <a:schemeClr val="accent2"/>
              </a:solidFill>
              <a:latin typeface="VerbCond Medium" panose="02000600030000020004" pitchFamily="50" charset="0"/>
            </a:endParaRPr>
          </a:p>
        </p:txBody>
      </p:sp>
      <p:sp>
        <p:nvSpPr>
          <p:cNvPr id="20" name="Titre 19">
            <a:extLst>
              <a:ext uri="{FF2B5EF4-FFF2-40B4-BE49-F238E27FC236}">
                <a16:creationId xmlns:a16="http://schemas.microsoft.com/office/drawing/2014/main" id="{6DE8006C-0B1E-48D7-823B-259FADB3881D}"/>
              </a:ext>
            </a:extLst>
          </p:cNvPr>
          <p:cNvSpPr>
            <a:spLocks noGrp="1"/>
          </p:cNvSpPr>
          <p:nvPr>
            <p:ph type="title"/>
          </p:nvPr>
        </p:nvSpPr>
        <p:spPr>
          <a:xfrm>
            <a:off x="4064000" y="126446"/>
            <a:ext cx="6631336" cy="1325563"/>
          </a:xfrm>
        </p:spPr>
        <p:txBody>
          <a:bodyPr/>
          <a:lstStyle/>
          <a:p>
            <a:r>
              <a:rPr lang="fr-FR" dirty="0"/>
              <a:t>L’ARTICLE SCIENTIFIQUE</a:t>
            </a:r>
          </a:p>
        </p:txBody>
      </p:sp>
    </p:spTree>
    <p:extLst>
      <p:ext uri="{BB962C8B-B14F-4D97-AF65-F5344CB8AC3E}">
        <p14:creationId xmlns:p14="http://schemas.microsoft.com/office/powerpoint/2010/main" val="735392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11536472" cy="5847755"/>
          </a:xfrm>
          <a:prstGeom prst="rect">
            <a:avLst/>
          </a:prstGeom>
          <a:noFill/>
        </p:spPr>
        <p:txBody>
          <a:bodyPr wrap="square" rtlCol="0">
            <a:spAutoFit/>
          </a:bodyPr>
          <a:lstStyle/>
          <a:p>
            <a:r>
              <a:rPr lang="en-US" sz="3600" dirty="0">
                <a:solidFill>
                  <a:schemeClr val="bg1"/>
                </a:solidFill>
              </a:rPr>
              <a:t>A </a:t>
            </a:r>
            <a:r>
              <a:rPr lang="en-US" sz="3600" dirty="0">
                <a:solidFill>
                  <a:schemeClr val="bg1"/>
                </a:solidFill>
                <a:latin typeface="Verb Regular" panose="02000500030000020004" pitchFamily="50" charset="0"/>
              </a:rPr>
              <a:t>la fin de </a:t>
            </a:r>
            <a:r>
              <a:rPr lang="en-US" sz="3600" dirty="0" err="1">
                <a:solidFill>
                  <a:schemeClr val="bg1"/>
                </a:solidFill>
                <a:latin typeface="Verb Regular" panose="02000500030000020004" pitchFamily="50" charset="0"/>
              </a:rPr>
              <a:t>ces</a:t>
            </a:r>
            <a:r>
              <a:rPr lang="en-US" sz="3600" dirty="0">
                <a:solidFill>
                  <a:schemeClr val="bg1"/>
                </a:solidFill>
                <a:latin typeface="Verb Regular" panose="02000500030000020004" pitchFamily="50" charset="0"/>
              </a:rPr>
              <a:t> 2  séances de formation  </a:t>
            </a:r>
            <a:r>
              <a:rPr lang="en-US" sz="3600" dirty="0" err="1">
                <a:solidFill>
                  <a:schemeClr val="bg1"/>
                </a:solidFill>
                <a:latin typeface="Verb Regular" panose="02000500030000020004" pitchFamily="50" charset="0"/>
              </a:rPr>
              <a:t>vous</a:t>
            </a:r>
            <a:r>
              <a:rPr lang="en-US" sz="3600" dirty="0">
                <a:solidFill>
                  <a:schemeClr val="bg1"/>
                </a:solidFill>
                <a:latin typeface="Verb Regular" panose="02000500030000020004" pitchFamily="50" charset="0"/>
              </a:rPr>
              <a:t> </a:t>
            </a:r>
            <a:r>
              <a:rPr lang="en-US" sz="3600" dirty="0" err="1">
                <a:solidFill>
                  <a:schemeClr val="bg1"/>
                </a:solidFill>
                <a:latin typeface="Verb Regular" panose="02000500030000020004" pitchFamily="50" charset="0"/>
              </a:rPr>
              <a:t>serez</a:t>
            </a:r>
            <a:r>
              <a:rPr lang="en-US" sz="3600" dirty="0">
                <a:solidFill>
                  <a:schemeClr val="bg1"/>
                </a:solidFill>
                <a:latin typeface="Verb Regular" panose="02000500030000020004" pitchFamily="50" charset="0"/>
              </a:rPr>
              <a:t> capable</a:t>
            </a:r>
          </a:p>
          <a:p>
            <a:r>
              <a:rPr lang="en-US" sz="3600" dirty="0">
                <a:solidFill>
                  <a:schemeClr val="bg1"/>
                </a:solidFill>
                <a:latin typeface="Verb Regular" panose="02000500030000020004" pitchFamily="50" charset="0"/>
              </a:rPr>
              <a:t> </a:t>
            </a:r>
          </a:p>
          <a:p>
            <a:pPr lvl="1"/>
            <a:endParaRPr lang="fr-FR" sz="2400" b="1" i="1" dirty="0">
              <a:latin typeface="Verb Regular" panose="02000500030000020004" pitchFamily="50" charset="0"/>
            </a:endParaRPr>
          </a:p>
          <a:p>
            <a:pPr>
              <a:buFont typeface="Wingdings" panose="05000000000000000000" pitchFamily="2" charset="2"/>
              <a:buChar char="q"/>
            </a:pPr>
            <a:r>
              <a:rPr lang="fr-FR" sz="3200" dirty="0">
                <a:solidFill>
                  <a:schemeClr val="accent1">
                    <a:lumMod val="75000"/>
                  </a:schemeClr>
                </a:solidFill>
              </a:rPr>
              <a:t> De comprendre les attentes précises de vos tuteurs </a:t>
            </a:r>
          </a:p>
          <a:p>
            <a:pPr>
              <a:buFont typeface="Wingdings" panose="05000000000000000000" pitchFamily="2" charset="2"/>
              <a:buChar char="q"/>
            </a:pPr>
            <a:endParaRPr lang="fr-FR" sz="3200" dirty="0">
              <a:solidFill>
                <a:schemeClr val="accent1">
                  <a:lumMod val="60000"/>
                  <a:lumOff val="40000"/>
                </a:schemeClr>
              </a:solidFill>
            </a:endParaRPr>
          </a:p>
          <a:p>
            <a:pPr>
              <a:buFont typeface="Wingdings" panose="05000000000000000000" pitchFamily="2" charset="2"/>
              <a:buChar char="q"/>
            </a:pPr>
            <a:r>
              <a:rPr lang="fr-FR" sz="3200" dirty="0">
                <a:solidFill>
                  <a:schemeClr val="accent1">
                    <a:lumMod val="75000"/>
                  </a:schemeClr>
                </a:solidFill>
              </a:rPr>
              <a:t> De comprendre le monde de la publication scientifique</a:t>
            </a:r>
          </a:p>
          <a:p>
            <a:pPr>
              <a:buFont typeface="Wingdings" panose="05000000000000000000" pitchFamily="2" charset="2"/>
              <a:buChar char="q"/>
            </a:pPr>
            <a:endParaRPr lang="fr-FR" sz="3200" dirty="0">
              <a:solidFill>
                <a:schemeClr val="accent1">
                  <a:lumMod val="75000"/>
                </a:schemeClr>
              </a:solidFill>
            </a:endParaRPr>
          </a:p>
          <a:p>
            <a:pPr>
              <a:buFont typeface="Wingdings" panose="05000000000000000000" pitchFamily="2" charset="2"/>
              <a:buChar char="q"/>
            </a:pPr>
            <a:r>
              <a:rPr lang="fr-FR" sz="3200" dirty="0">
                <a:solidFill>
                  <a:schemeClr val="accent1">
                    <a:lumMod val="75000"/>
                  </a:schemeClr>
                </a:solidFill>
              </a:rPr>
              <a:t> </a:t>
            </a:r>
            <a:r>
              <a:rPr lang="fr-FR" sz="3200" dirty="0">
                <a:solidFill>
                  <a:schemeClr val="bg1"/>
                </a:solidFill>
              </a:rPr>
              <a:t>Choisir l’information au niveau attendu</a:t>
            </a:r>
          </a:p>
          <a:p>
            <a:pPr>
              <a:buFont typeface="Wingdings" panose="05000000000000000000" pitchFamily="2" charset="2"/>
              <a:buChar char="q"/>
            </a:pPr>
            <a:endParaRPr lang="fr-FR" sz="3200" dirty="0">
              <a:solidFill>
                <a:schemeClr val="accent1">
                  <a:lumMod val="50000"/>
                </a:schemeClr>
              </a:solidFill>
            </a:endParaRPr>
          </a:p>
          <a:p>
            <a:pPr>
              <a:buFont typeface="Wingdings" panose="05000000000000000000" pitchFamily="2" charset="2"/>
              <a:buChar char="q"/>
            </a:pPr>
            <a:r>
              <a:rPr lang="fr-FR" sz="3200" dirty="0">
                <a:solidFill>
                  <a:schemeClr val="accent1">
                    <a:lumMod val="50000"/>
                  </a:schemeClr>
                </a:solidFill>
              </a:rPr>
              <a:t> Interroger les bases documentaires</a:t>
            </a:r>
          </a:p>
          <a:p>
            <a:endParaRPr lang="fr-FR" dirty="0"/>
          </a:p>
        </p:txBody>
      </p:sp>
    </p:spTree>
    <p:extLst>
      <p:ext uri="{BB962C8B-B14F-4D97-AF65-F5344CB8AC3E}">
        <p14:creationId xmlns:p14="http://schemas.microsoft.com/office/powerpoint/2010/main" val="3175837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164DDC-5811-4392-AA50-43215EEDA54F}"/>
              </a:ext>
            </a:extLst>
          </p:cNvPr>
          <p:cNvSpPr/>
          <p:nvPr/>
        </p:nvSpPr>
        <p:spPr>
          <a:xfrm>
            <a:off x="456782" y="384765"/>
            <a:ext cx="10691382" cy="1621598"/>
          </a:xfrm>
          <a:prstGeom prst="rect">
            <a:avLst/>
          </a:prstGeom>
        </p:spPr>
        <p:txBody>
          <a:bodyPr wrap="square">
            <a:spAutoFit/>
          </a:bodyPr>
          <a:lstStyle/>
          <a:p>
            <a:pPr lvl="0" algn="ctr">
              <a:lnSpc>
                <a:spcPct val="150000"/>
              </a:lnSpc>
              <a:spcBef>
                <a:spcPts val="1000"/>
              </a:spcBef>
            </a:pPr>
            <a:r>
              <a:rPr lang="fr-FR" sz="3200" dirty="0">
                <a:solidFill>
                  <a:schemeClr val="accent6">
                    <a:lumMod val="75000"/>
                  </a:schemeClr>
                </a:solidFill>
                <a:latin typeface="Verb Regular" panose="02000500030000020004"/>
                <a:cs typeface="Arial" pitchFamily="34" charset="0"/>
              </a:rPr>
              <a:t>« L’UF vise à sensibiliser </a:t>
            </a:r>
            <a:r>
              <a:rPr lang="fr-FR" sz="3200" b="1" dirty="0">
                <a:solidFill>
                  <a:schemeClr val="accent6">
                    <a:lumMod val="75000"/>
                  </a:schemeClr>
                </a:solidFill>
                <a:latin typeface="Verb Regular" panose="02000500030000020004"/>
                <a:cs typeface="Arial" pitchFamily="34" charset="0"/>
              </a:rPr>
              <a:t>les étudiants </a:t>
            </a:r>
          </a:p>
          <a:p>
            <a:pPr lvl="0" algn="ctr">
              <a:lnSpc>
                <a:spcPct val="150000"/>
              </a:lnSpc>
              <a:spcBef>
                <a:spcPts val="1000"/>
              </a:spcBef>
            </a:pPr>
            <a:r>
              <a:rPr lang="fr-FR" sz="3200" b="1" dirty="0">
                <a:solidFill>
                  <a:schemeClr val="accent6">
                    <a:lumMod val="75000"/>
                  </a:schemeClr>
                </a:solidFill>
                <a:latin typeface="Verb Regular" panose="02000500030000020004"/>
                <a:cs typeface="Arial" pitchFamily="34" charset="0"/>
              </a:rPr>
              <a:t>aux activités de recherche scientifique »</a:t>
            </a:r>
            <a:r>
              <a:rPr lang="fr-FR" sz="3200" dirty="0">
                <a:solidFill>
                  <a:schemeClr val="accent6">
                    <a:lumMod val="75000"/>
                  </a:schemeClr>
                </a:solidFill>
                <a:latin typeface="Verb Regular" panose="02000500030000020004"/>
                <a:cs typeface="Arial" pitchFamily="34" charset="0"/>
              </a:rPr>
              <a:t> </a:t>
            </a:r>
          </a:p>
        </p:txBody>
      </p:sp>
      <p:sp>
        <p:nvSpPr>
          <p:cNvPr id="17" name="Espace réservé du contenu 1">
            <a:extLst>
              <a:ext uri="{FF2B5EF4-FFF2-40B4-BE49-F238E27FC236}">
                <a16:creationId xmlns:a16="http://schemas.microsoft.com/office/drawing/2014/main" id="{B60AB55A-2C86-4589-9038-907027894009}"/>
              </a:ext>
            </a:extLst>
          </p:cNvPr>
          <p:cNvSpPr>
            <a:spLocks noGrp="1"/>
          </p:cNvSpPr>
          <p:nvPr>
            <p:ph idx="1"/>
          </p:nvPr>
        </p:nvSpPr>
        <p:spPr>
          <a:xfrm>
            <a:off x="1435796" y="2006363"/>
            <a:ext cx="9320408" cy="3895228"/>
          </a:xfrm>
        </p:spPr>
        <p:txBody>
          <a:bodyPr>
            <a:normAutofit fontScale="62500" lnSpcReduction="20000"/>
          </a:bodyPr>
          <a:lstStyle/>
          <a:p>
            <a:pPr algn="ctr"/>
            <a:endParaRPr lang="fr-FR" sz="2000" u="sng" dirty="0"/>
          </a:p>
          <a:p>
            <a:pPr>
              <a:buFont typeface="Wingdings" panose="05000000000000000000" pitchFamily="2" charset="2"/>
              <a:buChar char="Ø"/>
            </a:pPr>
            <a:r>
              <a:rPr lang="fr-FR" sz="2200" u="sng" dirty="0"/>
              <a:t>Livrable 26 Février </a:t>
            </a:r>
          </a:p>
          <a:p>
            <a:pPr>
              <a:buFont typeface="Wingdings" panose="05000000000000000000" pitchFamily="2" charset="2"/>
              <a:buChar char="Ø"/>
            </a:pPr>
            <a:endParaRPr lang="fr-FR" sz="2200" u="sng" dirty="0"/>
          </a:p>
          <a:p>
            <a:pPr algn="ctr"/>
            <a:r>
              <a:rPr lang="fr-FR" sz="3300" b="0" dirty="0"/>
              <a:t>Rédiger une « </a:t>
            </a:r>
            <a:r>
              <a:rPr lang="fr-FR" sz="3300" b="1" dirty="0" err="1"/>
              <a:t>literature</a:t>
            </a:r>
            <a:r>
              <a:rPr lang="fr-FR" sz="3300" b="1" dirty="0"/>
              <a:t> </a:t>
            </a:r>
            <a:r>
              <a:rPr lang="fr-FR" sz="3300" b="1" dirty="0" err="1"/>
              <a:t>Review</a:t>
            </a:r>
            <a:r>
              <a:rPr lang="fr-FR" sz="3300" b="0" dirty="0"/>
              <a:t> » </a:t>
            </a:r>
          </a:p>
          <a:p>
            <a:pPr marL="0" indent="0">
              <a:buNone/>
            </a:pPr>
            <a:endParaRPr lang="fr-FR" sz="11200" dirty="0"/>
          </a:p>
          <a:p>
            <a:pPr marL="0" indent="0" algn="ctr">
              <a:buNone/>
            </a:pPr>
            <a:r>
              <a:rPr lang="fr-FR" sz="3100" dirty="0"/>
              <a:t>Langue : </a:t>
            </a:r>
            <a:r>
              <a:rPr lang="fr-FR" sz="3100" b="1" dirty="0"/>
              <a:t>Anglais</a:t>
            </a:r>
          </a:p>
          <a:p>
            <a:pPr marL="0" indent="0" algn="ctr">
              <a:buNone/>
            </a:pPr>
            <a:r>
              <a:rPr lang="fr-FR" sz="3100" dirty="0"/>
              <a:t>Volume : de </a:t>
            </a:r>
            <a:r>
              <a:rPr lang="fr-FR" sz="3100" b="1" dirty="0"/>
              <a:t>10</a:t>
            </a:r>
            <a:r>
              <a:rPr lang="fr-FR" sz="3100" dirty="0"/>
              <a:t> à </a:t>
            </a:r>
            <a:r>
              <a:rPr lang="fr-FR" sz="3100" b="1" dirty="0"/>
              <a:t>15</a:t>
            </a:r>
            <a:r>
              <a:rPr lang="fr-FR" sz="3100" dirty="0"/>
              <a:t> pages ( voir tuteurs) </a:t>
            </a:r>
          </a:p>
          <a:p>
            <a:pPr marL="0" indent="0" algn="ctr">
              <a:buNone/>
            </a:pPr>
            <a:r>
              <a:rPr lang="fr-FR" sz="3100" dirty="0"/>
              <a:t>Format : PDF exclusivement</a:t>
            </a:r>
          </a:p>
          <a:p>
            <a:pPr marL="0" indent="0" algn="ctr">
              <a:buNone/>
            </a:pPr>
            <a:endParaRPr lang="fr-FR" sz="3100" dirty="0"/>
          </a:p>
          <a:p>
            <a:pPr marL="0" indent="0" algn="ctr">
              <a:buNone/>
            </a:pPr>
            <a:r>
              <a:rPr lang="fr-FR" sz="3100" b="1" dirty="0"/>
              <a:t>Evaluation par votre tuteur scientifique + tutrice Bib</a:t>
            </a:r>
          </a:p>
          <a:p>
            <a:pPr algn="ctr">
              <a:buFont typeface="Wingdings" panose="05000000000000000000" pitchFamily="2" charset="2"/>
              <a:buChar char="Ø"/>
            </a:pPr>
            <a:endParaRPr lang="fr-FR" b="0" dirty="0"/>
          </a:p>
          <a:p>
            <a:pPr lvl="1">
              <a:buFont typeface="Wingdings" panose="05000000000000000000" pitchFamily="2" charset="2"/>
              <a:buChar char="Ø"/>
            </a:pPr>
            <a:endParaRPr lang="fr-FR" sz="1000" u="sng" dirty="0"/>
          </a:p>
          <a:p>
            <a:pPr lvl="1"/>
            <a:endParaRPr lang="fr-FR" sz="1000" u="sng" dirty="0"/>
          </a:p>
        </p:txBody>
      </p:sp>
    </p:spTree>
    <p:extLst>
      <p:ext uri="{BB962C8B-B14F-4D97-AF65-F5344CB8AC3E}">
        <p14:creationId xmlns:p14="http://schemas.microsoft.com/office/powerpoint/2010/main" val="375337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1000"/>
                                        <p:tgtEl>
                                          <p:spTgt spid="17">
                                            <p:txEl>
                                              <p:pRg st="1" end="1"/>
                                            </p:txEl>
                                          </p:spTgt>
                                        </p:tgtEl>
                                      </p:cBhvr>
                                    </p:animEffect>
                                    <p:anim calcmode="lin" valueType="num">
                                      <p:cBhvr>
                                        <p:cTn id="8"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3" end="3"/>
                                            </p:txEl>
                                          </p:spTgt>
                                        </p:tgtEl>
                                        <p:attrNameLst>
                                          <p:attrName>style.visibility</p:attrName>
                                        </p:attrNameLst>
                                      </p:cBhvr>
                                      <p:to>
                                        <p:strVal val="visible"/>
                                      </p:to>
                                    </p:set>
                                    <p:animEffect transition="in" filter="fade">
                                      <p:cBhvr>
                                        <p:cTn id="14" dur="1000"/>
                                        <p:tgtEl>
                                          <p:spTgt spid="17">
                                            <p:txEl>
                                              <p:pRg st="3" end="3"/>
                                            </p:txEl>
                                          </p:spTgt>
                                        </p:tgtEl>
                                      </p:cBhvr>
                                    </p:animEffect>
                                    <p:anim calcmode="lin" valueType="num">
                                      <p:cBhvr>
                                        <p:cTn id="1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animEffect transition="in" filter="fade">
                                      <p:cBhvr>
                                        <p:cTn id="21" dur="1000"/>
                                        <p:tgtEl>
                                          <p:spTgt spid="17">
                                            <p:txEl>
                                              <p:pRg st="5" end="5"/>
                                            </p:txEl>
                                          </p:spTgt>
                                        </p:tgtEl>
                                      </p:cBhvr>
                                    </p:animEffect>
                                    <p:anim calcmode="lin" valueType="num">
                                      <p:cBhvr>
                                        <p:cTn id="22"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6" end="6"/>
                                            </p:txEl>
                                          </p:spTgt>
                                        </p:tgtEl>
                                        <p:attrNameLst>
                                          <p:attrName>style.visibility</p:attrName>
                                        </p:attrNameLst>
                                      </p:cBhvr>
                                      <p:to>
                                        <p:strVal val="visible"/>
                                      </p:to>
                                    </p:set>
                                    <p:animEffect transition="in" filter="fade">
                                      <p:cBhvr>
                                        <p:cTn id="28" dur="1000"/>
                                        <p:tgtEl>
                                          <p:spTgt spid="17">
                                            <p:txEl>
                                              <p:pRg st="6" end="6"/>
                                            </p:txEl>
                                          </p:spTgt>
                                        </p:tgtEl>
                                      </p:cBhvr>
                                    </p:animEffect>
                                    <p:anim calcmode="lin" valueType="num">
                                      <p:cBhvr>
                                        <p:cTn id="29"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animEffect transition="in" filter="fade">
                                      <p:cBhvr>
                                        <p:cTn id="35" dur="1000"/>
                                        <p:tgtEl>
                                          <p:spTgt spid="17">
                                            <p:txEl>
                                              <p:pRg st="7" end="7"/>
                                            </p:txEl>
                                          </p:spTgt>
                                        </p:tgtEl>
                                      </p:cBhvr>
                                    </p:animEffect>
                                    <p:anim calcmode="lin" valueType="num">
                                      <p:cBhvr>
                                        <p:cTn id="36" dur="1000" fill="hold"/>
                                        <p:tgtEl>
                                          <p:spTgt spid="17">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xEl>
                                              <p:pRg st="9" end="9"/>
                                            </p:txEl>
                                          </p:spTgt>
                                        </p:tgtEl>
                                        <p:attrNameLst>
                                          <p:attrName>style.visibility</p:attrName>
                                        </p:attrNameLst>
                                      </p:cBhvr>
                                      <p:to>
                                        <p:strVal val="visible"/>
                                      </p:to>
                                    </p:set>
                                    <p:animEffect transition="in" filter="fade">
                                      <p:cBhvr>
                                        <p:cTn id="42" dur="1000"/>
                                        <p:tgtEl>
                                          <p:spTgt spid="17">
                                            <p:txEl>
                                              <p:pRg st="9" end="9"/>
                                            </p:txEl>
                                          </p:spTgt>
                                        </p:tgtEl>
                                      </p:cBhvr>
                                    </p:animEffect>
                                    <p:anim calcmode="lin" valueType="num">
                                      <p:cBhvr>
                                        <p:cTn id="43" dur="1000" fill="hold"/>
                                        <p:tgtEl>
                                          <p:spTgt spid="17">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17">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8216" y="907035"/>
            <a:ext cx="5112668" cy="5112668"/>
          </a:xfrm>
        </p:spPr>
      </p:pic>
      <p:sp>
        <p:nvSpPr>
          <p:cNvPr id="3" name="Titre 2"/>
          <p:cNvSpPr>
            <a:spLocks noGrp="1"/>
          </p:cNvSpPr>
          <p:nvPr>
            <p:ph type="title"/>
          </p:nvPr>
        </p:nvSpPr>
        <p:spPr/>
        <p:txBody>
          <a:bodyPr/>
          <a:lstStyle/>
          <a:p>
            <a:endParaRPr lang="fr-FR"/>
          </a:p>
        </p:txBody>
      </p:sp>
      <p:sp>
        <p:nvSpPr>
          <p:cNvPr id="7" name="Ellipse 6"/>
          <p:cNvSpPr/>
          <p:nvPr/>
        </p:nvSpPr>
        <p:spPr>
          <a:xfrm>
            <a:off x="5933982" y="4324236"/>
            <a:ext cx="1620180" cy="145805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8" name="Ellipse 7"/>
          <p:cNvSpPr/>
          <p:nvPr/>
        </p:nvSpPr>
        <p:spPr>
          <a:xfrm>
            <a:off x="5226478" y="3066293"/>
            <a:ext cx="1296144" cy="125794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Définir les besoins</a:t>
            </a:r>
          </a:p>
        </p:txBody>
      </p:sp>
      <p:cxnSp>
        <p:nvCxnSpPr>
          <p:cNvPr id="10" name="Connecteur droit 9"/>
          <p:cNvCxnSpPr/>
          <p:nvPr/>
        </p:nvCxnSpPr>
        <p:spPr>
          <a:xfrm>
            <a:off x="6384032" y="3273315"/>
            <a:ext cx="385242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7538229" y="2482876"/>
            <a:ext cx="2731658" cy="646331"/>
          </a:xfrm>
          <a:prstGeom prst="rect">
            <a:avLst/>
          </a:prstGeom>
          <a:noFill/>
        </p:spPr>
        <p:txBody>
          <a:bodyPr wrap="square" rtlCol="0">
            <a:spAutoFit/>
          </a:bodyPr>
          <a:lstStyle/>
          <a:p>
            <a:pPr algn="r"/>
            <a:r>
              <a:rPr lang="fr-FR" dirty="0">
                <a:solidFill>
                  <a:srgbClr val="FF0000"/>
                </a:solidFill>
              </a:rPr>
              <a:t>Pour qui ? Quand ? Délai ? Quelle forme ? </a:t>
            </a:r>
          </a:p>
        </p:txBody>
      </p:sp>
      <p:sp>
        <p:nvSpPr>
          <p:cNvPr id="15" name="Ellipse 14"/>
          <p:cNvSpPr/>
          <p:nvPr/>
        </p:nvSpPr>
        <p:spPr>
          <a:xfrm>
            <a:off x="4381683" y="4324236"/>
            <a:ext cx="1350970" cy="123836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1" name="Espace réservé du texte 3">
            <a:extLst>
              <a:ext uri="{FF2B5EF4-FFF2-40B4-BE49-F238E27FC236}">
                <a16:creationId xmlns:a16="http://schemas.microsoft.com/office/drawing/2014/main" id="{26CA9FAD-FE0C-4B1E-ADBF-B1E692B85907}"/>
              </a:ext>
            </a:extLst>
          </p:cNvPr>
          <p:cNvSpPr txBox="1">
            <a:spLocks/>
          </p:cNvSpPr>
          <p:nvPr/>
        </p:nvSpPr>
        <p:spPr>
          <a:xfrm>
            <a:off x="2599995" y="274327"/>
            <a:ext cx="6144683" cy="42310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1600" b="1" kern="1200" baseline="0">
                <a:solidFill>
                  <a:schemeClr val="tx1"/>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STRATEGIE DE RECHERCHE </a:t>
            </a:r>
            <a:endParaRPr lang="fr-FR" dirty="0"/>
          </a:p>
        </p:txBody>
      </p:sp>
    </p:spTree>
    <p:extLst>
      <p:ext uri="{BB962C8B-B14F-4D97-AF65-F5344CB8AC3E}">
        <p14:creationId xmlns:p14="http://schemas.microsoft.com/office/powerpoint/2010/main" val="2072370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0F911F3A-C956-44FF-9D22-96EB398FA37D}"/>
              </a:ext>
            </a:extLst>
          </p:cNvPr>
          <p:cNvSpPr>
            <a:spLocks noGrp="1"/>
          </p:cNvSpPr>
          <p:nvPr>
            <p:ph type="title" idx="4294967295"/>
          </p:nvPr>
        </p:nvSpPr>
        <p:spPr>
          <a:xfrm>
            <a:off x="4500563" y="231775"/>
            <a:ext cx="7691437" cy="1325563"/>
          </a:xfrm>
        </p:spPr>
        <p:txBody>
          <a:bodyPr/>
          <a:lstStyle/>
          <a:p>
            <a:r>
              <a:rPr lang="fr-FR" dirty="0"/>
              <a:t>Pour qui je travaille ?</a:t>
            </a:r>
          </a:p>
        </p:txBody>
      </p:sp>
      <p:pic>
        <p:nvPicPr>
          <p:cNvPr id="16" name="Image 15">
            <a:extLst>
              <a:ext uri="{FF2B5EF4-FFF2-40B4-BE49-F238E27FC236}">
                <a16:creationId xmlns:a16="http://schemas.microsoft.com/office/drawing/2014/main" id="{6037511D-1614-4940-A860-AA9E1D560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874" y="1110570"/>
            <a:ext cx="1209675" cy="1428750"/>
          </a:xfrm>
          <a:prstGeom prst="rect">
            <a:avLst/>
          </a:prstGeom>
        </p:spPr>
      </p:pic>
      <p:pic>
        <p:nvPicPr>
          <p:cNvPr id="18" name="Image 17">
            <a:extLst>
              <a:ext uri="{FF2B5EF4-FFF2-40B4-BE49-F238E27FC236}">
                <a16:creationId xmlns:a16="http://schemas.microsoft.com/office/drawing/2014/main" id="{33D6886A-2236-4052-8AF5-EC0C98EBD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486" y="2000250"/>
            <a:ext cx="2660662" cy="1503199"/>
          </a:xfrm>
          <a:prstGeom prst="rect">
            <a:avLst/>
          </a:prstGeom>
        </p:spPr>
      </p:pic>
      <p:pic>
        <p:nvPicPr>
          <p:cNvPr id="20" name="Image 19">
            <a:extLst>
              <a:ext uri="{FF2B5EF4-FFF2-40B4-BE49-F238E27FC236}">
                <a16:creationId xmlns:a16="http://schemas.microsoft.com/office/drawing/2014/main" id="{8A8E9555-404B-45B9-8C62-3F815AB49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8024" y="2154405"/>
            <a:ext cx="1791628" cy="1537028"/>
          </a:xfrm>
          <a:prstGeom prst="rect">
            <a:avLst/>
          </a:prstGeom>
        </p:spPr>
      </p:pic>
      <p:pic>
        <p:nvPicPr>
          <p:cNvPr id="24" name="Image 23">
            <a:extLst>
              <a:ext uri="{FF2B5EF4-FFF2-40B4-BE49-F238E27FC236}">
                <a16:creationId xmlns:a16="http://schemas.microsoft.com/office/drawing/2014/main" id="{BEDDBD50-ACEA-4A72-9728-3046B47EE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715" y="3709081"/>
            <a:ext cx="1219200" cy="1219200"/>
          </a:xfrm>
          <a:prstGeom prst="rect">
            <a:avLst/>
          </a:prstGeom>
        </p:spPr>
      </p:pic>
      <p:pic>
        <p:nvPicPr>
          <p:cNvPr id="26" name="Image 25">
            <a:extLst>
              <a:ext uri="{FF2B5EF4-FFF2-40B4-BE49-F238E27FC236}">
                <a16:creationId xmlns:a16="http://schemas.microsoft.com/office/drawing/2014/main" id="{032B3A7C-B4DE-4F73-827B-D911DDF9C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756" y="4446702"/>
            <a:ext cx="1809135" cy="1219200"/>
          </a:xfrm>
          <a:prstGeom prst="rect">
            <a:avLst/>
          </a:prstGeom>
        </p:spPr>
      </p:pic>
      <p:pic>
        <p:nvPicPr>
          <p:cNvPr id="28" name="Image 27">
            <a:extLst>
              <a:ext uri="{FF2B5EF4-FFF2-40B4-BE49-F238E27FC236}">
                <a16:creationId xmlns:a16="http://schemas.microsoft.com/office/drawing/2014/main" id="{EF2106D0-897F-45BF-8B4F-92EB5628C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4524" y="4015524"/>
            <a:ext cx="1333500" cy="1428750"/>
          </a:xfrm>
          <a:prstGeom prst="rect">
            <a:avLst/>
          </a:prstGeom>
        </p:spPr>
      </p:pic>
    </p:spTree>
    <p:extLst>
      <p:ext uri="{BB962C8B-B14F-4D97-AF65-F5344CB8AC3E}">
        <p14:creationId xmlns:p14="http://schemas.microsoft.com/office/powerpoint/2010/main" val="3607633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8216" y="907035"/>
            <a:ext cx="5112668" cy="5112668"/>
          </a:xfrm>
        </p:spPr>
      </p:pic>
      <p:sp>
        <p:nvSpPr>
          <p:cNvPr id="3" name="Titre 2"/>
          <p:cNvSpPr>
            <a:spLocks noGrp="1"/>
          </p:cNvSpPr>
          <p:nvPr>
            <p:ph type="title"/>
          </p:nvPr>
        </p:nvSpPr>
        <p:spPr/>
        <p:txBody>
          <a:bodyPr/>
          <a:lstStyle/>
          <a:p>
            <a:endParaRPr lang="fr-FR"/>
          </a:p>
        </p:txBody>
      </p:sp>
      <p:sp>
        <p:nvSpPr>
          <p:cNvPr id="6" name="Ellipse 5"/>
          <p:cNvSpPr/>
          <p:nvPr/>
        </p:nvSpPr>
        <p:spPr>
          <a:xfrm>
            <a:off x="4215208" y="4333181"/>
            <a:ext cx="1548172" cy="144016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rPr>
              <a:t>Définir le Sujet</a:t>
            </a:r>
          </a:p>
        </p:txBody>
      </p:sp>
      <p:sp>
        <p:nvSpPr>
          <p:cNvPr id="7" name="Ellipse 6"/>
          <p:cNvSpPr/>
          <p:nvPr/>
        </p:nvSpPr>
        <p:spPr>
          <a:xfrm>
            <a:off x="5933982" y="4324236"/>
            <a:ext cx="1620180" cy="145805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rgbClr val="FF0000"/>
              </a:solidFill>
            </a:endParaRPr>
          </a:p>
        </p:txBody>
      </p:sp>
      <p:sp>
        <p:nvSpPr>
          <p:cNvPr id="8" name="Ellipse 7"/>
          <p:cNvSpPr/>
          <p:nvPr/>
        </p:nvSpPr>
        <p:spPr>
          <a:xfrm>
            <a:off x="5226478" y="3066293"/>
            <a:ext cx="1296144" cy="125794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Définir les besoins</a:t>
            </a:r>
          </a:p>
        </p:txBody>
      </p:sp>
      <p:sp>
        <p:nvSpPr>
          <p:cNvPr id="12" name="ZoneTexte 11"/>
          <p:cNvSpPr txBox="1"/>
          <p:nvPr/>
        </p:nvSpPr>
        <p:spPr>
          <a:xfrm>
            <a:off x="1630996" y="3951144"/>
            <a:ext cx="2880828" cy="369332"/>
          </a:xfrm>
          <a:prstGeom prst="rect">
            <a:avLst/>
          </a:prstGeom>
          <a:noFill/>
        </p:spPr>
        <p:txBody>
          <a:bodyPr wrap="square" rtlCol="0">
            <a:spAutoFit/>
          </a:bodyPr>
          <a:lstStyle/>
          <a:p>
            <a:r>
              <a:rPr lang="fr-FR" dirty="0">
                <a:solidFill>
                  <a:srgbClr val="FF0000"/>
                </a:solidFill>
              </a:rPr>
              <a:t>concepts et  mots clefs</a:t>
            </a:r>
          </a:p>
        </p:txBody>
      </p:sp>
      <p:cxnSp>
        <p:nvCxnSpPr>
          <p:cNvPr id="14" name="Connecteur droit 13"/>
          <p:cNvCxnSpPr/>
          <p:nvPr/>
        </p:nvCxnSpPr>
        <p:spPr>
          <a:xfrm>
            <a:off x="1703513" y="4509120"/>
            <a:ext cx="273842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729F6A8C-0398-4FF4-90CE-E78060EDA910}"/>
              </a:ext>
            </a:extLst>
          </p:cNvPr>
          <p:cNvSpPr>
            <a:spLocks noGrp="1"/>
          </p:cNvSpPr>
          <p:nvPr>
            <p:ph type="body" sz="quarter" idx="13"/>
          </p:nvPr>
        </p:nvSpPr>
        <p:spPr/>
        <p:txBody>
          <a:bodyPr/>
          <a:lstStyle/>
          <a:p>
            <a:r>
              <a:rPr lang="fr-FR" dirty="0"/>
              <a:t>STRATEGIE DE RECHERCHE </a:t>
            </a:r>
          </a:p>
        </p:txBody>
      </p:sp>
    </p:spTree>
    <p:extLst>
      <p:ext uri="{BB962C8B-B14F-4D97-AF65-F5344CB8AC3E}">
        <p14:creationId xmlns:p14="http://schemas.microsoft.com/office/powerpoint/2010/main" val="2165358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D076B5D-7B25-4B42-B6AB-0D9F12A9FD23}"/>
              </a:ext>
            </a:extLst>
          </p:cNvPr>
          <p:cNvPicPr>
            <a:picLocks noGrp="1" noChangeAspect="1"/>
          </p:cNvPicPr>
          <p:nvPr>
            <p:ph idx="1"/>
          </p:nvPr>
        </p:nvPicPr>
        <p:blipFill rotWithShape="1">
          <a:blip r:embed="rId3"/>
          <a:srcRect l="58300" t="10023" r="8136" b="18404"/>
          <a:stretch/>
        </p:blipFill>
        <p:spPr>
          <a:xfrm>
            <a:off x="2351006" y="-49185"/>
            <a:ext cx="8592855" cy="6623063"/>
          </a:xfrm>
          <a:prstGeom prst="rect">
            <a:avLst/>
          </a:prstGeom>
        </p:spPr>
      </p:pic>
      <p:sp>
        <p:nvSpPr>
          <p:cNvPr id="3" name="Titre 2">
            <a:extLst>
              <a:ext uri="{FF2B5EF4-FFF2-40B4-BE49-F238E27FC236}">
                <a16:creationId xmlns:a16="http://schemas.microsoft.com/office/drawing/2014/main" id="{18898918-CD68-4747-B6DE-427A60ED602D}"/>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6AC61F54-8B1F-4FC0-8CFF-E40D081E6EB9}"/>
              </a:ext>
            </a:extLst>
          </p:cNvPr>
          <p:cNvSpPr>
            <a:spLocks noGrp="1"/>
          </p:cNvSpPr>
          <p:nvPr>
            <p:ph type="body" sz="quarter" idx="13"/>
          </p:nvPr>
        </p:nvSpPr>
        <p:spPr/>
        <p:txBody>
          <a:bodyPr/>
          <a:lstStyle/>
          <a:p>
            <a:endParaRPr lang="fr-FR"/>
          </a:p>
        </p:txBody>
      </p:sp>
      <p:sp>
        <p:nvSpPr>
          <p:cNvPr id="2" name="Rectangle 1">
            <a:extLst>
              <a:ext uri="{FF2B5EF4-FFF2-40B4-BE49-F238E27FC236}">
                <a16:creationId xmlns:a16="http://schemas.microsoft.com/office/drawing/2014/main" id="{7FC37403-9A02-4660-AAFA-A6FB7B74FAE8}"/>
              </a:ext>
            </a:extLst>
          </p:cNvPr>
          <p:cNvSpPr/>
          <p:nvPr/>
        </p:nvSpPr>
        <p:spPr>
          <a:xfrm>
            <a:off x="2683991" y="3336757"/>
            <a:ext cx="4491790" cy="705853"/>
          </a:xfrm>
          <a:prstGeom prst="rect">
            <a:avLst/>
          </a:prstGeom>
          <a:solidFill>
            <a:srgbClr val="FFFF00">
              <a:alpha val="2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2751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CCD37-CE09-4857-8FBD-57828E1A03DE}"/>
              </a:ext>
            </a:extLst>
          </p:cNvPr>
          <p:cNvSpPr>
            <a:spLocks noGrp="1"/>
          </p:cNvSpPr>
          <p:nvPr>
            <p:ph type="title"/>
          </p:nvPr>
        </p:nvSpPr>
        <p:spPr/>
        <p:txBody>
          <a:bodyPr/>
          <a:lstStyle/>
          <a:p>
            <a:r>
              <a:rPr lang="fr-FR" dirty="0"/>
              <a:t>Préparer sa recherche</a:t>
            </a:r>
          </a:p>
        </p:txBody>
      </p:sp>
      <p:sp>
        <p:nvSpPr>
          <p:cNvPr id="7" name="Rectangle 6">
            <a:extLst>
              <a:ext uri="{FF2B5EF4-FFF2-40B4-BE49-F238E27FC236}">
                <a16:creationId xmlns:a16="http://schemas.microsoft.com/office/drawing/2014/main" id="{DB82BA09-E20C-4206-9C9B-19D24C6B2CFD}"/>
              </a:ext>
            </a:extLst>
          </p:cNvPr>
          <p:cNvSpPr/>
          <p:nvPr/>
        </p:nvSpPr>
        <p:spPr>
          <a:xfrm>
            <a:off x="379956" y="1520146"/>
            <a:ext cx="7185764" cy="369332"/>
          </a:xfrm>
          <a:prstGeom prst="rect">
            <a:avLst/>
          </a:prstGeom>
        </p:spPr>
        <p:txBody>
          <a:bodyPr wrap="square">
            <a:spAutoFit/>
          </a:bodyPr>
          <a:lstStyle/>
          <a:p>
            <a:r>
              <a:rPr lang="fr-FR" dirty="0">
                <a:solidFill>
                  <a:schemeClr val="tx1">
                    <a:lumMod val="95000"/>
                    <a:lumOff val="5000"/>
                  </a:schemeClr>
                </a:solidFill>
                <a:latin typeface="Verb Regular" panose="02000500030000020004" pitchFamily="50" charset="0"/>
              </a:rPr>
              <a:t>Plan de concept</a:t>
            </a:r>
          </a:p>
        </p:txBody>
      </p:sp>
      <p:pic>
        <p:nvPicPr>
          <p:cNvPr id="5" name="Image 4">
            <a:extLst>
              <a:ext uri="{FF2B5EF4-FFF2-40B4-BE49-F238E27FC236}">
                <a16:creationId xmlns:a16="http://schemas.microsoft.com/office/drawing/2014/main" id="{ADD45FDD-2D9E-4FD2-A1AB-DDD4D8B7CB21}"/>
              </a:ext>
            </a:extLst>
          </p:cNvPr>
          <p:cNvPicPr>
            <a:picLocks noChangeAspect="1"/>
          </p:cNvPicPr>
          <p:nvPr/>
        </p:nvPicPr>
        <p:blipFill rotWithShape="1">
          <a:blip r:embed="rId3"/>
          <a:srcRect l="35853" t="51413" r="14633" b="29777"/>
          <a:stretch/>
        </p:blipFill>
        <p:spPr>
          <a:xfrm>
            <a:off x="1441617" y="2264109"/>
            <a:ext cx="8900419" cy="1901863"/>
          </a:xfrm>
          <a:prstGeom prst="rect">
            <a:avLst/>
          </a:prstGeom>
        </p:spPr>
      </p:pic>
      <p:sp>
        <p:nvSpPr>
          <p:cNvPr id="3" name="ZoneTexte 2">
            <a:extLst>
              <a:ext uri="{FF2B5EF4-FFF2-40B4-BE49-F238E27FC236}">
                <a16:creationId xmlns:a16="http://schemas.microsoft.com/office/drawing/2014/main" id="{49766E5A-09FA-4326-A7BF-B73F74654E70}"/>
              </a:ext>
            </a:extLst>
          </p:cNvPr>
          <p:cNvSpPr txBox="1"/>
          <p:nvPr/>
        </p:nvSpPr>
        <p:spPr>
          <a:xfrm>
            <a:off x="379956" y="4540603"/>
            <a:ext cx="10981151" cy="1938992"/>
          </a:xfrm>
          <a:prstGeom prst="rect">
            <a:avLst/>
          </a:prstGeom>
          <a:noFill/>
        </p:spPr>
        <p:txBody>
          <a:bodyPr wrap="square" rtlCol="0">
            <a:spAutoFit/>
          </a:bodyPr>
          <a:lstStyle/>
          <a:p>
            <a:r>
              <a:rPr lang="fr-FR" sz="2800" dirty="0">
                <a:latin typeface="Verb Regular" panose="02000500030000020004" pitchFamily="50" charset="0"/>
              </a:rPr>
              <a:t>Trouver le vocabulaire approprié</a:t>
            </a:r>
          </a:p>
          <a:p>
            <a:endParaRPr lang="fr-FR" sz="2000" dirty="0">
              <a:latin typeface="Verb Regular" panose="02000500030000020004" pitchFamily="50" charset="0"/>
            </a:endParaRPr>
          </a:p>
          <a:p>
            <a:pPr marL="285750" indent="-285750">
              <a:buFont typeface="Arial" panose="020B0604020202020204" pitchFamily="34" charset="0"/>
              <a:buChar char="•"/>
            </a:pPr>
            <a:r>
              <a:rPr lang="fr-FR" dirty="0">
                <a:latin typeface="Verb Regular" panose="02000500030000020004" pitchFamily="50" charset="0"/>
              </a:rPr>
              <a:t>Identifier tous les synonymes, les termes équivalents et les variantes orthographiques</a:t>
            </a:r>
          </a:p>
          <a:p>
            <a:r>
              <a:rPr lang="fr-FR" dirty="0">
                <a:latin typeface="Verb Regular" panose="02000500030000020004" pitchFamily="50" charset="0"/>
              </a:rPr>
              <a:t> </a:t>
            </a:r>
          </a:p>
          <a:p>
            <a:r>
              <a:rPr lang="fr-FR" dirty="0">
                <a:latin typeface="Verb Regular" panose="02000500030000020004" pitchFamily="50" charset="0"/>
              </a:rPr>
              <a:t>=   Ce seront les mots-clefs que vous utiliserez dans les outils de recherche</a:t>
            </a:r>
          </a:p>
          <a:p>
            <a:endParaRPr lang="fr-FR" dirty="0"/>
          </a:p>
        </p:txBody>
      </p:sp>
    </p:spTree>
    <p:extLst>
      <p:ext uri="{BB962C8B-B14F-4D97-AF65-F5344CB8AC3E}">
        <p14:creationId xmlns:p14="http://schemas.microsoft.com/office/powerpoint/2010/main" val="4197739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4">
            <a:extLst>
              <a:ext uri="{FF2B5EF4-FFF2-40B4-BE49-F238E27FC236}">
                <a16:creationId xmlns:a16="http://schemas.microsoft.com/office/drawing/2014/main" id="{31194FC6-992D-4381-9E6C-4EB83948F127}"/>
              </a:ext>
            </a:extLst>
          </p:cNvPr>
          <p:cNvPicPr>
            <a:picLocks noGrp="1" noChangeAspect="1"/>
          </p:cNvPicPr>
          <p:nvPr>
            <p:ph idx="1"/>
          </p:nvPr>
        </p:nvPicPr>
        <p:blipFill rotWithShape="1">
          <a:blip r:embed="rId3"/>
          <a:srcRect l="23638" t="19432" r="26121" b="11708"/>
          <a:stretch/>
        </p:blipFill>
        <p:spPr>
          <a:xfrm>
            <a:off x="2159496" y="0"/>
            <a:ext cx="7458405" cy="6389002"/>
          </a:xfrm>
          <a:prstGeom prst="rect">
            <a:avLst/>
          </a:prstGeom>
        </p:spPr>
      </p:pic>
    </p:spTree>
    <p:extLst>
      <p:ext uri="{BB962C8B-B14F-4D97-AF65-F5344CB8AC3E}">
        <p14:creationId xmlns:p14="http://schemas.microsoft.com/office/powerpoint/2010/main" val="2490166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7D27285-CA9D-434D-BA3B-AC6C6599DFDC}"/>
              </a:ext>
            </a:extLst>
          </p:cNvPr>
          <p:cNvPicPr>
            <a:picLocks noChangeAspect="1"/>
          </p:cNvPicPr>
          <p:nvPr/>
        </p:nvPicPr>
        <p:blipFill>
          <a:blip r:embed="rId3"/>
          <a:stretch>
            <a:fillRect/>
          </a:stretch>
        </p:blipFill>
        <p:spPr>
          <a:xfrm>
            <a:off x="1424762" y="1471714"/>
            <a:ext cx="8960853" cy="4120974"/>
          </a:xfrm>
          <a:prstGeom prst="rect">
            <a:avLst/>
          </a:prstGeom>
        </p:spPr>
      </p:pic>
      <p:sp>
        <p:nvSpPr>
          <p:cNvPr id="6" name="ZoneTexte 5">
            <a:extLst>
              <a:ext uri="{FF2B5EF4-FFF2-40B4-BE49-F238E27FC236}">
                <a16:creationId xmlns:a16="http://schemas.microsoft.com/office/drawing/2014/main" id="{C289A1DC-D7CF-4E30-8A89-59D1BE4EBE0D}"/>
              </a:ext>
            </a:extLst>
          </p:cNvPr>
          <p:cNvSpPr txBox="1"/>
          <p:nvPr/>
        </p:nvSpPr>
        <p:spPr>
          <a:xfrm>
            <a:off x="6631172" y="546172"/>
            <a:ext cx="5082363" cy="369332"/>
          </a:xfrm>
          <a:prstGeom prst="rect">
            <a:avLst/>
          </a:prstGeom>
          <a:noFill/>
        </p:spPr>
        <p:txBody>
          <a:bodyPr wrap="square" rtlCol="0">
            <a:spAutoFit/>
          </a:bodyPr>
          <a:lstStyle/>
          <a:p>
            <a:r>
              <a:rPr lang="fr-FR" dirty="0">
                <a:latin typeface="Verb Regular" panose="02000500030000020004" pitchFamily="50" charset="0"/>
              </a:rPr>
              <a:t>Carte mentale  /  framindmap.org</a:t>
            </a:r>
          </a:p>
        </p:txBody>
      </p:sp>
    </p:spTree>
    <p:extLst>
      <p:ext uri="{BB962C8B-B14F-4D97-AF65-F5344CB8AC3E}">
        <p14:creationId xmlns:p14="http://schemas.microsoft.com/office/powerpoint/2010/main" val="3495756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sp>
        <p:nvSpPr>
          <p:cNvPr id="17" name="Espace réservé du texte 16"/>
          <p:cNvSpPr>
            <a:spLocks noGrp="1"/>
          </p:cNvSpPr>
          <p:nvPr>
            <p:ph type="body" sz="quarter" idx="13"/>
          </p:nvPr>
        </p:nvSpPr>
        <p:spPr/>
        <p:txBody>
          <a:bodyPr/>
          <a:lstStyle/>
          <a:p>
            <a:pPr algn="l"/>
            <a:r>
              <a:rPr lang="fr-FR" dirty="0"/>
              <a:t>III  Varier le vocabulaire</a:t>
            </a:r>
          </a:p>
        </p:txBody>
      </p:sp>
      <p:sp>
        <p:nvSpPr>
          <p:cNvPr id="2" name="Rectangle 1"/>
          <p:cNvSpPr/>
          <p:nvPr/>
        </p:nvSpPr>
        <p:spPr>
          <a:xfrm>
            <a:off x="5519936" y="1800698"/>
            <a:ext cx="4059044" cy="67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0000"/>
                </a:solidFill>
              </a:rPr>
              <a:t>Dictionnaires multilingues</a:t>
            </a:r>
          </a:p>
          <a:p>
            <a:pPr algn="ctr"/>
            <a:endParaRPr lang="fr-FR" dirty="0"/>
          </a:p>
        </p:txBody>
      </p:sp>
      <p:sp>
        <p:nvSpPr>
          <p:cNvPr id="4" name="Rectangle 3"/>
          <p:cNvSpPr/>
          <p:nvPr/>
        </p:nvSpPr>
        <p:spPr>
          <a:xfrm>
            <a:off x="5090438" y="2178326"/>
            <a:ext cx="4337825" cy="19042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Word </a:t>
            </a:r>
            <a:r>
              <a:rPr lang="fr-FR" dirty="0" err="1">
                <a:solidFill>
                  <a:schemeClr val="tx1"/>
                </a:solidFill>
              </a:rPr>
              <a:t>reference</a:t>
            </a:r>
            <a:endParaRPr lang="fr-FR" dirty="0">
              <a:solidFill>
                <a:schemeClr val="tx1"/>
              </a:solidFill>
            </a:endParaRPr>
          </a:p>
          <a:p>
            <a:pPr algn="ctr"/>
            <a:r>
              <a:rPr lang="fr-FR" dirty="0" err="1">
                <a:solidFill>
                  <a:schemeClr val="tx1"/>
                </a:solidFill>
              </a:rPr>
              <a:t>Onelook</a:t>
            </a:r>
            <a:endParaRPr lang="fr-FR" dirty="0">
              <a:solidFill>
                <a:schemeClr val="tx1"/>
              </a:solidFill>
            </a:endParaRPr>
          </a:p>
          <a:p>
            <a:pPr algn="ctr"/>
            <a:r>
              <a:rPr lang="fr-FR" dirty="0" err="1">
                <a:solidFill>
                  <a:schemeClr val="tx1"/>
                </a:solidFill>
              </a:rPr>
              <a:t>Lexilogos</a:t>
            </a:r>
            <a:endParaRPr lang="fr-FR" dirty="0">
              <a:solidFill>
                <a:schemeClr val="tx1"/>
              </a:solidFill>
            </a:endParaRPr>
          </a:p>
          <a:p>
            <a:pPr algn="ctr"/>
            <a:r>
              <a:rPr lang="fr-FR" dirty="0" err="1">
                <a:solidFill>
                  <a:schemeClr val="tx1"/>
                </a:solidFill>
              </a:rPr>
              <a:t>Interglot</a:t>
            </a:r>
            <a:endParaRPr lang="fr-FR" dirty="0">
              <a:solidFill>
                <a:schemeClr val="tx1"/>
              </a:solidFill>
            </a:endParaRPr>
          </a:p>
          <a:p>
            <a:pPr algn="ctr"/>
            <a:r>
              <a:rPr lang="fr-FR" dirty="0" err="1">
                <a:solidFill>
                  <a:schemeClr val="tx1"/>
                </a:solidFill>
              </a:rPr>
              <a:t>Linguee</a:t>
            </a:r>
            <a:r>
              <a:rPr lang="fr-FR" dirty="0">
                <a:solidFill>
                  <a:schemeClr val="tx1"/>
                </a:solidFill>
              </a:rPr>
              <a:t> </a:t>
            </a:r>
          </a:p>
        </p:txBody>
      </p:sp>
      <p:sp>
        <p:nvSpPr>
          <p:cNvPr id="12" name="Rectangle 11"/>
          <p:cNvSpPr/>
          <p:nvPr/>
        </p:nvSpPr>
        <p:spPr>
          <a:xfrm>
            <a:off x="0" y="4511487"/>
            <a:ext cx="5601629" cy="67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FF0000"/>
                </a:solidFill>
              </a:rPr>
              <a:t>Thésaurus bibliothéconomiques</a:t>
            </a:r>
          </a:p>
          <a:p>
            <a:pPr algn="ctr"/>
            <a:endParaRPr lang="fr-FR" sz="2400" dirty="0">
              <a:solidFill>
                <a:srgbClr val="FF0000"/>
              </a:solidFill>
            </a:endParaRPr>
          </a:p>
          <a:p>
            <a:pPr algn="ctr"/>
            <a:endParaRPr lang="fr-FR" dirty="0"/>
          </a:p>
        </p:txBody>
      </p:sp>
      <p:sp>
        <p:nvSpPr>
          <p:cNvPr id="13" name="Rectangle 12"/>
          <p:cNvSpPr/>
          <p:nvPr/>
        </p:nvSpPr>
        <p:spPr>
          <a:xfrm>
            <a:off x="515697" y="4826626"/>
            <a:ext cx="4337825" cy="12174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Library of </a:t>
            </a:r>
            <a:r>
              <a:rPr lang="fr-FR" dirty="0" err="1">
                <a:solidFill>
                  <a:schemeClr val="tx1"/>
                </a:solidFill>
              </a:rPr>
              <a:t>Congress</a:t>
            </a:r>
            <a:r>
              <a:rPr lang="fr-FR" dirty="0">
                <a:solidFill>
                  <a:schemeClr val="tx1"/>
                </a:solidFill>
              </a:rPr>
              <a:t> </a:t>
            </a:r>
            <a:r>
              <a:rPr lang="fr-FR" dirty="0" err="1">
                <a:solidFill>
                  <a:schemeClr val="tx1"/>
                </a:solidFill>
              </a:rPr>
              <a:t>Authorithies</a:t>
            </a:r>
            <a:endParaRPr lang="fr-FR" dirty="0">
              <a:solidFill>
                <a:schemeClr val="tx1"/>
              </a:solidFill>
            </a:endParaRPr>
          </a:p>
          <a:p>
            <a:pPr algn="ctr"/>
            <a:r>
              <a:rPr lang="fr-FR" dirty="0">
                <a:solidFill>
                  <a:schemeClr val="tx1"/>
                </a:solidFill>
              </a:rPr>
              <a:t>RAMEAU </a:t>
            </a:r>
          </a:p>
          <a:p>
            <a:pPr algn="ctr"/>
            <a:endParaRPr lang="fr-FR" dirty="0">
              <a:solidFill>
                <a:schemeClr val="tx1"/>
              </a:solidFill>
            </a:endParaRPr>
          </a:p>
        </p:txBody>
      </p:sp>
      <p:sp>
        <p:nvSpPr>
          <p:cNvPr id="21" name="Rectangle 20"/>
          <p:cNvSpPr/>
          <p:nvPr/>
        </p:nvSpPr>
        <p:spPr>
          <a:xfrm>
            <a:off x="5369219" y="4538732"/>
            <a:ext cx="4059044" cy="67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FF0000"/>
                </a:solidFill>
              </a:rPr>
              <a:t>Outils scientifiques</a:t>
            </a:r>
          </a:p>
          <a:p>
            <a:pPr algn="ctr"/>
            <a:endParaRPr lang="fr-FR" dirty="0"/>
          </a:p>
        </p:txBody>
      </p:sp>
      <p:sp>
        <p:nvSpPr>
          <p:cNvPr id="22" name="Rectangle 21"/>
          <p:cNvSpPr/>
          <p:nvPr/>
        </p:nvSpPr>
        <p:spPr>
          <a:xfrm>
            <a:off x="5380545" y="5114425"/>
            <a:ext cx="4337825" cy="9296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solidFill>
                  <a:schemeClr val="tx1"/>
                </a:solidFill>
              </a:rPr>
              <a:t>termSciences</a:t>
            </a:r>
            <a:endParaRPr lang="fr-FR" dirty="0">
              <a:solidFill>
                <a:schemeClr val="tx1"/>
              </a:solidFill>
            </a:endParaRPr>
          </a:p>
          <a:p>
            <a:pPr algn="ctr"/>
            <a:r>
              <a:rPr lang="fr-FR" dirty="0" err="1">
                <a:solidFill>
                  <a:schemeClr val="tx1"/>
                </a:solidFill>
              </a:rPr>
              <a:t>termiumPlus</a:t>
            </a:r>
            <a:endParaRPr lang="fr-FR" dirty="0">
              <a:solidFill>
                <a:schemeClr val="tx1"/>
              </a:solidFill>
            </a:endParaRPr>
          </a:p>
          <a:p>
            <a:pPr algn="ctr"/>
            <a:r>
              <a:rPr lang="fr-FR" dirty="0">
                <a:solidFill>
                  <a:schemeClr val="tx1"/>
                </a:solidFill>
              </a:rPr>
              <a:t>WIPO Pearl</a:t>
            </a:r>
          </a:p>
        </p:txBody>
      </p:sp>
      <p:sp>
        <p:nvSpPr>
          <p:cNvPr id="23" name="Rectangle 22"/>
          <p:cNvSpPr/>
          <p:nvPr/>
        </p:nvSpPr>
        <p:spPr>
          <a:xfrm>
            <a:off x="303291" y="1780103"/>
            <a:ext cx="5023626" cy="10488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Le GDT</a:t>
            </a:r>
          </a:p>
        </p:txBody>
      </p:sp>
      <p:sp>
        <p:nvSpPr>
          <p:cNvPr id="14" name="Espace réservé du contenu 1"/>
          <p:cNvSpPr>
            <a:spLocks noGrp="1"/>
          </p:cNvSpPr>
          <p:nvPr>
            <p:ph idx="1"/>
          </p:nvPr>
        </p:nvSpPr>
        <p:spPr>
          <a:xfrm>
            <a:off x="681310" y="696257"/>
            <a:ext cx="11790089" cy="1104851"/>
          </a:xfrm>
        </p:spPr>
        <p:txBody>
          <a:bodyPr>
            <a:normAutofit/>
          </a:bodyPr>
          <a:lstStyle/>
          <a:p>
            <a:r>
              <a:rPr lang="fr-FR" sz="3200" dirty="0"/>
              <a:t>Trouver et traduire les termes de recherche</a:t>
            </a:r>
            <a:endParaRPr lang="fr-FR" sz="2400" dirty="0"/>
          </a:p>
        </p:txBody>
      </p:sp>
      <p:sp>
        <p:nvSpPr>
          <p:cNvPr id="15" name="Rectangle 14"/>
          <p:cNvSpPr/>
          <p:nvPr/>
        </p:nvSpPr>
        <p:spPr>
          <a:xfrm>
            <a:off x="110271" y="1968956"/>
            <a:ext cx="5491358" cy="530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FF0000"/>
                </a:solidFill>
              </a:rPr>
              <a:t>Dictionnaire Généraliste </a:t>
            </a:r>
          </a:p>
          <a:p>
            <a:pPr algn="ctr"/>
            <a:endParaRPr lang="fr-FR" sz="2400" dirty="0">
              <a:solidFill>
                <a:srgbClr val="FF0000"/>
              </a:solidFill>
            </a:endParaRPr>
          </a:p>
          <a:p>
            <a:pPr algn="ctr"/>
            <a:endParaRPr lang="fr-FR" dirty="0"/>
          </a:p>
        </p:txBody>
      </p:sp>
      <p:sp>
        <p:nvSpPr>
          <p:cNvPr id="16" name="Rectangle 15"/>
          <p:cNvSpPr/>
          <p:nvPr/>
        </p:nvSpPr>
        <p:spPr>
          <a:xfrm>
            <a:off x="110271" y="2905549"/>
            <a:ext cx="5601629" cy="67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FF0000"/>
                </a:solidFill>
              </a:rPr>
              <a:t>Encyclopédies</a:t>
            </a:r>
          </a:p>
          <a:p>
            <a:pPr algn="ctr"/>
            <a:r>
              <a:rPr lang="fr-FR" sz="2400" dirty="0">
                <a:solidFill>
                  <a:srgbClr val="FF0000"/>
                </a:solidFill>
              </a:rPr>
              <a:t> </a:t>
            </a:r>
          </a:p>
          <a:p>
            <a:pPr algn="ctr"/>
            <a:endParaRPr lang="fr-FR" dirty="0"/>
          </a:p>
        </p:txBody>
      </p:sp>
      <p:sp>
        <p:nvSpPr>
          <p:cNvPr id="18" name="Rectangle 17"/>
          <p:cNvSpPr/>
          <p:nvPr/>
        </p:nvSpPr>
        <p:spPr>
          <a:xfrm>
            <a:off x="752613" y="3243849"/>
            <a:ext cx="4337825" cy="60243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Techniques de l’ingénieur</a:t>
            </a:r>
          </a:p>
          <a:p>
            <a:pPr algn="ctr"/>
            <a:r>
              <a:rPr lang="fr-FR" dirty="0">
                <a:solidFill>
                  <a:schemeClr val="tx1"/>
                </a:solidFill>
              </a:rPr>
              <a:t>Wikipédia.org</a:t>
            </a:r>
          </a:p>
        </p:txBody>
      </p:sp>
      <p:sp>
        <p:nvSpPr>
          <p:cNvPr id="5" name="ZoneTexte 4"/>
          <p:cNvSpPr txBox="1"/>
          <p:nvPr/>
        </p:nvSpPr>
        <p:spPr>
          <a:xfrm>
            <a:off x="9169183" y="2888832"/>
            <a:ext cx="2093177" cy="1200329"/>
          </a:xfrm>
          <a:prstGeom prst="rect">
            <a:avLst/>
          </a:prstGeom>
          <a:noFill/>
        </p:spPr>
        <p:txBody>
          <a:bodyPr wrap="square" rtlCol="0">
            <a:spAutoFit/>
          </a:bodyPr>
          <a:lstStyle/>
          <a:p>
            <a:r>
              <a:rPr lang="fr-FR" b="1" dirty="0">
                <a:solidFill>
                  <a:srgbClr val="FF0000"/>
                </a:solidFill>
              </a:rPr>
              <a:t>Catalogues</a:t>
            </a:r>
            <a:r>
              <a:rPr lang="fr-FR" dirty="0"/>
              <a:t> </a:t>
            </a:r>
          </a:p>
          <a:p>
            <a:r>
              <a:rPr lang="fr-FR" dirty="0"/>
              <a:t>Archipel </a:t>
            </a:r>
          </a:p>
          <a:p>
            <a:r>
              <a:rPr lang="fr-FR" dirty="0"/>
              <a:t>SUDOC </a:t>
            </a:r>
          </a:p>
          <a:p>
            <a:endParaRPr lang="fr-FR" dirty="0"/>
          </a:p>
        </p:txBody>
      </p:sp>
    </p:spTree>
    <p:extLst>
      <p:ext uri="{BB962C8B-B14F-4D97-AF65-F5344CB8AC3E}">
        <p14:creationId xmlns:p14="http://schemas.microsoft.com/office/powerpoint/2010/main" val="2055133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BE47B6-D427-4DE1-ACA8-66D60769284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8A46C90A-EACF-4DED-9A42-321E01CDD95A}"/>
              </a:ext>
            </a:extLst>
          </p:cNvPr>
          <p:cNvPicPr>
            <a:picLocks noGrp="1" noChangeAspect="1"/>
          </p:cNvPicPr>
          <p:nvPr>
            <p:ph idx="1"/>
          </p:nvPr>
        </p:nvPicPr>
        <p:blipFill>
          <a:blip r:embed="rId3"/>
          <a:stretch>
            <a:fillRect/>
          </a:stretch>
        </p:blipFill>
        <p:spPr>
          <a:xfrm>
            <a:off x="665103" y="460104"/>
            <a:ext cx="9357202" cy="5991999"/>
          </a:xfrm>
          <a:prstGeom prst="rect">
            <a:avLst/>
          </a:prstGeom>
        </p:spPr>
      </p:pic>
      <p:sp>
        <p:nvSpPr>
          <p:cNvPr id="5" name="Rectangle 4">
            <a:extLst>
              <a:ext uri="{FF2B5EF4-FFF2-40B4-BE49-F238E27FC236}">
                <a16:creationId xmlns:a16="http://schemas.microsoft.com/office/drawing/2014/main" id="{86619A34-CAE9-445B-B076-BA5992A3BA0F}"/>
              </a:ext>
            </a:extLst>
          </p:cNvPr>
          <p:cNvSpPr/>
          <p:nvPr/>
        </p:nvSpPr>
        <p:spPr>
          <a:xfrm>
            <a:off x="665103" y="4596063"/>
            <a:ext cx="9236886" cy="58954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5920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46EFD3E-5823-42CB-A260-D14ACE03F5A3}"/>
              </a:ext>
            </a:extLst>
          </p:cNvPr>
          <p:cNvPicPr>
            <a:picLocks noChangeAspect="1"/>
          </p:cNvPicPr>
          <p:nvPr/>
        </p:nvPicPr>
        <p:blipFill>
          <a:blip r:embed="rId3"/>
          <a:stretch>
            <a:fillRect/>
          </a:stretch>
        </p:blipFill>
        <p:spPr>
          <a:xfrm>
            <a:off x="220133" y="170286"/>
            <a:ext cx="10356058" cy="2716848"/>
          </a:xfrm>
          <a:prstGeom prst="rect">
            <a:avLst/>
          </a:prstGeom>
        </p:spPr>
      </p:pic>
      <p:pic>
        <p:nvPicPr>
          <p:cNvPr id="9" name="Image 8">
            <a:extLst>
              <a:ext uri="{FF2B5EF4-FFF2-40B4-BE49-F238E27FC236}">
                <a16:creationId xmlns:a16="http://schemas.microsoft.com/office/drawing/2014/main" id="{3C1EBA41-5A0D-43FE-B52B-28BC761E6A84}"/>
              </a:ext>
            </a:extLst>
          </p:cNvPr>
          <p:cNvPicPr>
            <a:picLocks noChangeAspect="1"/>
          </p:cNvPicPr>
          <p:nvPr/>
        </p:nvPicPr>
        <p:blipFill>
          <a:blip r:embed="rId4"/>
          <a:stretch>
            <a:fillRect/>
          </a:stretch>
        </p:blipFill>
        <p:spPr>
          <a:xfrm>
            <a:off x="220133" y="3259667"/>
            <a:ext cx="11520604" cy="2565399"/>
          </a:xfrm>
          <a:prstGeom prst="rect">
            <a:avLst/>
          </a:prstGeom>
        </p:spPr>
      </p:pic>
    </p:spTree>
    <p:extLst>
      <p:ext uri="{BB962C8B-B14F-4D97-AF65-F5344CB8AC3E}">
        <p14:creationId xmlns:p14="http://schemas.microsoft.com/office/powerpoint/2010/main" val="299156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587B4-20C2-4AA1-8E44-6E438130B2D4}"/>
              </a:ext>
            </a:extLst>
          </p:cNvPr>
          <p:cNvSpPr>
            <a:spLocks noGrp="1"/>
          </p:cNvSpPr>
          <p:nvPr>
            <p:ph type="title"/>
          </p:nvPr>
        </p:nvSpPr>
        <p:spPr>
          <a:xfrm>
            <a:off x="7296110" y="0"/>
            <a:ext cx="4797215" cy="1325563"/>
          </a:xfrm>
        </p:spPr>
        <p:txBody>
          <a:bodyPr/>
          <a:lstStyle/>
          <a:p>
            <a:r>
              <a:rPr lang="fr-FR" dirty="0"/>
              <a:t>Rappel</a:t>
            </a:r>
          </a:p>
        </p:txBody>
      </p:sp>
      <p:sp>
        <p:nvSpPr>
          <p:cNvPr id="3" name="Espace réservé du contenu 2">
            <a:extLst>
              <a:ext uri="{FF2B5EF4-FFF2-40B4-BE49-F238E27FC236}">
                <a16:creationId xmlns:a16="http://schemas.microsoft.com/office/drawing/2014/main" id="{29D4F89F-17AD-48A3-A8EF-AC2251B26E41}"/>
              </a:ext>
            </a:extLst>
          </p:cNvPr>
          <p:cNvSpPr>
            <a:spLocks noGrp="1"/>
          </p:cNvSpPr>
          <p:nvPr>
            <p:ph idx="1"/>
          </p:nvPr>
        </p:nvSpPr>
        <p:spPr>
          <a:xfrm>
            <a:off x="311728" y="1253331"/>
            <a:ext cx="11353799" cy="4351338"/>
          </a:xfrm>
        </p:spPr>
        <p:txBody>
          <a:bodyPr>
            <a:normAutofit/>
          </a:bodyPr>
          <a:lstStyle/>
          <a:p>
            <a:pPr marL="0" indent="0">
              <a:buNone/>
            </a:pPr>
            <a:r>
              <a:rPr lang="fr-FR" dirty="0"/>
              <a:t> Contacter  vos "coéquipiers"</a:t>
            </a:r>
            <a:br>
              <a:rPr lang="fr-FR" dirty="0"/>
            </a:br>
            <a:br>
              <a:rPr lang="fr-FR" dirty="0"/>
            </a:br>
            <a:r>
              <a:rPr lang="fr-FR" dirty="0"/>
              <a:t>« Faire un mail groupé à vos </a:t>
            </a:r>
            <a:r>
              <a:rPr lang="fr-FR" b="1" dirty="0"/>
              <a:t>tuteurs scientifiques </a:t>
            </a:r>
            <a:r>
              <a:rPr lang="fr-FR" dirty="0"/>
              <a:t>pour obtenir un premier rendez-vous</a:t>
            </a:r>
            <a:br>
              <a:rPr lang="fr-FR" dirty="0"/>
            </a:br>
            <a:br>
              <a:rPr lang="fr-FR" dirty="0"/>
            </a:br>
            <a:r>
              <a:rPr lang="fr-FR" dirty="0"/>
              <a:t>Lors de la première réunion vous devez établir ensemble (enseignants étudiants) le modus operandi pour le semestre</a:t>
            </a:r>
          </a:p>
          <a:p>
            <a:pPr marL="0" indent="0">
              <a:buNone/>
            </a:pPr>
            <a:r>
              <a:rPr lang="fr-FR" dirty="0"/>
              <a:t> (</a:t>
            </a:r>
            <a:r>
              <a:rPr lang="fr-FR" b="1" dirty="0"/>
              <a:t>fréquences des réunions, méthode de travail, etc...) »</a:t>
            </a:r>
            <a:br>
              <a:rPr lang="fr-FR" dirty="0"/>
            </a:br>
            <a:br>
              <a:rPr lang="fr-FR" dirty="0"/>
            </a:br>
            <a:br>
              <a:rPr lang="fr-FR" dirty="0"/>
            </a:br>
            <a:endParaRPr lang="fr-FR" dirty="0"/>
          </a:p>
        </p:txBody>
      </p:sp>
    </p:spTree>
    <p:extLst>
      <p:ext uri="{BB962C8B-B14F-4D97-AF65-F5344CB8AC3E}">
        <p14:creationId xmlns:p14="http://schemas.microsoft.com/office/powerpoint/2010/main" val="3733185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9DF0651-D689-4F33-9CB8-70DA29C39C95}"/>
              </a:ext>
            </a:extLst>
          </p:cNvPr>
          <p:cNvSpPr>
            <a:spLocks noGrp="1"/>
          </p:cNvSpPr>
          <p:nvPr>
            <p:ph type="title"/>
          </p:nvPr>
        </p:nvSpPr>
        <p:spPr>
          <a:xfrm>
            <a:off x="953347" y="382474"/>
            <a:ext cx="10285306" cy="1325563"/>
          </a:xfrm>
        </p:spPr>
        <p:txBody>
          <a:bodyPr>
            <a:normAutofit fontScale="90000"/>
          </a:bodyPr>
          <a:lstStyle/>
          <a:p>
            <a:r>
              <a:rPr lang="fr-FR" b="1" dirty="0"/>
              <a:t>Caractérisation de plis en bois de</a:t>
            </a:r>
            <a:br>
              <a:rPr lang="fr-FR" b="1" dirty="0"/>
            </a:br>
            <a:r>
              <a:rPr lang="fr-FR" b="1" dirty="0"/>
              <a:t>différentes essences</a:t>
            </a:r>
            <a:r>
              <a:rPr lang="fr-FR" dirty="0"/>
              <a:t> </a:t>
            </a:r>
            <a:br>
              <a:rPr lang="fr-FR" dirty="0"/>
            </a:br>
            <a:endParaRPr lang="fr-FR" dirty="0"/>
          </a:p>
        </p:txBody>
      </p:sp>
      <p:sp>
        <p:nvSpPr>
          <p:cNvPr id="6" name="Espace réservé du contenu 5">
            <a:extLst>
              <a:ext uri="{FF2B5EF4-FFF2-40B4-BE49-F238E27FC236}">
                <a16:creationId xmlns:a16="http://schemas.microsoft.com/office/drawing/2014/main" id="{689BC8F9-0EC8-4449-A9F1-A6D637326EAB}"/>
              </a:ext>
            </a:extLst>
          </p:cNvPr>
          <p:cNvSpPr>
            <a:spLocks noGrp="1"/>
          </p:cNvSpPr>
          <p:nvPr>
            <p:ph idx="1"/>
          </p:nvPr>
        </p:nvSpPr>
        <p:spPr/>
        <p:txBody>
          <a:bodyPr>
            <a:normAutofit fontScale="92500" lnSpcReduction="20000"/>
          </a:bodyPr>
          <a:lstStyle/>
          <a:p>
            <a:r>
              <a:rPr lang="fr-FR" dirty="0"/>
              <a:t>Bruno </a:t>
            </a:r>
            <a:r>
              <a:rPr lang="fr-FR" dirty="0" err="1"/>
              <a:t>Castanie</a:t>
            </a:r>
            <a:r>
              <a:rPr lang="fr-FR" dirty="0"/>
              <a:t> </a:t>
            </a:r>
          </a:p>
          <a:p>
            <a:endParaRPr lang="fr-FR" dirty="0"/>
          </a:p>
          <a:p>
            <a:r>
              <a:rPr lang="fr-FR" b="1" dirty="0"/>
              <a:t>Mots clefs :</a:t>
            </a:r>
          </a:p>
          <a:p>
            <a:endParaRPr lang="fr-FR" dirty="0"/>
          </a:p>
          <a:p>
            <a:pPr marL="0" indent="0">
              <a:buNone/>
            </a:pPr>
            <a:r>
              <a:rPr lang="fr-FR" sz="3000" dirty="0"/>
              <a:t>Wood, </a:t>
            </a:r>
            <a:r>
              <a:rPr lang="fr-FR" sz="3000" dirty="0" err="1"/>
              <a:t>veneer</a:t>
            </a:r>
            <a:r>
              <a:rPr lang="fr-FR" sz="3000" dirty="0"/>
              <a:t>, </a:t>
            </a:r>
            <a:r>
              <a:rPr lang="fr-FR" sz="3000" dirty="0" err="1"/>
              <a:t>mechanical</a:t>
            </a:r>
            <a:r>
              <a:rPr lang="fr-FR" sz="3000" dirty="0"/>
              <a:t> </a:t>
            </a:r>
            <a:r>
              <a:rPr lang="fr-FR" sz="3000" dirty="0" err="1"/>
              <a:t>properties</a:t>
            </a:r>
            <a:r>
              <a:rPr lang="fr-FR" sz="3000" dirty="0"/>
              <a:t>, </a:t>
            </a:r>
            <a:r>
              <a:rPr lang="fr-FR" sz="3000" dirty="0" err="1"/>
              <a:t>mechanical</a:t>
            </a:r>
            <a:r>
              <a:rPr lang="fr-FR" sz="3000" dirty="0"/>
              <a:t> </a:t>
            </a:r>
            <a:r>
              <a:rPr lang="fr-FR" sz="3000" dirty="0" err="1"/>
              <a:t>testing</a:t>
            </a:r>
            <a:r>
              <a:rPr lang="fr-FR" sz="3000" dirty="0"/>
              <a:t>, </a:t>
            </a:r>
            <a:r>
              <a:rPr lang="fr-FR" sz="3000" dirty="0" err="1"/>
              <a:t>vehicle</a:t>
            </a:r>
            <a:r>
              <a:rPr lang="fr-FR" sz="3000" dirty="0"/>
              <a:t> component, </a:t>
            </a:r>
            <a:r>
              <a:rPr lang="fr-FR" sz="3000" dirty="0" err="1"/>
              <a:t>oak</a:t>
            </a:r>
            <a:r>
              <a:rPr lang="fr-FR" sz="3000" dirty="0"/>
              <a:t>,</a:t>
            </a:r>
            <a:br>
              <a:rPr lang="fr-FR" sz="3000" dirty="0"/>
            </a:br>
            <a:r>
              <a:rPr lang="fr-FR" sz="3000" dirty="0" err="1"/>
              <a:t>beech</a:t>
            </a:r>
            <a:r>
              <a:rPr lang="fr-FR" sz="3000" dirty="0"/>
              <a:t>, </a:t>
            </a:r>
            <a:r>
              <a:rPr lang="fr-FR" sz="3000" dirty="0" err="1"/>
              <a:t>thickness</a:t>
            </a:r>
            <a:r>
              <a:rPr lang="fr-FR" sz="3000" dirty="0"/>
              <a:t>, </a:t>
            </a:r>
            <a:r>
              <a:rPr lang="fr-FR" sz="3000" dirty="0" err="1"/>
              <a:t>fiber</a:t>
            </a:r>
            <a:r>
              <a:rPr lang="fr-FR" sz="3000" dirty="0"/>
              <a:t> orientation, tension test, vibration, </a:t>
            </a:r>
            <a:r>
              <a:rPr lang="fr-FR" sz="3000" dirty="0" err="1"/>
              <a:t>bending</a:t>
            </a:r>
            <a:r>
              <a:rPr lang="fr-FR" sz="3000" dirty="0"/>
              <a:t> test, </a:t>
            </a:r>
            <a:r>
              <a:rPr lang="fr-FR" sz="3000" dirty="0" err="1"/>
              <a:t>ecology</a:t>
            </a:r>
            <a:r>
              <a:rPr lang="fr-FR" sz="3000" dirty="0"/>
              <a:t>,</a:t>
            </a:r>
            <a:br>
              <a:rPr lang="fr-FR" sz="3000" dirty="0"/>
            </a:br>
            <a:r>
              <a:rPr lang="fr-FR" sz="3000" dirty="0" err="1"/>
              <a:t>modulus</a:t>
            </a:r>
            <a:r>
              <a:rPr lang="fr-FR" sz="3000" dirty="0"/>
              <a:t> of </a:t>
            </a:r>
            <a:r>
              <a:rPr lang="fr-FR" sz="3000" dirty="0" err="1"/>
              <a:t>elasticity</a:t>
            </a:r>
            <a:r>
              <a:rPr lang="fr-FR" sz="3000" dirty="0"/>
              <a:t>, </a:t>
            </a:r>
            <a:r>
              <a:rPr lang="fr-FR" sz="3000" dirty="0" err="1"/>
              <a:t>modulus</a:t>
            </a:r>
            <a:r>
              <a:rPr lang="fr-FR" sz="3000" dirty="0"/>
              <a:t> of rupture, </a:t>
            </a:r>
            <a:r>
              <a:rPr lang="fr-FR" sz="3000" dirty="0" err="1"/>
              <a:t>bending</a:t>
            </a:r>
            <a:r>
              <a:rPr lang="fr-FR" sz="3000" dirty="0"/>
              <a:t> </a:t>
            </a:r>
            <a:r>
              <a:rPr lang="fr-FR" sz="3000" dirty="0" err="1"/>
              <a:t>strength</a:t>
            </a:r>
            <a:r>
              <a:rPr lang="fr-FR" sz="3000" dirty="0"/>
              <a:t>, </a:t>
            </a:r>
            <a:r>
              <a:rPr lang="fr-FR" sz="3000" dirty="0" err="1"/>
              <a:t>breaking</a:t>
            </a:r>
            <a:r>
              <a:rPr lang="fr-FR" sz="3000" dirty="0"/>
              <a:t> </a:t>
            </a:r>
            <a:r>
              <a:rPr lang="fr-FR" sz="3000" dirty="0" err="1"/>
              <a:t>strength</a:t>
            </a:r>
            <a:r>
              <a:rPr lang="fr-FR" sz="3000" dirty="0"/>
              <a:t> </a:t>
            </a:r>
            <a:br>
              <a:rPr lang="fr-FR" sz="3000" dirty="0"/>
            </a:br>
            <a:br>
              <a:rPr lang="fr-FR" dirty="0"/>
            </a:br>
            <a:br>
              <a:rPr lang="fr-FR" dirty="0"/>
            </a:br>
            <a:endParaRPr lang="fr-FR" dirty="0"/>
          </a:p>
        </p:txBody>
      </p:sp>
    </p:spTree>
    <p:extLst>
      <p:ext uri="{BB962C8B-B14F-4D97-AF65-F5344CB8AC3E}">
        <p14:creationId xmlns:p14="http://schemas.microsoft.com/office/powerpoint/2010/main" val="504010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18216" y="907035"/>
            <a:ext cx="5112668" cy="5112668"/>
          </a:xfrm>
        </p:spPr>
      </p:pic>
      <p:sp>
        <p:nvSpPr>
          <p:cNvPr id="3" name="Titre 2"/>
          <p:cNvSpPr>
            <a:spLocks noGrp="1"/>
          </p:cNvSpPr>
          <p:nvPr>
            <p:ph type="title"/>
          </p:nvPr>
        </p:nvSpPr>
        <p:spPr/>
        <p:txBody>
          <a:bodyPr/>
          <a:lstStyle/>
          <a:p>
            <a:endParaRPr lang="fr-FR"/>
          </a:p>
        </p:txBody>
      </p:sp>
      <p:sp>
        <p:nvSpPr>
          <p:cNvPr id="6" name="Ellipse 5"/>
          <p:cNvSpPr/>
          <p:nvPr/>
        </p:nvSpPr>
        <p:spPr>
          <a:xfrm>
            <a:off x="4215208" y="4333181"/>
            <a:ext cx="1548172" cy="1440160"/>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Définir le Sujet</a:t>
            </a:r>
          </a:p>
        </p:txBody>
      </p:sp>
      <p:sp>
        <p:nvSpPr>
          <p:cNvPr id="7" name="Ellipse 6"/>
          <p:cNvSpPr/>
          <p:nvPr/>
        </p:nvSpPr>
        <p:spPr>
          <a:xfrm>
            <a:off x="5933982" y="4324236"/>
            <a:ext cx="1620180" cy="145805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Préparer sa recherche</a:t>
            </a:r>
          </a:p>
        </p:txBody>
      </p:sp>
      <p:sp>
        <p:nvSpPr>
          <p:cNvPr id="8" name="Ellipse 7"/>
          <p:cNvSpPr/>
          <p:nvPr/>
        </p:nvSpPr>
        <p:spPr>
          <a:xfrm>
            <a:off x="5226478" y="3066293"/>
            <a:ext cx="1296144" cy="1257943"/>
          </a:xfrm>
          <a:prstGeom prst="ellipse">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Définir les besoins</a:t>
            </a:r>
          </a:p>
        </p:txBody>
      </p:sp>
      <p:cxnSp>
        <p:nvCxnSpPr>
          <p:cNvPr id="18" name="Connecteur droit 17"/>
          <p:cNvCxnSpPr/>
          <p:nvPr/>
        </p:nvCxnSpPr>
        <p:spPr>
          <a:xfrm>
            <a:off x="7571656" y="4941168"/>
            <a:ext cx="266480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6957519" y="4146807"/>
            <a:ext cx="3312368" cy="923330"/>
          </a:xfrm>
          <a:prstGeom prst="rect">
            <a:avLst/>
          </a:prstGeom>
          <a:noFill/>
        </p:spPr>
        <p:txBody>
          <a:bodyPr wrap="square" rtlCol="0">
            <a:spAutoFit/>
          </a:bodyPr>
          <a:lstStyle/>
          <a:p>
            <a:pPr algn="r"/>
            <a:r>
              <a:rPr lang="fr-FR" dirty="0">
                <a:solidFill>
                  <a:srgbClr val="FF0000"/>
                </a:solidFill>
              </a:rPr>
              <a:t>Stratégie et équation de recherche</a:t>
            </a:r>
          </a:p>
          <a:p>
            <a:endParaRPr lang="fr-FR" dirty="0"/>
          </a:p>
        </p:txBody>
      </p:sp>
      <p:sp>
        <p:nvSpPr>
          <p:cNvPr id="4" name="Espace réservé du texte 3">
            <a:extLst>
              <a:ext uri="{FF2B5EF4-FFF2-40B4-BE49-F238E27FC236}">
                <a16:creationId xmlns:a16="http://schemas.microsoft.com/office/drawing/2014/main" id="{D58F1129-0683-4C68-B75E-EA944733E9E5}"/>
              </a:ext>
            </a:extLst>
          </p:cNvPr>
          <p:cNvSpPr>
            <a:spLocks noGrp="1"/>
          </p:cNvSpPr>
          <p:nvPr>
            <p:ph type="body" sz="quarter" idx="13"/>
          </p:nvPr>
        </p:nvSpPr>
        <p:spPr/>
        <p:txBody>
          <a:bodyPr/>
          <a:lstStyle/>
          <a:p>
            <a:endParaRPr lang="fr-FR"/>
          </a:p>
        </p:txBody>
      </p:sp>
    </p:spTree>
    <p:extLst>
      <p:ext uri="{BB962C8B-B14F-4D97-AF65-F5344CB8AC3E}">
        <p14:creationId xmlns:p14="http://schemas.microsoft.com/office/powerpoint/2010/main" val="1110732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A3D1EEB-6F74-4B15-9DFE-C6B5C32C6A2E}"/>
              </a:ext>
            </a:extLst>
          </p:cNvPr>
          <p:cNvSpPr>
            <a:spLocks noGrp="1"/>
          </p:cNvSpPr>
          <p:nvPr>
            <p:ph type="title"/>
          </p:nvPr>
        </p:nvSpPr>
        <p:spPr>
          <a:xfrm>
            <a:off x="3745282" y="194583"/>
            <a:ext cx="7378225" cy="1325563"/>
          </a:xfrm>
        </p:spPr>
        <p:txBody>
          <a:bodyPr/>
          <a:lstStyle/>
          <a:p>
            <a:r>
              <a:rPr lang="fr-FR" dirty="0"/>
              <a:t>Stratégie de recherche</a:t>
            </a:r>
          </a:p>
        </p:txBody>
      </p:sp>
      <p:sp>
        <p:nvSpPr>
          <p:cNvPr id="7" name="Espace réservé du contenu 6">
            <a:extLst>
              <a:ext uri="{FF2B5EF4-FFF2-40B4-BE49-F238E27FC236}">
                <a16:creationId xmlns:a16="http://schemas.microsoft.com/office/drawing/2014/main" id="{692F6B2A-731C-4AFB-9C6C-9BBDC9D45530}"/>
              </a:ext>
            </a:extLst>
          </p:cNvPr>
          <p:cNvSpPr txBox="1">
            <a:spLocks noGrp="1"/>
          </p:cNvSpPr>
          <p:nvPr>
            <p:ph idx="1"/>
          </p:nvPr>
        </p:nvSpPr>
        <p:spPr>
          <a:xfrm>
            <a:off x="1004804" y="1570462"/>
            <a:ext cx="10515600" cy="774571"/>
          </a:xfrm>
          <a:prstGeom prst="rect">
            <a:avLst/>
          </a:prstGeom>
          <a:noFill/>
        </p:spPr>
        <p:txBody>
          <a:bodyPr wrap="square" rtlCol="0">
            <a:spAutoFit/>
          </a:bodyPr>
          <a:lstStyle/>
          <a:p>
            <a:pPr marL="0" indent="0">
              <a:buNone/>
            </a:pPr>
            <a:r>
              <a:rPr lang="fr-FR" sz="1600" b="1" dirty="0"/>
              <a:t>T</a:t>
            </a:r>
            <a:r>
              <a:rPr lang="fr-FR" sz="1600" dirty="0"/>
              <a:t> R O N C A T U R E         </a:t>
            </a:r>
            <a:r>
              <a:rPr lang="fr-FR" sz="2000" b="1" dirty="0">
                <a:solidFill>
                  <a:schemeClr val="bg2">
                    <a:lumMod val="50000"/>
                  </a:schemeClr>
                </a:solidFill>
              </a:rPr>
              <a:t>VEHIC*   AUTONO*   </a:t>
            </a:r>
          </a:p>
          <a:p>
            <a:endParaRPr lang="fr-FR" sz="2000" b="1" dirty="0">
              <a:solidFill>
                <a:schemeClr val="bg2">
                  <a:lumMod val="50000"/>
                </a:schemeClr>
              </a:solidFill>
            </a:endParaRPr>
          </a:p>
        </p:txBody>
      </p:sp>
      <p:sp>
        <p:nvSpPr>
          <p:cNvPr id="8" name="ZoneTexte 7">
            <a:extLst>
              <a:ext uri="{FF2B5EF4-FFF2-40B4-BE49-F238E27FC236}">
                <a16:creationId xmlns:a16="http://schemas.microsoft.com/office/drawing/2014/main" id="{55DD4D7C-4923-4996-B6C6-BE97AB7E6EEE}"/>
              </a:ext>
            </a:extLst>
          </p:cNvPr>
          <p:cNvSpPr txBox="1"/>
          <p:nvPr/>
        </p:nvSpPr>
        <p:spPr>
          <a:xfrm>
            <a:off x="1004803" y="2195294"/>
            <a:ext cx="7634371" cy="400110"/>
          </a:xfrm>
          <a:prstGeom prst="rect">
            <a:avLst/>
          </a:prstGeom>
          <a:noFill/>
        </p:spPr>
        <p:txBody>
          <a:bodyPr wrap="square" rtlCol="0">
            <a:spAutoFit/>
          </a:bodyPr>
          <a:lstStyle/>
          <a:p>
            <a:r>
              <a:rPr lang="fr-FR" sz="1600" b="1" dirty="0">
                <a:solidFill>
                  <a:schemeClr val="accent1"/>
                </a:solidFill>
                <a:latin typeface="Verb Regular" panose="02000500030000020004" pitchFamily="50" charset="0"/>
              </a:rPr>
              <a:t>O</a:t>
            </a:r>
            <a:r>
              <a:rPr lang="fr-FR" sz="1600" dirty="0">
                <a:solidFill>
                  <a:schemeClr val="accent1"/>
                </a:solidFill>
                <a:latin typeface="Verb Regular" panose="02000500030000020004" pitchFamily="50" charset="0"/>
              </a:rPr>
              <a:t> P E R A T E U R S    B O </a:t>
            </a:r>
            <a:r>
              <a:rPr lang="fr-FR" sz="1600" dirty="0" err="1">
                <a:solidFill>
                  <a:schemeClr val="accent1"/>
                </a:solidFill>
                <a:latin typeface="Verb Regular" panose="02000500030000020004" pitchFamily="50" charset="0"/>
              </a:rPr>
              <a:t>O</a:t>
            </a:r>
            <a:r>
              <a:rPr lang="fr-FR" sz="1600" dirty="0">
                <a:solidFill>
                  <a:schemeClr val="accent1"/>
                </a:solidFill>
                <a:latin typeface="Verb Regular" panose="02000500030000020004" pitchFamily="50" charset="0"/>
              </a:rPr>
              <a:t> L E </a:t>
            </a:r>
            <a:r>
              <a:rPr lang="fr-FR" sz="1600" dirty="0" err="1">
                <a:solidFill>
                  <a:schemeClr val="accent1"/>
                </a:solidFill>
                <a:latin typeface="Verb Regular" panose="02000500030000020004" pitchFamily="50" charset="0"/>
              </a:rPr>
              <a:t>E</a:t>
            </a:r>
            <a:r>
              <a:rPr lang="fr-FR" sz="1600" dirty="0">
                <a:solidFill>
                  <a:schemeClr val="accent1"/>
                </a:solidFill>
                <a:latin typeface="Verb Regular" panose="02000500030000020004" pitchFamily="50" charset="0"/>
              </a:rPr>
              <a:t> N </a:t>
            </a:r>
            <a:r>
              <a:rPr lang="fr-FR" dirty="0">
                <a:solidFill>
                  <a:schemeClr val="accent1"/>
                </a:solidFill>
                <a:latin typeface="Verb Regular" panose="02000500030000020004" pitchFamily="50" charset="0"/>
              </a:rPr>
              <a:t>S           </a:t>
            </a:r>
            <a:r>
              <a:rPr lang="fr-FR" sz="2000" b="1" dirty="0">
                <a:solidFill>
                  <a:schemeClr val="bg2">
                    <a:lumMod val="50000"/>
                  </a:schemeClr>
                </a:solidFill>
              </a:rPr>
              <a:t>[ET OU SAUF] [AND OR NOT] </a:t>
            </a:r>
          </a:p>
        </p:txBody>
      </p:sp>
      <p:sp>
        <p:nvSpPr>
          <p:cNvPr id="9" name="ZoneTexte 8">
            <a:extLst>
              <a:ext uri="{FF2B5EF4-FFF2-40B4-BE49-F238E27FC236}">
                <a16:creationId xmlns:a16="http://schemas.microsoft.com/office/drawing/2014/main" id="{DF4AB3C5-55D3-452C-B913-1B047F56FCC7}"/>
              </a:ext>
            </a:extLst>
          </p:cNvPr>
          <p:cNvSpPr txBox="1"/>
          <p:nvPr/>
        </p:nvSpPr>
        <p:spPr>
          <a:xfrm>
            <a:off x="1606000" y="2759801"/>
            <a:ext cx="8179278" cy="2246769"/>
          </a:xfrm>
          <a:prstGeom prst="rect">
            <a:avLst/>
          </a:prstGeom>
          <a:noFill/>
        </p:spPr>
        <p:txBody>
          <a:bodyPr wrap="square" rtlCol="0">
            <a:spAutoFit/>
          </a:bodyPr>
          <a:lstStyle/>
          <a:p>
            <a:r>
              <a:rPr lang="fr-FR" sz="1600" b="1" dirty="0">
                <a:latin typeface="Verb Regular" panose="02000500030000020004" pitchFamily="50" charset="0"/>
              </a:rPr>
              <a:t>Nice et carnaval</a:t>
            </a:r>
            <a:r>
              <a:rPr lang="fr-FR" sz="1600" dirty="0">
                <a:latin typeface="Verb Regular" panose="02000500030000020004" pitchFamily="50" charset="0"/>
              </a:rPr>
              <a:t>: recherche très précise sur le carnaval de Nice, pas sur la ville de Nice ni sur d'autres festivals.</a:t>
            </a:r>
            <a:br>
              <a:rPr lang="fr-FR" sz="1600" dirty="0">
                <a:latin typeface="Verb Regular" panose="02000500030000020004" pitchFamily="50" charset="0"/>
              </a:rPr>
            </a:br>
            <a:br>
              <a:rPr lang="fr-FR" sz="1600" dirty="0">
                <a:latin typeface="Verb Regular" panose="02000500030000020004" pitchFamily="50" charset="0"/>
              </a:rPr>
            </a:br>
            <a:r>
              <a:rPr lang="fr-FR" sz="1600" b="1" dirty="0">
                <a:latin typeface="Verb Regular" panose="02000500030000020004" pitchFamily="50" charset="0"/>
              </a:rPr>
              <a:t>Nice ou carnaval</a:t>
            </a:r>
            <a:r>
              <a:rPr lang="fr-FR" sz="1600" dirty="0">
                <a:latin typeface="Verb Regular" panose="02000500030000020004" pitchFamily="50" charset="0"/>
              </a:rPr>
              <a:t>: Recherche très large sur Nice sur les carnavals, sur le carnaval de Nice</a:t>
            </a:r>
            <a:br>
              <a:rPr lang="fr-FR" sz="1600" dirty="0">
                <a:latin typeface="Verb Regular" panose="02000500030000020004" pitchFamily="50" charset="0"/>
              </a:rPr>
            </a:br>
            <a:br>
              <a:rPr lang="fr-FR" sz="1600" dirty="0">
                <a:latin typeface="Verb Regular" panose="02000500030000020004" pitchFamily="50" charset="0"/>
              </a:rPr>
            </a:br>
            <a:r>
              <a:rPr lang="fr-FR" sz="1600" b="1" dirty="0" err="1">
                <a:latin typeface="Verb Regular" panose="02000500030000020004" pitchFamily="50" charset="0"/>
              </a:rPr>
              <a:t>Nice</a:t>
            </a:r>
            <a:r>
              <a:rPr lang="fr-FR" sz="1600" b="1" dirty="0">
                <a:latin typeface="Verb Regular" panose="02000500030000020004" pitchFamily="50" charset="0"/>
              </a:rPr>
              <a:t> pas carnaval</a:t>
            </a:r>
            <a:r>
              <a:rPr lang="fr-FR" sz="1600" dirty="0">
                <a:latin typeface="Verb Regular" panose="02000500030000020004" pitchFamily="50" charset="0"/>
              </a:rPr>
              <a:t>: Tout sur la ville de Nice en excluant ce qui touche à son carnaval</a:t>
            </a:r>
            <a:br>
              <a:rPr lang="fr-FR" sz="1200" dirty="0"/>
            </a:br>
            <a:endParaRPr lang="fr-FR" sz="1200" dirty="0"/>
          </a:p>
        </p:txBody>
      </p:sp>
      <p:sp>
        <p:nvSpPr>
          <p:cNvPr id="10" name="Rectangle 9">
            <a:extLst>
              <a:ext uri="{FF2B5EF4-FFF2-40B4-BE49-F238E27FC236}">
                <a16:creationId xmlns:a16="http://schemas.microsoft.com/office/drawing/2014/main" id="{0996A401-906E-46AC-B6C0-EB1C792202FB}"/>
              </a:ext>
            </a:extLst>
          </p:cNvPr>
          <p:cNvSpPr/>
          <p:nvPr/>
        </p:nvSpPr>
        <p:spPr>
          <a:xfrm>
            <a:off x="1004804" y="5117022"/>
            <a:ext cx="10844818" cy="461665"/>
          </a:xfrm>
          <a:prstGeom prst="rect">
            <a:avLst/>
          </a:prstGeom>
        </p:spPr>
        <p:txBody>
          <a:bodyPr wrap="square">
            <a:spAutoFit/>
          </a:bodyPr>
          <a:lstStyle/>
          <a:p>
            <a:r>
              <a:rPr lang="fr-FR" sz="1600" b="1" dirty="0">
                <a:solidFill>
                  <a:schemeClr val="accent1"/>
                </a:solidFill>
                <a:latin typeface="Verb Regular" panose="02000500030000020004" pitchFamily="50" charset="0"/>
              </a:rPr>
              <a:t>R </a:t>
            </a:r>
            <a:r>
              <a:rPr lang="fr-FR" sz="1600" dirty="0">
                <a:solidFill>
                  <a:schemeClr val="accent1"/>
                </a:solidFill>
                <a:latin typeface="Verb Regular" panose="02000500030000020004" pitchFamily="50" charset="0"/>
              </a:rPr>
              <a:t>E C H E R C H E    P A R    E X P R E S </a:t>
            </a:r>
            <a:r>
              <a:rPr lang="fr-FR" sz="1600" dirty="0" err="1">
                <a:solidFill>
                  <a:schemeClr val="accent1"/>
                </a:solidFill>
                <a:latin typeface="Verb Regular" panose="02000500030000020004" pitchFamily="50" charset="0"/>
              </a:rPr>
              <a:t>S</a:t>
            </a:r>
            <a:r>
              <a:rPr lang="fr-FR" sz="1600" dirty="0">
                <a:solidFill>
                  <a:schemeClr val="accent1"/>
                </a:solidFill>
                <a:latin typeface="Verb Regular" panose="02000500030000020004" pitchFamily="50" charset="0"/>
              </a:rPr>
              <a:t> I O N      </a:t>
            </a:r>
            <a:r>
              <a:rPr lang="fr-FR" sz="2400" b="1" dirty="0">
                <a:solidFill>
                  <a:schemeClr val="bg2">
                    <a:lumMod val="50000"/>
                  </a:schemeClr>
                </a:solidFill>
              </a:rPr>
              <a:t>Les guillemets «  » </a:t>
            </a:r>
          </a:p>
        </p:txBody>
      </p:sp>
    </p:spTree>
    <p:extLst>
      <p:ext uri="{BB962C8B-B14F-4D97-AF65-F5344CB8AC3E}">
        <p14:creationId xmlns:p14="http://schemas.microsoft.com/office/powerpoint/2010/main" val="3059108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D00907EA-EE43-44DF-90E1-3FB991EA2D51}"/>
              </a:ext>
            </a:extLst>
          </p:cNvPr>
          <p:cNvPicPr>
            <a:picLocks noGrp="1" noChangeAspect="1"/>
          </p:cNvPicPr>
          <p:nvPr>
            <p:ph idx="1"/>
          </p:nvPr>
        </p:nvPicPr>
        <p:blipFill rotWithShape="1">
          <a:blip r:embed="rId3"/>
          <a:srcRect l="60998" t="14925" r="8031" b="44541"/>
          <a:stretch/>
        </p:blipFill>
        <p:spPr>
          <a:xfrm>
            <a:off x="0" y="12526"/>
            <a:ext cx="10258487" cy="4853049"/>
          </a:xfrm>
          <a:prstGeom prst="rect">
            <a:avLst/>
          </a:prstGeom>
        </p:spPr>
      </p:pic>
      <p:sp>
        <p:nvSpPr>
          <p:cNvPr id="5" name="Ellipse 4">
            <a:extLst>
              <a:ext uri="{FF2B5EF4-FFF2-40B4-BE49-F238E27FC236}">
                <a16:creationId xmlns:a16="http://schemas.microsoft.com/office/drawing/2014/main" id="{979A1C7B-3B0A-43FB-B361-B62B1DE41FB5}"/>
              </a:ext>
            </a:extLst>
          </p:cNvPr>
          <p:cNvSpPr/>
          <p:nvPr/>
        </p:nvSpPr>
        <p:spPr>
          <a:xfrm>
            <a:off x="5812077" y="2610963"/>
            <a:ext cx="2104372" cy="6263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CB9C1EF3-9BF2-499D-B3F4-5D356F0DF2D7}"/>
              </a:ext>
            </a:extLst>
          </p:cNvPr>
          <p:cNvPicPr>
            <a:picLocks noChangeAspect="1"/>
          </p:cNvPicPr>
          <p:nvPr/>
        </p:nvPicPr>
        <p:blipFill rotWithShape="1">
          <a:blip r:embed="rId4"/>
          <a:srcRect l="60653" t="16815" r="14418" b="43676"/>
          <a:stretch/>
        </p:blipFill>
        <p:spPr>
          <a:xfrm>
            <a:off x="4192944" y="3620737"/>
            <a:ext cx="8233857" cy="4716763"/>
          </a:xfrm>
          <a:prstGeom prst="rect">
            <a:avLst/>
          </a:prstGeom>
        </p:spPr>
      </p:pic>
      <p:sp>
        <p:nvSpPr>
          <p:cNvPr id="8" name="Ellipse 7">
            <a:extLst>
              <a:ext uri="{FF2B5EF4-FFF2-40B4-BE49-F238E27FC236}">
                <a16:creationId xmlns:a16="http://schemas.microsoft.com/office/drawing/2014/main" id="{2EA88B52-6F45-4A0D-98A1-D037E21E6755}"/>
              </a:ext>
            </a:extLst>
          </p:cNvPr>
          <p:cNvSpPr/>
          <p:nvPr/>
        </p:nvSpPr>
        <p:spPr>
          <a:xfrm>
            <a:off x="10087628" y="5975236"/>
            <a:ext cx="2104372" cy="6263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69838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sp>
        <p:nvSpPr>
          <p:cNvPr id="4" name="Espace réservé du texte 3"/>
          <p:cNvSpPr>
            <a:spLocks noGrp="1"/>
          </p:cNvSpPr>
          <p:nvPr>
            <p:ph type="body" sz="quarter" idx="13"/>
          </p:nvPr>
        </p:nvSpPr>
        <p:spPr/>
        <p:txBody>
          <a:bodyPr/>
          <a:lstStyle/>
          <a:p>
            <a:endParaRPr lang="fr-FR"/>
          </a:p>
        </p:txBody>
      </p:sp>
      <p:pic>
        <p:nvPicPr>
          <p:cNvPr id="7" name="Espace réservé du contenu 6"/>
          <p:cNvPicPr>
            <a:picLocks noGrp="1" noChangeAspect="1"/>
          </p:cNvPicPr>
          <p:nvPr>
            <p:ph idx="1"/>
          </p:nvPr>
        </p:nvPicPr>
        <p:blipFill rotWithShape="1">
          <a:blip r:embed="rId3"/>
          <a:srcRect l="22823" t="40538" r="28859" b="39244"/>
          <a:stretch/>
        </p:blipFill>
        <p:spPr>
          <a:xfrm>
            <a:off x="465743" y="780585"/>
            <a:ext cx="5883916" cy="2408664"/>
          </a:xfrm>
          <a:prstGeom prst="rect">
            <a:avLst/>
          </a:prstGeom>
        </p:spPr>
      </p:pic>
      <p:pic>
        <p:nvPicPr>
          <p:cNvPr id="8" name="Image 7"/>
          <p:cNvPicPr>
            <a:picLocks noChangeAspect="1"/>
          </p:cNvPicPr>
          <p:nvPr/>
        </p:nvPicPr>
        <p:blipFill rotWithShape="1">
          <a:blip r:embed="rId4"/>
          <a:srcRect l="26965" t="26667" r="36299" b="57678"/>
          <a:stretch/>
        </p:blipFill>
        <p:spPr>
          <a:xfrm>
            <a:off x="6349659" y="3264637"/>
            <a:ext cx="5493037" cy="1616926"/>
          </a:xfrm>
          <a:prstGeom prst="rect">
            <a:avLst/>
          </a:prstGeom>
        </p:spPr>
      </p:pic>
      <p:pic>
        <p:nvPicPr>
          <p:cNvPr id="9" name="Image 8"/>
          <p:cNvPicPr>
            <a:picLocks noChangeAspect="1"/>
          </p:cNvPicPr>
          <p:nvPr/>
        </p:nvPicPr>
        <p:blipFill rotWithShape="1">
          <a:blip r:embed="rId5"/>
          <a:srcRect l="21476" t="61138" r="45699" b="32520"/>
          <a:stretch/>
        </p:blipFill>
        <p:spPr>
          <a:xfrm>
            <a:off x="4924801" y="4708953"/>
            <a:ext cx="5465537" cy="981073"/>
          </a:xfrm>
          <a:prstGeom prst="rect">
            <a:avLst/>
          </a:prstGeom>
        </p:spPr>
      </p:pic>
    </p:spTree>
    <p:extLst>
      <p:ext uri="{BB962C8B-B14F-4D97-AF65-F5344CB8AC3E}">
        <p14:creationId xmlns:p14="http://schemas.microsoft.com/office/powerpoint/2010/main" val="3081895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108A127-77AA-4934-9B95-F97EEAF43C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236" y="392321"/>
            <a:ext cx="1905434" cy="1905434"/>
          </a:xfrm>
        </p:spPr>
      </p:pic>
      <p:pic>
        <p:nvPicPr>
          <p:cNvPr id="8" name="Image 7">
            <a:extLst>
              <a:ext uri="{FF2B5EF4-FFF2-40B4-BE49-F238E27FC236}">
                <a16:creationId xmlns:a16="http://schemas.microsoft.com/office/drawing/2014/main" id="{848B4415-A9CC-458F-9B4D-A8201539A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2741183"/>
            <a:ext cx="288031" cy="288031"/>
          </a:xfrm>
          <a:prstGeom prst="rect">
            <a:avLst/>
          </a:prstGeom>
        </p:spPr>
      </p:pic>
      <p:pic>
        <p:nvPicPr>
          <p:cNvPr id="9" name="Image 8">
            <a:extLst>
              <a:ext uri="{FF2B5EF4-FFF2-40B4-BE49-F238E27FC236}">
                <a16:creationId xmlns:a16="http://schemas.microsoft.com/office/drawing/2014/main" id="{2A9562A9-DEBF-4DDD-9DFE-E6BB86EBD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3472642"/>
            <a:ext cx="288031" cy="288031"/>
          </a:xfrm>
          <a:prstGeom prst="rect">
            <a:avLst/>
          </a:prstGeom>
        </p:spPr>
      </p:pic>
      <p:pic>
        <p:nvPicPr>
          <p:cNvPr id="10" name="Image 9">
            <a:extLst>
              <a:ext uri="{FF2B5EF4-FFF2-40B4-BE49-F238E27FC236}">
                <a16:creationId xmlns:a16="http://schemas.microsoft.com/office/drawing/2014/main" id="{FC9CD09D-CEF2-4362-A928-6762AA69E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411" y="4275366"/>
            <a:ext cx="288031" cy="288031"/>
          </a:xfrm>
          <a:prstGeom prst="rect">
            <a:avLst/>
          </a:prstGeom>
        </p:spPr>
      </p:pic>
      <p:pic>
        <p:nvPicPr>
          <p:cNvPr id="11" name="Image 10">
            <a:extLst>
              <a:ext uri="{FF2B5EF4-FFF2-40B4-BE49-F238E27FC236}">
                <a16:creationId xmlns:a16="http://schemas.microsoft.com/office/drawing/2014/main" id="{9686248F-4585-4752-A48C-F4ADD59B6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5118391"/>
            <a:ext cx="288031" cy="288031"/>
          </a:xfrm>
          <a:prstGeom prst="rect">
            <a:avLst/>
          </a:prstGeom>
        </p:spPr>
      </p:pic>
      <p:sp>
        <p:nvSpPr>
          <p:cNvPr id="16" name="Titre 1">
            <a:extLst>
              <a:ext uri="{FF2B5EF4-FFF2-40B4-BE49-F238E27FC236}">
                <a16:creationId xmlns:a16="http://schemas.microsoft.com/office/drawing/2014/main" id="{B43A0542-5B83-4F68-BC2D-D9BC7EFA0D47}"/>
              </a:ext>
            </a:extLst>
          </p:cNvPr>
          <p:cNvSpPr>
            <a:spLocks noGrp="1"/>
          </p:cNvSpPr>
          <p:nvPr>
            <p:ph type="title"/>
          </p:nvPr>
        </p:nvSpPr>
        <p:spPr>
          <a:xfrm>
            <a:off x="3198329" y="232162"/>
            <a:ext cx="7691375" cy="1325563"/>
          </a:xfrm>
        </p:spPr>
        <p:txBody>
          <a:bodyPr>
            <a:normAutofit fontScale="90000"/>
          </a:bodyPr>
          <a:lstStyle/>
          <a:p>
            <a:r>
              <a:rPr lang="fr-FR" dirty="0"/>
              <a:t>Choisir l’information scientifique au niveau attendu</a:t>
            </a:r>
          </a:p>
        </p:txBody>
      </p:sp>
      <p:sp>
        <p:nvSpPr>
          <p:cNvPr id="17" name="ZoneTexte 16">
            <a:extLst>
              <a:ext uri="{FF2B5EF4-FFF2-40B4-BE49-F238E27FC236}">
                <a16:creationId xmlns:a16="http://schemas.microsoft.com/office/drawing/2014/main" id="{6F092B9C-814B-485E-917B-447DBE0BC52B}"/>
              </a:ext>
            </a:extLst>
          </p:cNvPr>
          <p:cNvSpPr txBox="1"/>
          <p:nvPr/>
        </p:nvSpPr>
        <p:spPr>
          <a:xfrm>
            <a:off x="2464191" y="2745547"/>
            <a:ext cx="6813491" cy="369332"/>
          </a:xfrm>
          <a:prstGeom prst="rect">
            <a:avLst/>
          </a:prstGeom>
          <a:noFill/>
        </p:spPr>
        <p:txBody>
          <a:bodyPr wrap="square" rtlCol="0">
            <a:spAutoFit/>
          </a:bodyPr>
          <a:lstStyle/>
          <a:p>
            <a:r>
              <a:rPr lang="fr-FR" dirty="0">
                <a:latin typeface="Verb Regular" panose="02000500030000020004" pitchFamily="50" charset="0"/>
              </a:rPr>
              <a:t>Définir vos besoins vous aide à comprendre votre sujet</a:t>
            </a:r>
          </a:p>
        </p:txBody>
      </p:sp>
      <p:sp>
        <p:nvSpPr>
          <p:cNvPr id="18" name="ZoneTexte 17">
            <a:extLst>
              <a:ext uri="{FF2B5EF4-FFF2-40B4-BE49-F238E27FC236}">
                <a16:creationId xmlns:a16="http://schemas.microsoft.com/office/drawing/2014/main" id="{1B2B54A8-0F1D-47C5-A1B8-8B1EA493B54E}"/>
              </a:ext>
            </a:extLst>
          </p:cNvPr>
          <p:cNvSpPr txBox="1"/>
          <p:nvPr/>
        </p:nvSpPr>
        <p:spPr>
          <a:xfrm>
            <a:off x="2464191" y="3418261"/>
            <a:ext cx="8871864" cy="646331"/>
          </a:xfrm>
          <a:prstGeom prst="rect">
            <a:avLst/>
          </a:prstGeom>
          <a:noFill/>
        </p:spPr>
        <p:txBody>
          <a:bodyPr wrap="square" rtlCol="0">
            <a:spAutoFit/>
          </a:bodyPr>
          <a:lstStyle/>
          <a:p>
            <a:r>
              <a:rPr lang="fr-FR" dirty="0">
                <a:latin typeface="Verb Regular" panose="02000500030000020004" pitchFamily="50" charset="0"/>
              </a:rPr>
              <a:t>Définissez votre sujet avec des concepts et des mots-clés en utilisant des outils spécifiques</a:t>
            </a:r>
          </a:p>
        </p:txBody>
      </p:sp>
      <p:sp>
        <p:nvSpPr>
          <p:cNvPr id="19" name="ZoneTexte 18">
            <a:extLst>
              <a:ext uri="{FF2B5EF4-FFF2-40B4-BE49-F238E27FC236}">
                <a16:creationId xmlns:a16="http://schemas.microsoft.com/office/drawing/2014/main" id="{BB4F74A7-E989-445B-AB42-8DF9E5AF0165}"/>
              </a:ext>
            </a:extLst>
          </p:cNvPr>
          <p:cNvSpPr txBox="1"/>
          <p:nvPr/>
        </p:nvSpPr>
        <p:spPr>
          <a:xfrm>
            <a:off x="2464191" y="4275366"/>
            <a:ext cx="9356942" cy="646331"/>
          </a:xfrm>
          <a:prstGeom prst="rect">
            <a:avLst/>
          </a:prstGeom>
          <a:noFill/>
        </p:spPr>
        <p:txBody>
          <a:bodyPr wrap="square" rtlCol="0">
            <a:spAutoFit/>
          </a:bodyPr>
          <a:lstStyle/>
          <a:p>
            <a:r>
              <a:rPr lang="fr-FR" dirty="0">
                <a:latin typeface="Verb Regular" panose="02000500030000020004" pitchFamily="50" charset="0"/>
              </a:rPr>
              <a:t>Faites votre recherche en usant des troncatures operateurs </a:t>
            </a:r>
            <a:r>
              <a:rPr lang="fr-FR" dirty="0" err="1">
                <a:latin typeface="Verb Regular" panose="02000500030000020004" pitchFamily="50" charset="0"/>
              </a:rPr>
              <a:t>booleens</a:t>
            </a:r>
            <a:r>
              <a:rPr lang="fr-FR" dirty="0">
                <a:latin typeface="Verb Regular" panose="02000500030000020004" pitchFamily="50" charset="0"/>
              </a:rPr>
              <a:t> et recherche avancée</a:t>
            </a:r>
          </a:p>
        </p:txBody>
      </p:sp>
      <p:sp>
        <p:nvSpPr>
          <p:cNvPr id="20" name="ZoneTexte 19">
            <a:extLst>
              <a:ext uri="{FF2B5EF4-FFF2-40B4-BE49-F238E27FC236}">
                <a16:creationId xmlns:a16="http://schemas.microsoft.com/office/drawing/2014/main" id="{4B98374C-1262-4484-8F11-33BE9F165F35}"/>
              </a:ext>
            </a:extLst>
          </p:cNvPr>
          <p:cNvSpPr txBox="1"/>
          <p:nvPr/>
        </p:nvSpPr>
        <p:spPr>
          <a:xfrm>
            <a:off x="2464191" y="5132471"/>
            <a:ext cx="9097332" cy="646331"/>
          </a:xfrm>
          <a:prstGeom prst="rect">
            <a:avLst/>
          </a:prstGeom>
          <a:noFill/>
        </p:spPr>
        <p:txBody>
          <a:bodyPr wrap="square" rtlCol="0">
            <a:spAutoFit/>
          </a:bodyPr>
          <a:lstStyle/>
          <a:p>
            <a:r>
              <a:rPr lang="fr-FR" dirty="0">
                <a:latin typeface="Verb Regular" panose="02000500030000020004" pitchFamily="50" charset="0"/>
              </a:rPr>
              <a:t>Sélectionner les outils de recherche en fonction des besoins et des exigences </a:t>
            </a:r>
          </a:p>
          <a:p>
            <a:endParaRPr lang="fr-FR" dirty="0"/>
          </a:p>
        </p:txBody>
      </p:sp>
    </p:spTree>
    <p:extLst>
      <p:ext uri="{BB962C8B-B14F-4D97-AF65-F5344CB8AC3E}">
        <p14:creationId xmlns:p14="http://schemas.microsoft.com/office/powerpoint/2010/main" val="2816411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11536472" cy="5847755"/>
          </a:xfrm>
          <a:prstGeom prst="rect">
            <a:avLst/>
          </a:prstGeom>
          <a:noFill/>
        </p:spPr>
        <p:txBody>
          <a:bodyPr wrap="square" rtlCol="0">
            <a:spAutoFit/>
          </a:bodyPr>
          <a:lstStyle/>
          <a:p>
            <a:r>
              <a:rPr lang="en-US" sz="3600" dirty="0">
                <a:solidFill>
                  <a:schemeClr val="bg1"/>
                </a:solidFill>
              </a:rPr>
              <a:t>A </a:t>
            </a:r>
            <a:r>
              <a:rPr lang="en-US" sz="3600" dirty="0">
                <a:solidFill>
                  <a:schemeClr val="bg1"/>
                </a:solidFill>
                <a:latin typeface="Verb Regular" panose="02000500030000020004" pitchFamily="50" charset="0"/>
              </a:rPr>
              <a:t>la fin de </a:t>
            </a:r>
            <a:r>
              <a:rPr lang="en-US" sz="3600" dirty="0" err="1">
                <a:solidFill>
                  <a:schemeClr val="bg1"/>
                </a:solidFill>
                <a:latin typeface="Verb Regular" panose="02000500030000020004" pitchFamily="50" charset="0"/>
              </a:rPr>
              <a:t>ces</a:t>
            </a:r>
            <a:r>
              <a:rPr lang="en-US" sz="3600" dirty="0">
                <a:solidFill>
                  <a:schemeClr val="bg1"/>
                </a:solidFill>
                <a:latin typeface="Verb Regular" panose="02000500030000020004" pitchFamily="50" charset="0"/>
              </a:rPr>
              <a:t> 2  séances de formation  </a:t>
            </a:r>
            <a:r>
              <a:rPr lang="en-US" sz="3600" dirty="0" err="1">
                <a:solidFill>
                  <a:schemeClr val="bg1"/>
                </a:solidFill>
                <a:latin typeface="Verb Regular" panose="02000500030000020004" pitchFamily="50" charset="0"/>
              </a:rPr>
              <a:t>vous</a:t>
            </a:r>
            <a:r>
              <a:rPr lang="en-US" sz="3600" dirty="0">
                <a:solidFill>
                  <a:schemeClr val="bg1"/>
                </a:solidFill>
                <a:latin typeface="Verb Regular" panose="02000500030000020004" pitchFamily="50" charset="0"/>
              </a:rPr>
              <a:t> </a:t>
            </a:r>
            <a:r>
              <a:rPr lang="en-US" sz="3600" dirty="0" err="1">
                <a:solidFill>
                  <a:schemeClr val="bg1"/>
                </a:solidFill>
                <a:latin typeface="Verb Regular" panose="02000500030000020004" pitchFamily="50" charset="0"/>
              </a:rPr>
              <a:t>serez</a:t>
            </a:r>
            <a:r>
              <a:rPr lang="en-US" sz="3600" dirty="0">
                <a:solidFill>
                  <a:schemeClr val="bg1"/>
                </a:solidFill>
                <a:latin typeface="Verb Regular" panose="02000500030000020004" pitchFamily="50" charset="0"/>
              </a:rPr>
              <a:t> capable</a:t>
            </a:r>
          </a:p>
          <a:p>
            <a:r>
              <a:rPr lang="en-US" sz="3600" dirty="0">
                <a:solidFill>
                  <a:schemeClr val="bg1"/>
                </a:solidFill>
                <a:latin typeface="Verb Regular" panose="02000500030000020004" pitchFamily="50" charset="0"/>
              </a:rPr>
              <a:t> </a:t>
            </a:r>
          </a:p>
          <a:p>
            <a:pPr lvl="1"/>
            <a:endParaRPr lang="fr-FR" sz="2400" b="1" i="1" dirty="0">
              <a:solidFill>
                <a:schemeClr val="accent1">
                  <a:lumMod val="50000"/>
                </a:schemeClr>
              </a:solidFill>
              <a:latin typeface="Verb Regular" panose="02000500030000020004" pitchFamily="50" charset="0"/>
            </a:endParaRPr>
          </a:p>
          <a:p>
            <a:pPr>
              <a:buFont typeface="Wingdings" panose="05000000000000000000" pitchFamily="2" charset="2"/>
              <a:buChar char="q"/>
            </a:pPr>
            <a:r>
              <a:rPr lang="fr-FR" sz="3200" dirty="0">
                <a:solidFill>
                  <a:schemeClr val="accent1">
                    <a:lumMod val="50000"/>
                  </a:schemeClr>
                </a:solidFill>
              </a:rPr>
              <a:t> De comprendre les attentes précises de vos tuteurs </a:t>
            </a:r>
          </a:p>
          <a:p>
            <a:pPr>
              <a:buFont typeface="Wingdings" panose="05000000000000000000" pitchFamily="2" charset="2"/>
              <a:buChar char="q"/>
            </a:pPr>
            <a:endParaRPr lang="fr-FR" sz="3200" dirty="0">
              <a:solidFill>
                <a:schemeClr val="accent1">
                  <a:lumMod val="60000"/>
                  <a:lumOff val="40000"/>
                </a:schemeClr>
              </a:solidFill>
            </a:endParaRPr>
          </a:p>
          <a:p>
            <a:pPr>
              <a:buFont typeface="Wingdings" panose="05000000000000000000" pitchFamily="2" charset="2"/>
              <a:buChar char="q"/>
            </a:pPr>
            <a:r>
              <a:rPr lang="fr-FR" sz="3200" dirty="0">
                <a:solidFill>
                  <a:schemeClr val="accent1">
                    <a:lumMod val="75000"/>
                  </a:schemeClr>
                </a:solidFill>
              </a:rPr>
              <a:t> De comprendre le monde de la publication scientifique</a:t>
            </a:r>
          </a:p>
          <a:p>
            <a:pPr>
              <a:buFont typeface="Wingdings" panose="05000000000000000000" pitchFamily="2" charset="2"/>
              <a:buChar char="q"/>
            </a:pPr>
            <a:endParaRPr lang="fr-FR" sz="3200" dirty="0">
              <a:solidFill>
                <a:schemeClr val="accent1">
                  <a:lumMod val="75000"/>
                </a:schemeClr>
              </a:solidFill>
            </a:endParaRPr>
          </a:p>
          <a:p>
            <a:pPr>
              <a:buFont typeface="Wingdings" panose="05000000000000000000" pitchFamily="2" charset="2"/>
              <a:buChar char="q"/>
            </a:pPr>
            <a:r>
              <a:rPr lang="fr-FR" sz="3200" b="1" dirty="0">
                <a:solidFill>
                  <a:schemeClr val="accent1">
                    <a:lumMod val="75000"/>
                  </a:schemeClr>
                </a:solidFill>
              </a:rPr>
              <a:t> </a:t>
            </a:r>
            <a:r>
              <a:rPr lang="fr-FR" sz="3200" dirty="0">
                <a:solidFill>
                  <a:schemeClr val="accent1">
                    <a:lumMod val="60000"/>
                    <a:lumOff val="40000"/>
                  </a:schemeClr>
                </a:solidFill>
              </a:rPr>
              <a:t>Choisir l’information au niveau attendu</a:t>
            </a:r>
          </a:p>
          <a:p>
            <a:pPr>
              <a:buFont typeface="Wingdings" panose="05000000000000000000" pitchFamily="2" charset="2"/>
              <a:buChar char="q"/>
            </a:pPr>
            <a:endParaRPr lang="fr-FR" sz="3200" dirty="0">
              <a:solidFill>
                <a:schemeClr val="accent1">
                  <a:lumMod val="50000"/>
                </a:schemeClr>
              </a:solidFill>
            </a:endParaRPr>
          </a:p>
          <a:p>
            <a:pPr>
              <a:buFont typeface="Wingdings" panose="05000000000000000000" pitchFamily="2" charset="2"/>
              <a:buChar char="q"/>
            </a:pPr>
            <a:r>
              <a:rPr lang="fr-FR" sz="3200" dirty="0">
                <a:solidFill>
                  <a:schemeClr val="accent1">
                    <a:lumMod val="50000"/>
                  </a:schemeClr>
                </a:solidFill>
              </a:rPr>
              <a:t> </a:t>
            </a:r>
            <a:r>
              <a:rPr lang="fr-FR" sz="3200" b="1" dirty="0">
                <a:solidFill>
                  <a:schemeClr val="bg1"/>
                </a:solidFill>
              </a:rPr>
              <a:t>Interroger les bases documentaires</a:t>
            </a:r>
          </a:p>
          <a:p>
            <a:endParaRPr lang="fr-FR" dirty="0"/>
          </a:p>
        </p:txBody>
      </p:sp>
    </p:spTree>
    <p:extLst>
      <p:ext uri="{BB962C8B-B14F-4D97-AF65-F5344CB8AC3E}">
        <p14:creationId xmlns:p14="http://schemas.microsoft.com/office/powerpoint/2010/main" val="3954080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7F71D-5AB3-4F41-8C5E-4BA7553FF86A}"/>
              </a:ext>
            </a:extLst>
          </p:cNvPr>
          <p:cNvSpPr>
            <a:spLocks noGrp="1"/>
          </p:cNvSpPr>
          <p:nvPr>
            <p:ph type="title"/>
          </p:nvPr>
        </p:nvSpPr>
        <p:spPr>
          <a:xfrm>
            <a:off x="3043824" y="382474"/>
            <a:ext cx="7616219" cy="1325563"/>
          </a:xfrm>
        </p:spPr>
        <p:txBody>
          <a:bodyPr>
            <a:normAutofit/>
          </a:bodyPr>
          <a:lstStyle/>
          <a:p>
            <a:r>
              <a:rPr lang="fr-FR" dirty="0"/>
              <a:t>Ou trouver de l’information sur mon sujet ?  </a:t>
            </a:r>
          </a:p>
        </p:txBody>
      </p:sp>
      <p:sp>
        <p:nvSpPr>
          <p:cNvPr id="5" name="Espace réservé du contenu 4">
            <a:extLst>
              <a:ext uri="{FF2B5EF4-FFF2-40B4-BE49-F238E27FC236}">
                <a16:creationId xmlns:a16="http://schemas.microsoft.com/office/drawing/2014/main" id="{8F23D6DD-0E51-4CF0-815B-EC13CDE5ACD5}"/>
              </a:ext>
            </a:extLst>
          </p:cNvPr>
          <p:cNvSpPr txBox="1">
            <a:spLocks noGrp="1"/>
          </p:cNvSpPr>
          <p:nvPr>
            <p:ph idx="1"/>
          </p:nvPr>
        </p:nvSpPr>
        <p:spPr>
          <a:xfrm>
            <a:off x="963460" y="2694553"/>
            <a:ext cx="10515600" cy="2267287"/>
          </a:xfrm>
          <a:prstGeom prst="rect">
            <a:avLst/>
          </a:prstGeom>
          <a:noFill/>
        </p:spPr>
        <p:txBody>
          <a:bodyPr wrap="square" rtlCol="0">
            <a:spAutoFit/>
          </a:bodyPr>
          <a:lstStyle/>
          <a:p>
            <a:r>
              <a:rPr lang="fr-FR" dirty="0"/>
              <a:t>Catalogue de bibliothèque : Archipel / SUDOC  </a:t>
            </a:r>
          </a:p>
          <a:p>
            <a:endParaRPr lang="fr-FR" dirty="0"/>
          </a:p>
          <a:p>
            <a:r>
              <a:rPr lang="fr-FR" dirty="0"/>
              <a:t>Bases de données à accès payants</a:t>
            </a:r>
          </a:p>
          <a:p>
            <a:endParaRPr lang="fr-FR" dirty="0"/>
          </a:p>
          <a:p>
            <a:r>
              <a:rPr lang="fr-FR" dirty="0"/>
              <a:t>Moteur de recherches Académiques  </a:t>
            </a:r>
          </a:p>
        </p:txBody>
      </p:sp>
    </p:spTree>
    <p:extLst>
      <p:ext uri="{BB962C8B-B14F-4D97-AF65-F5344CB8AC3E}">
        <p14:creationId xmlns:p14="http://schemas.microsoft.com/office/powerpoint/2010/main" val="6450407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sp>
        <p:nvSpPr>
          <p:cNvPr id="4" name="Espace réservé du texte 3"/>
          <p:cNvSpPr>
            <a:spLocks noGrp="1"/>
          </p:cNvSpPr>
          <p:nvPr>
            <p:ph type="body" sz="quarter" idx="13"/>
          </p:nvPr>
        </p:nvSpPr>
        <p:spPr>
          <a:xfrm>
            <a:off x="3647728" y="286656"/>
            <a:ext cx="4608512" cy="423109"/>
          </a:xfrm>
        </p:spPr>
        <p:txBody>
          <a:bodyPr/>
          <a:lstStyle/>
          <a:p>
            <a:pPr algn="l"/>
            <a:r>
              <a:rPr lang="fr-FR" i="1" dirty="0">
                <a:solidFill>
                  <a:schemeClr val="tx2">
                    <a:lumMod val="75000"/>
                  </a:schemeClr>
                </a:solidFill>
              </a:rPr>
              <a:t>Outil de </a:t>
            </a:r>
            <a:r>
              <a:rPr lang="fr-FR" i="1" dirty="0" err="1">
                <a:solidFill>
                  <a:schemeClr val="tx2">
                    <a:lumMod val="75000"/>
                  </a:schemeClr>
                </a:solidFill>
              </a:rPr>
              <a:t>decouverte</a:t>
            </a:r>
            <a:endParaRPr lang="fr-FR" i="1" dirty="0">
              <a:solidFill>
                <a:schemeClr val="tx2">
                  <a:lumMod val="75000"/>
                </a:schemeClr>
              </a:solidFill>
            </a:endParaRPr>
          </a:p>
          <a:p>
            <a:pPr algn="l"/>
            <a:endParaRPr lang="fr-FR" i="1" dirty="0">
              <a:solidFill>
                <a:schemeClr val="tx2">
                  <a:lumMod val="75000"/>
                </a:schemeClr>
              </a:solidFill>
            </a:endParaRPr>
          </a:p>
        </p:txBody>
      </p:sp>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9807" y="660336"/>
            <a:ext cx="8208913" cy="5472609"/>
          </a:xfrm>
        </p:spPr>
      </p:pic>
      <p:sp>
        <p:nvSpPr>
          <p:cNvPr id="6" name="Rectangle 5"/>
          <p:cNvSpPr/>
          <p:nvPr/>
        </p:nvSpPr>
        <p:spPr>
          <a:xfrm>
            <a:off x="2712265" y="1764011"/>
            <a:ext cx="2376264" cy="360040"/>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390CDC"/>
                </a:solidFill>
              </a:rPr>
              <a:t>Références de livres imprimés</a:t>
            </a:r>
          </a:p>
        </p:txBody>
      </p:sp>
      <p:cxnSp>
        <p:nvCxnSpPr>
          <p:cNvPr id="10" name="Connecteur droit 9"/>
          <p:cNvCxnSpPr/>
          <p:nvPr/>
        </p:nvCxnSpPr>
        <p:spPr>
          <a:xfrm>
            <a:off x="5087888" y="2124052"/>
            <a:ext cx="216024" cy="2071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64152" y="773589"/>
            <a:ext cx="2376264" cy="360040"/>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390CDC"/>
                </a:solidFill>
              </a:rPr>
              <a:t>Références des périodiques</a:t>
            </a:r>
          </a:p>
        </p:txBody>
      </p:sp>
      <p:cxnSp>
        <p:nvCxnSpPr>
          <p:cNvPr id="13" name="Connecteur droit 12"/>
          <p:cNvCxnSpPr/>
          <p:nvPr/>
        </p:nvCxnSpPr>
        <p:spPr>
          <a:xfrm flipH="1">
            <a:off x="7572164" y="1170264"/>
            <a:ext cx="288033" cy="17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07568" y="4581128"/>
            <a:ext cx="2376264" cy="360040"/>
          </a:xfrm>
          <a:prstGeom prst="rect">
            <a:avLst/>
          </a:prstGeom>
          <a:solidFill>
            <a:srgbClr val="D287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390CDC"/>
                </a:solidFill>
              </a:rPr>
              <a:t>Liens vers des articles scientifiques contenus dans les bases de Données</a:t>
            </a:r>
          </a:p>
        </p:txBody>
      </p:sp>
      <p:cxnSp>
        <p:nvCxnSpPr>
          <p:cNvPr id="16" name="Connecteur droit 15"/>
          <p:cNvCxnSpPr/>
          <p:nvPr/>
        </p:nvCxnSpPr>
        <p:spPr>
          <a:xfrm flipH="1">
            <a:off x="4295800" y="4410624"/>
            <a:ext cx="288033" cy="17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776011" y="2911333"/>
            <a:ext cx="1496452" cy="322542"/>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390CDC"/>
                </a:solidFill>
              </a:rPr>
              <a:t>Liens vers des </a:t>
            </a:r>
            <a:r>
              <a:rPr lang="fr-FR" sz="1100" dirty="0" err="1">
                <a:solidFill>
                  <a:srgbClr val="390CDC"/>
                </a:solidFill>
              </a:rPr>
              <a:t>ebooks</a:t>
            </a:r>
            <a:endParaRPr lang="fr-FR" sz="1100" dirty="0">
              <a:solidFill>
                <a:srgbClr val="390CDC"/>
              </a:solidFill>
            </a:endParaRPr>
          </a:p>
        </p:txBody>
      </p:sp>
      <p:cxnSp>
        <p:nvCxnSpPr>
          <p:cNvPr id="18" name="Connecteur droit 17"/>
          <p:cNvCxnSpPr/>
          <p:nvPr/>
        </p:nvCxnSpPr>
        <p:spPr>
          <a:xfrm>
            <a:off x="8832304" y="2636912"/>
            <a:ext cx="72006" cy="2880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Espace réservé du contenu 4"/>
          <p:cNvPicPr>
            <a:picLocks noChangeAspect="1"/>
          </p:cNvPicPr>
          <p:nvPr/>
        </p:nvPicPr>
        <p:blipFill rotWithShape="1">
          <a:blip r:embed="rId4"/>
          <a:srcRect l="22031" t="17051" r="62316" b="74180"/>
          <a:stretch/>
        </p:blipFill>
        <p:spPr>
          <a:xfrm>
            <a:off x="1669890" y="-10972"/>
            <a:ext cx="1872208" cy="655547"/>
          </a:xfrm>
          <a:prstGeom prst="rect">
            <a:avLst/>
          </a:prstGeom>
        </p:spPr>
      </p:pic>
      <p:sp>
        <p:nvSpPr>
          <p:cNvPr id="21" name="Rectangle 20"/>
          <p:cNvSpPr/>
          <p:nvPr/>
        </p:nvSpPr>
        <p:spPr>
          <a:xfrm>
            <a:off x="7111970" y="5517232"/>
            <a:ext cx="2080374" cy="322542"/>
          </a:xfrm>
          <a:prstGeom prst="rec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390CDC"/>
                </a:solidFill>
              </a:rPr>
              <a:t>Liens vers des Thèses électronique</a:t>
            </a:r>
          </a:p>
        </p:txBody>
      </p:sp>
      <p:cxnSp>
        <p:nvCxnSpPr>
          <p:cNvPr id="22" name="Connecteur droit 21"/>
          <p:cNvCxnSpPr/>
          <p:nvPr/>
        </p:nvCxnSpPr>
        <p:spPr>
          <a:xfrm flipH="1">
            <a:off x="8008141" y="5346728"/>
            <a:ext cx="288033" cy="17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290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752C19D-22EA-49DE-8490-BFF9E42FA275}"/>
              </a:ext>
            </a:extLst>
          </p:cNvPr>
          <p:cNvSpPr>
            <a:spLocks noGrp="1"/>
          </p:cNvSpPr>
          <p:nvPr>
            <p:ph type="title"/>
          </p:nvPr>
        </p:nvSpPr>
        <p:spPr/>
        <p:txBody>
          <a:bodyPr/>
          <a:lstStyle/>
          <a:p>
            <a:endParaRPr lang="fr-FR"/>
          </a:p>
        </p:txBody>
      </p:sp>
      <p:pic>
        <p:nvPicPr>
          <p:cNvPr id="2" name="Image 1">
            <a:extLst>
              <a:ext uri="{FF2B5EF4-FFF2-40B4-BE49-F238E27FC236}">
                <a16:creationId xmlns:a16="http://schemas.microsoft.com/office/drawing/2014/main" id="{852E16E2-F52A-4CDA-874F-F18BA335A1EA}"/>
              </a:ext>
            </a:extLst>
          </p:cNvPr>
          <p:cNvPicPr>
            <a:picLocks noChangeAspect="1"/>
          </p:cNvPicPr>
          <p:nvPr/>
        </p:nvPicPr>
        <p:blipFill rotWithShape="1">
          <a:blip r:embed="rId3"/>
          <a:srcRect l="50651" t="18098" r="10237" b="18094"/>
          <a:stretch/>
        </p:blipFill>
        <p:spPr>
          <a:xfrm>
            <a:off x="187890" y="44623"/>
            <a:ext cx="11302031" cy="6664831"/>
          </a:xfrm>
          <a:prstGeom prst="rect">
            <a:avLst/>
          </a:prstGeom>
        </p:spPr>
      </p:pic>
      <p:sp>
        <p:nvSpPr>
          <p:cNvPr id="9" name="Rectangle 8">
            <a:extLst>
              <a:ext uri="{FF2B5EF4-FFF2-40B4-BE49-F238E27FC236}">
                <a16:creationId xmlns:a16="http://schemas.microsoft.com/office/drawing/2014/main" id="{1FE39B01-3709-4CCC-B7AE-93A0F4F19142}"/>
              </a:ext>
            </a:extLst>
          </p:cNvPr>
          <p:cNvSpPr/>
          <p:nvPr/>
        </p:nvSpPr>
        <p:spPr>
          <a:xfrm>
            <a:off x="187890" y="2179529"/>
            <a:ext cx="2705622" cy="452992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6923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F0D79-9F6A-42AC-8B3B-D7D827E2A971}"/>
              </a:ext>
            </a:extLst>
          </p:cNvPr>
          <p:cNvSpPr>
            <a:spLocks noGrp="1"/>
          </p:cNvSpPr>
          <p:nvPr>
            <p:ph type="title"/>
          </p:nvPr>
        </p:nvSpPr>
        <p:spPr>
          <a:xfrm>
            <a:off x="1117598" y="221676"/>
            <a:ext cx="6047290" cy="1325563"/>
          </a:xfrm>
        </p:spPr>
        <p:txBody>
          <a:bodyPr>
            <a:normAutofit/>
          </a:bodyPr>
          <a:lstStyle/>
          <a:p>
            <a:r>
              <a:rPr lang="fr-FR" dirty="0"/>
              <a:t>Compétences visées </a:t>
            </a:r>
            <a:br>
              <a:rPr lang="fr-FR" dirty="0"/>
            </a:br>
            <a:r>
              <a:rPr lang="fr-FR" sz="1600" dirty="0"/>
              <a:t>Etat De L Art:</a:t>
            </a:r>
          </a:p>
        </p:txBody>
      </p:sp>
      <p:sp>
        <p:nvSpPr>
          <p:cNvPr id="3" name="Espace réservé du contenu 2">
            <a:extLst>
              <a:ext uri="{FF2B5EF4-FFF2-40B4-BE49-F238E27FC236}">
                <a16:creationId xmlns:a16="http://schemas.microsoft.com/office/drawing/2014/main" id="{2085DF7D-92CF-41E7-8D5F-E7023F67C054}"/>
              </a:ext>
            </a:extLst>
          </p:cNvPr>
          <p:cNvSpPr>
            <a:spLocks noGrp="1"/>
          </p:cNvSpPr>
          <p:nvPr>
            <p:ph idx="1"/>
          </p:nvPr>
        </p:nvSpPr>
        <p:spPr>
          <a:xfrm>
            <a:off x="695195" y="2072852"/>
            <a:ext cx="10976975" cy="3801855"/>
          </a:xfrm>
        </p:spPr>
        <p:txBody>
          <a:bodyPr>
            <a:normAutofit fontScale="92500" lnSpcReduction="20000"/>
          </a:bodyPr>
          <a:lstStyle/>
          <a:p>
            <a:pPr marL="0" indent="0">
              <a:buNone/>
            </a:pPr>
            <a:r>
              <a:rPr lang="fr-FR" sz="3200" dirty="0"/>
              <a:t>« L'étudiant sait collecter les documents pertinents fiables, d 'un niveau académique / recherche en utilisant des sources  variées » </a:t>
            </a:r>
          </a:p>
          <a:p>
            <a:pPr marL="0" indent="0">
              <a:buNone/>
            </a:pPr>
            <a:r>
              <a:rPr lang="fr-FR" sz="3200" dirty="0"/>
              <a:t>(10 points) </a:t>
            </a:r>
          </a:p>
          <a:p>
            <a:pPr marL="0" indent="0">
              <a:buNone/>
            </a:pPr>
            <a:endParaRPr lang="fr-FR" dirty="0"/>
          </a:p>
          <a:p>
            <a:pPr marL="0" indent="0">
              <a:buNone/>
            </a:pPr>
            <a:endParaRPr lang="fr-FR" dirty="0"/>
          </a:p>
          <a:p>
            <a:pPr marL="0" indent="0">
              <a:buNone/>
            </a:pPr>
            <a:r>
              <a:rPr lang="fr-FR" dirty="0"/>
              <a:t> </a:t>
            </a:r>
            <a:r>
              <a:rPr lang="fr-FR" sz="3200" dirty="0"/>
              <a:t>« L'étudiant sait présenter sa synthèse bibliographique sous une forme structurée et normée  IEEE (</a:t>
            </a:r>
            <a:r>
              <a:rPr lang="fr-FR" sz="3200" dirty="0" err="1"/>
              <a:t>with</a:t>
            </a:r>
            <a:r>
              <a:rPr lang="fr-FR" sz="3200" dirty="0"/>
              <a:t> URL) » </a:t>
            </a:r>
          </a:p>
          <a:p>
            <a:pPr marL="0" indent="0">
              <a:buNone/>
            </a:pPr>
            <a:r>
              <a:rPr lang="fr-FR" sz="3200" dirty="0"/>
              <a:t>(10 points )</a:t>
            </a:r>
            <a:endParaRPr lang="fr-FR" sz="3200" u="sng" dirty="0"/>
          </a:p>
          <a:p>
            <a:endParaRPr lang="fr-FR" dirty="0"/>
          </a:p>
        </p:txBody>
      </p:sp>
    </p:spTree>
    <p:extLst>
      <p:ext uri="{BB962C8B-B14F-4D97-AF65-F5344CB8AC3E}">
        <p14:creationId xmlns:p14="http://schemas.microsoft.com/office/powerpoint/2010/main" val="222868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653E7B6-6EA2-4B3D-A431-FF010050B5CD}"/>
              </a:ext>
            </a:extLst>
          </p:cNvPr>
          <p:cNvPicPr>
            <a:picLocks noChangeAspect="1"/>
          </p:cNvPicPr>
          <p:nvPr/>
        </p:nvPicPr>
        <p:blipFill rotWithShape="1">
          <a:blip r:embed="rId3"/>
          <a:srcRect l="55650" t="11698" r="6713" b="52488"/>
          <a:stretch/>
        </p:blipFill>
        <p:spPr>
          <a:xfrm>
            <a:off x="0" y="1035712"/>
            <a:ext cx="12191016" cy="4193088"/>
          </a:xfrm>
          <a:prstGeom prst="rect">
            <a:avLst/>
          </a:prstGeom>
        </p:spPr>
      </p:pic>
      <p:sp>
        <p:nvSpPr>
          <p:cNvPr id="12" name="ZoneTexte 11">
            <a:extLst>
              <a:ext uri="{FF2B5EF4-FFF2-40B4-BE49-F238E27FC236}">
                <a16:creationId xmlns:a16="http://schemas.microsoft.com/office/drawing/2014/main" id="{2307616E-3CF4-45B4-AB49-E15C222251AD}"/>
              </a:ext>
            </a:extLst>
          </p:cNvPr>
          <p:cNvSpPr txBox="1"/>
          <p:nvPr/>
        </p:nvSpPr>
        <p:spPr>
          <a:xfrm>
            <a:off x="1202499" y="450937"/>
            <a:ext cx="6212909" cy="584775"/>
          </a:xfrm>
          <a:prstGeom prst="rect">
            <a:avLst/>
          </a:prstGeom>
          <a:noFill/>
        </p:spPr>
        <p:txBody>
          <a:bodyPr wrap="square" rtlCol="0">
            <a:spAutoFit/>
          </a:bodyPr>
          <a:lstStyle/>
          <a:p>
            <a:r>
              <a:rPr lang="fr-FR" sz="3200" dirty="0">
                <a:solidFill>
                  <a:schemeClr val="bg1"/>
                </a:solidFill>
              </a:rPr>
              <a:t>Site Web </a:t>
            </a:r>
            <a:r>
              <a:rPr lang="fr-FR" sz="3200" dirty="0" err="1">
                <a:solidFill>
                  <a:schemeClr val="bg1"/>
                </a:solidFill>
              </a:rPr>
              <a:t>Bib’INSA</a:t>
            </a:r>
            <a:endParaRPr lang="fr-FR" sz="3200" dirty="0">
              <a:solidFill>
                <a:schemeClr val="bg1"/>
              </a:solidFill>
            </a:endParaRPr>
          </a:p>
        </p:txBody>
      </p:sp>
    </p:spTree>
    <p:extLst>
      <p:ext uri="{BB962C8B-B14F-4D97-AF65-F5344CB8AC3E}">
        <p14:creationId xmlns:p14="http://schemas.microsoft.com/office/powerpoint/2010/main" val="1031492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684" y="3141089"/>
            <a:ext cx="1811819" cy="20460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6550" y="2292250"/>
            <a:ext cx="1513919" cy="1289859"/>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6330" y="2012850"/>
            <a:ext cx="748260" cy="1062047"/>
          </a:xfrm>
          <a:prstGeom prst="rect">
            <a:avLst/>
          </a:prstGeom>
        </p:spPr>
      </p:pic>
      <p:pic>
        <p:nvPicPr>
          <p:cNvPr id="2" name="Picture 2" descr="Résultat de recherche d'images pour &quot;edp science&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7640" y="2221566"/>
            <a:ext cx="1907320" cy="644613"/>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3564759" y="922261"/>
            <a:ext cx="5062481" cy="461665"/>
          </a:xfrm>
          <a:prstGeom prst="rect">
            <a:avLst/>
          </a:prstGeom>
          <a:noFill/>
        </p:spPr>
        <p:txBody>
          <a:bodyPr wrap="square" rtlCol="0">
            <a:spAutoFit/>
          </a:bodyPr>
          <a:lstStyle/>
          <a:p>
            <a:r>
              <a:rPr lang="fr-FR" sz="2400" b="1" dirty="0">
                <a:solidFill>
                  <a:srgbClr val="FF0000"/>
                </a:solidFill>
              </a:rPr>
              <a:t>LES PUBLICATIONS SCIENTIFIQUES</a:t>
            </a:r>
          </a:p>
        </p:txBody>
      </p:sp>
      <p:sp>
        <p:nvSpPr>
          <p:cNvPr id="17" name="Rectangle 16"/>
          <p:cNvSpPr/>
          <p:nvPr/>
        </p:nvSpPr>
        <p:spPr>
          <a:xfrm>
            <a:off x="215236" y="74212"/>
            <a:ext cx="3705886" cy="369332"/>
          </a:xfrm>
          <a:prstGeom prst="rect">
            <a:avLst/>
          </a:prstGeom>
        </p:spPr>
        <p:txBody>
          <a:bodyPr wrap="none">
            <a:spAutoFit/>
          </a:bodyPr>
          <a:lstStyle/>
          <a:p>
            <a:r>
              <a:rPr lang="fr-FR" dirty="0"/>
              <a:t>IV Interroger les bases documentaires</a:t>
            </a:r>
          </a:p>
        </p:txBody>
      </p:sp>
      <p:pic>
        <p:nvPicPr>
          <p:cNvPr id="10" name="Image 9">
            <a:extLst>
              <a:ext uri="{FF2B5EF4-FFF2-40B4-BE49-F238E27FC236}">
                <a16:creationId xmlns:a16="http://schemas.microsoft.com/office/drawing/2014/main" id="{EAE6F541-06C7-4F8A-81D6-3EA7DC349E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6041" y="4164089"/>
            <a:ext cx="2581275" cy="1771650"/>
          </a:xfrm>
          <a:prstGeom prst="rect">
            <a:avLst/>
          </a:prstGeom>
        </p:spPr>
      </p:pic>
      <p:pic>
        <p:nvPicPr>
          <p:cNvPr id="23" name="Image 22">
            <a:extLst>
              <a:ext uri="{FF2B5EF4-FFF2-40B4-BE49-F238E27FC236}">
                <a16:creationId xmlns:a16="http://schemas.microsoft.com/office/drawing/2014/main" id="{ABCC1544-81AC-4796-8FB6-D9EF2D2FD8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968" y="4707014"/>
            <a:ext cx="1221084" cy="1221084"/>
          </a:xfrm>
          <a:prstGeom prst="rect">
            <a:avLst/>
          </a:prstGeom>
        </p:spPr>
      </p:pic>
    </p:spTree>
    <p:extLst>
      <p:ext uri="{BB962C8B-B14F-4D97-AF65-F5344CB8AC3E}">
        <p14:creationId xmlns:p14="http://schemas.microsoft.com/office/powerpoint/2010/main" val="613732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FE45A11-188C-4B38-9F6F-302FD53CA99D}"/>
              </a:ext>
            </a:extLst>
          </p:cNvPr>
          <p:cNvPicPr>
            <a:picLocks noChangeAspect="1"/>
          </p:cNvPicPr>
          <p:nvPr/>
        </p:nvPicPr>
        <p:blipFill rotWithShape="1">
          <a:blip r:embed="rId3"/>
          <a:srcRect l="51575" t="17099" r="33014" b="46518"/>
          <a:stretch/>
        </p:blipFill>
        <p:spPr>
          <a:xfrm>
            <a:off x="1716065" y="2016689"/>
            <a:ext cx="4083485" cy="3484575"/>
          </a:xfrm>
          <a:prstGeom prst="rect">
            <a:avLst/>
          </a:prstGeom>
        </p:spPr>
      </p:pic>
      <p:sp>
        <p:nvSpPr>
          <p:cNvPr id="3" name="ZoneTexte 2">
            <a:extLst>
              <a:ext uri="{FF2B5EF4-FFF2-40B4-BE49-F238E27FC236}">
                <a16:creationId xmlns:a16="http://schemas.microsoft.com/office/drawing/2014/main" id="{B0CD8570-4045-4E15-830D-A5BDA7BF712A}"/>
              </a:ext>
            </a:extLst>
          </p:cNvPr>
          <p:cNvSpPr txBox="1"/>
          <p:nvPr/>
        </p:nvSpPr>
        <p:spPr>
          <a:xfrm>
            <a:off x="726510" y="425885"/>
            <a:ext cx="5686816" cy="646331"/>
          </a:xfrm>
          <a:prstGeom prst="rect">
            <a:avLst/>
          </a:prstGeom>
          <a:noFill/>
        </p:spPr>
        <p:txBody>
          <a:bodyPr wrap="square" rtlCol="0">
            <a:spAutoFit/>
          </a:bodyPr>
          <a:lstStyle/>
          <a:p>
            <a:r>
              <a:rPr lang="fr-FR" dirty="0"/>
              <a:t>Web of science</a:t>
            </a:r>
          </a:p>
          <a:p>
            <a:endParaRPr lang="fr-FR" dirty="0"/>
          </a:p>
        </p:txBody>
      </p:sp>
    </p:spTree>
    <p:extLst>
      <p:ext uri="{BB962C8B-B14F-4D97-AF65-F5344CB8AC3E}">
        <p14:creationId xmlns:p14="http://schemas.microsoft.com/office/powerpoint/2010/main" val="570349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52772" y="332842"/>
            <a:ext cx="2269299" cy="1708899"/>
          </a:xfrm>
        </p:spPr>
        <p:txBody>
          <a:bodyPr>
            <a:normAutofit fontScale="90000"/>
          </a:bodyPr>
          <a:lstStyle/>
          <a:p>
            <a:pPr algn="l"/>
            <a:r>
              <a:rPr lang="fr-FR" dirty="0"/>
              <a:t>Thèses</a:t>
            </a:r>
            <a:br>
              <a:rPr lang="fr-FR" dirty="0"/>
            </a:br>
            <a:br>
              <a:rPr lang="fr-FR" dirty="0"/>
            </a:br>
            <a:endParaRPr lang="fr-FR" dirty="0">
              <a:solidFill>
                <a:schemeClr val="accent6">
                  <a:lumMod val="75000"/>
                </a:schemeClr>
              </a:solidFill>
            </a:endParaRPr>
          </a:p>
        </p:txBody>
      </p:sp>
      <p:pic>
        <p:nvPicPr>
          <p:cNvPr id="5" name="Image 4">
            <a:extLst>
              <a:ext uri="{FF2B5EF4-FFF2-40B4-BE49-F238E27FC236}">
                <a16:creationId xmlns:a16="http://schemas.microsoft.com/office/drawing/2014/main" id="{92AC5398-EE2D-4E46-A470-0BD030186358}"/>
              </a:ext>
            </a:extLst>
          </p:cNvPr>
          <p:cNvPicPr>
            <a:picLocks noChangeAspect="1"/>
          </p:cNvPicPr>
          <p:nvPr/>
        </p:nvPicPr>
        <p:blipFill rotWithShape="1">
          <a:blip r:embed="rId3"/>
          <a:srcRect l="67093" t="17302" r="10924" b="54158"/>
          <a:stretch/>
        </p:blipFill>
        <p:spPr>
          <a:xfrm>
            <a:off x="177452" y="1135846"/>
            <a:ext cx="11837095" cy="5554958"/>
          </a:xfrm>
          <a:prstGeom prst="rect">
            <a:avLst/>
          </a:prstGeom>
        </p:spPr>
      </p:pic>
    </p:spTree>
    <p:extLst>
      <p:ext uri="{BB962C8B-B14F-4D97-AF65-F5344CB8AC3E}">
        <p14:creationId xmlns:p14="http://schemas.microsoft.com/office/powerpoint/2010/main" val="3726742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54E7D6FC-38CD-4B9A-9D04-6A895AEEFBFA}"/>
              </a:ext>
            </a:extLst>
          </p:cNvPr>
          <p:cNvSpPr>
            <a:spLocks noGrp="1"/>
          </p:cNvSpPr>
          <p:nvPr>
            <p:ph type="title"/>
          </p:nvPr>
        </p:nvSpPr>
        <p:spPr>
          <a:xfrm>
            <a:off x="690215" y="187301"/>
            <a:ext cx="9415077" cy="1325563"/>
          </a:xfrm>
        </p:spPr>
        <p:txBody>
          <a:bodyPr/>
          <a:lstStyle/>
          <a:p>
            <a:pPr algn="l"/>
            <a:r>
              <a:rPr lang="fr-FR" dirty="0"/>
              <a:t>La science ouverte</a:t>
            </a:r>
          </a:p>
        </p:txBody>
      </p:sp>
      <p:sp>
        <p:nvSpPr>
          <p:cNvPr id="3" name="Espace réservé du contenu 2">
            <a:extLst>
              <a:ext uri="{FF2B5EF4-FFF2-40B4-BE49-F238E27FC236}">
                <a16:creationId xmlns:a16="http://schemas.microsoft.com/office/drawing/2014/main" id="{1A1ED2CB-0041-4340-89C6-FD60CC4DE63A}"/>
              </a:ext>
            </a:extLst>
          </p:cNvPr>
          <p:cNvSpPr>
            <a:spLocks noGrp="1"/>
          </p:cNvSpPr>
          <p:nvPr>
            <p:ph idx="1"/>
          </p:nvPr>
        </p:nvSpPr>
        <p:spPr/>
        <p:txBody>
          <a:bodyPr/>
          <a:lstStyle/>
          <a:p>
            <a:pPr lvl="1" hangingPunct="0">
              <a:lnSpc>
                <a:spcPct val="93000"/>
              </a:lnSpc>
              <a:buClr>
                <a:srgbClr val="000000"/>
              </a:buClr>
              <a:buSzPct val="100000"/>
              <a:buFont typeface="Times New Roman" pitchFamily="18" charset="0"/>
              <a:buChar char="•"/>
            </a:pPr>
            <a:r>
              <a:rPr lang="fr-FR" altLang="fr-FR" sz="2800" dirty="0">
                <a:solidFill>
                  <a:schemeClr val="accent2"/>
                </a:solidFill>
              </a:rPr>
              <a:t>Principes du dépôt :</a:t>
            </a:r>
          </a:p>
          <a:p>
            <a:pPr marL="4114800" lvl="8" indent="-457200" hangingPunct="0">
              <a:lnSpc>
                <a:spcPct val="93000"/>
              </a:lnSpc>
              <a:buClr>
                <a:srgbClr val="000000"/>
              </a:buClr>
              <a:buSzPct val="100000"/>
              <a:buFont typeface="Wingdings" panose="05000000000000000000" pitchFamily="2" charset="2"/>
              <a:buChar char="ü"/>
            </a:pPr>
            <a:r>
              <a:rPr lang="fr-FR" altLang="fr-FR" sz="1600" dirty="0" err="1">
                <a:solidFill>
                  <a:schemeClr val="bg1"/>
                </a:solidFill>
                <a:latin typeface="VerbComp"/>
              </a:rPr>
              <a:t>Auto-archivage</a:t>
            </a:r>
            <a:br>
              <a:rPr lang="fr-FR" altLang="fr-FR" sz="1600" dirty="0">
                <a:solidFill>
                  <a:schemeClr val="bg1"/>
                </a:solidFill>
                <a:latin typeface="VerbComp"/>
              </a:rPr>
            </a:br>
            <a:endParaRPr lang="fr-FR" altLang="fr-FR" sz="1600" dirty="0">
              <a:solidFill>
                <a:schemeClr val="bg1"/>
              </a:solidFill>
              <a:latin typeface="VerbComp"/>
            </a:endParaRPr>
          </a:p>
          <a:p>
            <a:pPr marL="4114800" lvl="8" indent="-457200" hangingPunct="0">
              <a:lnSpc>
                <a:spcPct val="93000"/>
              </a:lnSpc>
              <a:buClr>
                <a:srgbClr val="000000"/>
              </a:buClr>
              <a:buSzPct val="100000"/>
              <a:buFont typeface="Wingdings" panose="05000000000000000000" pitchFamily="2" charset="2"/>
              <a:buChar char="ü"/>
            </a:pPr>
            <a:r>
              <a:rPr lang="fr-FR" altLang="fr-FR" sz="1600" dirty="0">
                <a:solidFill>
                  <a:schemeClr val="bg1"/>
                </a:solidFill>
                <a:latin typeface="VerbComp"/>
              </a:rPr>
              <a:t>Accessibilité</a:t>
            </a:r>
            <a:br>
              <a:rPr lang="fr-FR" altLang="fr-FR" sz="1600" dirty="0">
                <a:solidFill>
                  <a:schemeClr val="bg1"/>
                </a:solidFill>
                <a:latin typeface="VerbComp"/>
              </a:rPr>
            </a:br>
            <a:endParaRPr lang="fr-FR" altLang="fr-FR" sz="1600" dirty="0">
              <a:solidFill>
                <a:schemeClr val="bg1"/>
              </a:solidFill>
              <a:latin typeface="VerbComp"/>
            </a:endParaRPr>
          </a:p>
          <a:p>
            <a:pPr marL="4114800" lvl="8" indent="-457200" hangingPunct="0">
              <a:lnSpc>
                <a:spcPct val="93000"/>
              </a:lnSpc>
              <a:buClr>
                <a:srgbClr val="000000"/>
              </a:buClr>
              <a:buSzPct val="100000"/>
              <a:buFont typeface="Wingdings" panose="05000000000000000000" pitchFamily="2" charset="2"/>
              <a:buChar char="ü"/>
            </a:pPr>
            <a:r>
              <a:rPr lang="fr-FR" altLang="fr-FR" sz="1600" dirty="0">
                <a:solidFill>
                  <a:schemeClr val="bg1"/>
                </a:solidFill>
                <a:latin typeface="VerbComp"/>
              </a:rPr>
              <a:t>Pérennité de l’accès</a:t>
            </a:r>
            <a:br>
              <a:rPr lang="fr-FR" altLang="fr-FR" sz="1600" dirty="0">
                <a:solidFill>
                  <a:schemeClr val="bg1"/>
                </a:solidFill>
                <a:latin typeface="VerbComp"/>
              </a:rPr>
            </a:br>
            <a:endParaRPr lang="fr-FR" altLang="fr-FR" sz="1600" dirty="0">
              <a:solidFill>
                <a:schemeClr val="bg1"/>
              </a:solidFill>
              <a:latin typeface="VerbComp"/>
            </a:endParaRPr>
          </a:p>
          <a:p>
            <a:pPr marL="4114800" lvl="8" indent="-457200" hangingPunct="0">
              <a:lnSpc>
                <a:spcPct val="93000"/>
              </a:lnSpc>
              <a:buClr>
                <a:srgbClr val="000000"/>
              </a:buClr>
              <a:buSzPct val="100000"/>
              <a:buFont typeface="Wingdings" panose="05000000000000000000" pitchFamily="2" charset="2"/>
              <a:buChar char="ü"/>
            </a:pPr>
            <a:r>
              <a:rPr lang="fr-FR" altLang="fr-FR" sz="1600" dirty="0">
                <a:solidFill>
                  <a:schemeClr val="bg1"/>
                </a:solidFill>
                <a:latin typeface="VerbComp"/>
              </a:rPr>
              <a:t>Gratuité de la consultation</a:t>
            </a:r>
          </a:p>
          <a:p>
            <a:endParaRPr lang="fr-FR" dirty="0"/>
          </a:p>
        </p:txBody>
      </p:sp>
      <p:pic>
        <p:nvPicPr>
          <p:cNvPr id="8" name="Espace réservé pour une image  7">
            <a:extLst>
              <a:ext uri="{FF2B5EF4-FFF2-40B4-BE49-F238E27FC236}">
                <a16:creationId xmlns:a16="http://schemas.microsoft.com/office/drawing/2014/main" id="{3B572D9D-4B8D-45E0-B7A9-A4DEAB151E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505" r="38526" b="6687"/>
          <a:stretch/>
        </p:blipFill>
        <p:spPr>
          <a:xfrm>
            <a:off x="7487080" y="1798531"/>
            <a:ext cx="4361161" cy="4695431"/>
          </a:xfrm>
        </p:spPr>
      </p:pic>
      <p:sp>
        <p:nvSpPr>
          <p:cNvPr id="2" name="Rectangle 1">
            <a:extLst>
              <a:ext uri="{FF2B5EF4-FFF2-40B4-BE49-F238E27FC236}">
                <a16:creationId xmlns:a16="http://schemas.microsoft.com/office/drawing/2014/main" id="{06D3C3F1-61B6-483A-BE0B-F435A6F27835}"/>
              </a:ext>
            </a:extLst>
          </p:cNvPr>
          <p:cNvSpPr/>
          <p:nvPr/>
        </p:nvSpPr>
        <p:spPr>
          <a:xfrm>
            <a:off x="690215" y="2579078"/>
            <a:ext cx="2575287" cy="223910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dirty="0"/>
              <a:t>HAL</a:t>
            </a:r>
            <a:r>
              <a:rPr lang="fr-FR" dirty="0"/>
              <a:t> </a:t>
            </a:r>
          </a:p>
          <a:p>
            <a:pPr algn="ctr"/>
            <a:endParaRPr lang="fr-FR" dirty="0"/>
          </a:p>
        </p:txBody>
      </p:sp>
    </p:spTree>
    <p:extLst>
      <p:ext uri="{BB962C8B-B14F-4D97-AF65-F5344CB8AC3E}">
        <p14:creationId xmlns:p14="http://schemas.microsoft.com/office/powerpoint/2010/main" val="21399930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28E883-82A1-45B5-AF8F-950FC5133080}"/>
              </a:ext>
            </a:extLst>
          </p:cNvPr>
          <p:cNvSpPr>
            <a:spLocks noGrp="1"/>
          </p:cNvSpPr>
          <p:nvPr>
            <p:ph type="title"/>
          </p:nvPr>
        </p:nvSpPr>
        <p:spPr>
          <a:xfrm>
            <a:off x="1117598" y="221676"/>
            <a:ext cx="6181560" cy="1325563"/>
          </a:xfrm>
        </p:spPr>
        <p:txBody>
          <a:bodyPr/>
          <a:lstStyle/>
          <a:p>
            <a:r>
              <a:rPr lang="fr-FR" dirty="0"/>
              <a:t>Installation Extension</a:t>
            </a:r>
          </a:p>
        </p:txBody>
      </p:sp>
      <p:pic>
        <p:nvPicPr>
          <p:cNvPr id="5" name="Image 4">
            <a:extLst>
              <a:ext uri="{FF2B5EF4-FFF2-40B4-BE49-F238E27FC236}">
                <a16:creationId xmlns:a16="http://schemas.microsoft.com/office/drawing/2014/main" id="{0BACA480-8EAA-4397-80DE-ADEDE3D20318}"/>
              </a:ext>
            </a:extLst>
          </p:cNvPr>
          <p:cNvPicPr>
            <a:picLocks noChangeAspect="1"/>
          </p:cNvPicPr>
          <p:nvPr/>
        </p:nvPicPr>
        <p:blipFill>
          <a:blip r:embed="rId3"/>
          <a:stretch>
            <a:fillRect/>
          </a:stretch>
        </p:blipFill>
        <p:spPr>
          <a:xfrm>
            <a:off x="1342412" y="1637145"/>
            <a:ext cx="8483378" cy="4215720"/>
          </a:xfrm>
          <a:prstGeom prst="rect">
            <a:avLst/>
          </a:prstGeom>
        </p:spPr>
      </p:pic>
    </p:spTree>
    <p:extLst>
      <p:ext uri="{BB962C8B-B14F-4D97-AF65-F5344CB8AC3E}">
        <p14:creationId xmlns:p14="http://schemas.microsoft.com/office/powerpoint/2010/main" val="3953107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DF62047-3D30-4B4E-A180-828F0D6F6E82}"/>
              </a:ext>
            </a:extLst>
          </p:cNvPr>
          <p:cNvPicPr/>
          <p:nvPr/>
        </p:nvPicPr>
        <p:blipFill>
          <a:blip r:embed="rId3"/>
          <a:stretch>
            <a:fillRect/>
          </a:stretch>
        </p:blipFill>
        <p:spPr>
          <a:xfrm>
            <a:off x="2679658" y="833161"/>
            <a:ext cx="5772579" cy="5034902"/>
          </a:xfrm>
          <a:prstGeom prst="rect">
            <a:avLst/>
          </a:prstGeom>
        </p:spPr>
      </p:pic>
      <p:sp>
        <p:nvSpPr>
          <p:cNvPr id="6" name="Rectangle 5">
            <a:extLst>
              <a:ext uri="{FF2B5EF4-FFF2-40B4-BE49-F238E27FC236}">
                <a16:creationId xmlns:a16="http://schemas.microsoft.com/office/drawing/2014/main" id="{C5308C64-2794-493C-BBF6-7EEE84A0E2FA}"/>
              </a:ext>
            </a:extLst>
          </p:cNvPr>
          <p:cNvSpPr/>
          <p:nvPr/>
        </p:nvSpPr>
        <p:spPr>
          <a:xfrm>
            <a:off x="3283889" y="3037398"/>
            <a:ext cx="1105231" cy="3916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8F7276-50C6-47D8-A4C8-AE2DEB17EA2A}"/>
              </a:ext>
            </a:extLst>
          </p:cNvPr>
          <p:cNvSpPr/>
          <p:nvPr/>
        </p:nvSpPr>
        <p:spPr>
          <a:xfrm>
            <a:off x="3283889" y="3768918"/>
            <a:ext cx="3943848" cy="198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AEC505F-0C7F-4E60-AB56-292525005953}"/>
              </a:ext>
            </a:extLst>
          </p:cNvPr>
          <p:cNvSpPr/>
          <p:nvPr/>
        </p:nvSpPr>
        <p:spPr>
          <a:xfrm>
            <a:off x="437322" y="1423283"/>
            <a:ext cx="1963972" cy="99391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Rajouter INSA et le positionner en 1</a:t>
            </a:r>
            <a:r>
              <a:rPr lang="fr-FR" baseline="30000" dirty="0"/>
              <a:t>er</a:t>
            </a:r>
            <a:r>
              <a:rPr lang="fr-FR" dirty="0"/>
              <a:t> </a:t>
            </a:r>
          </a:p>
        </p:txBody>
      </p:sp>
      <p:cxnSp>
        <p:nvCxnSpPr>
          <p:cNvPr id="11" name="Connecteur droit avec flèche 10">
            <a:extLst>
              <a:ext uri="{FF2B5EF4-FFF2-40B4-BE49-F238E27FC236}">
                <a16:creationId xmlns:a16="http://schemas.microsoft.com/office/drawing/2014/main" id="{92BDFB3C-2071-4ABA-AB48-9F2799BF6CB3}"/>
              </a:ext>
            </a:extLst>
          </p:cNvPr>
          <p:cNvCxnSpPr>
            <a:cxnSpLocks/>
          </p:cNvCxnSpPr>
          <p:nvPr/>
        </p:nvCxnSpPr>
        <p:spPr>
          <a:xfrm>
            <a:off x="2003729" y="2417197"/>
            <a:ext cx="612250" cy="6758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C24AF66-A58C-4C34-8C2F-B9FF0AC16901}"/>
              </a:ext>
            </a:extLst>
          </p:cNvPr>
          <p:cNvSpPr/>
          <p:nvPr/>
        </p:nvSpPr>
        <p:spPr>
          <a:xfrm>
            <a:off x="196167" y="3764944"/>
            <a:ext cx="2344309" cy="32202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Choisir INSA Toulouse</a:t>
            </a:r>
          </a:p>
        </p:txBody>
      </p:sp>
    </p:spTree>
    <p:extLst>
      <p:ext uri="{BB962C8B-B14F-4D97-AF65-F5344CB8AC3E}">
        <p14:creationId xmlns:p14="http://schemas.microsoft.com/office/powerpoint/2010/main" val="16051632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2205C3A-5265-4A1F-8110-7332ABE29F53}"/>
              </a:ext>
            </a:extLst>
          </p:cNvPr>
          <p:cNvPicPr>
            <a:picLocks noChangeAspect="1"/>
          </p:cNvPicPr>
          <p:nvPr/>
        </p:nvPicPr>
        <p:blipFill>
          <a:blip r:embed="rId3"/>
          <a:stretch>
            <a:fillRect/>
          </a:stretch>
        </p:blipFill>
        <p:spPr>
          <a:xfrm>
            <a:off x="2352874" y="0"/>
            <a:ext cx="7771477" cy="6858000"/>
          </a:xfrm>
          <a:prstGeom prst="rect">
            <a:avLst/>
          </a:prstGeom>
        </p:spPr>
      </p:pic>
    </p:spTree>
    <p:extLst>
      <p:ext uri="{BB962C8B-B14F-4D97-AF65-F5344CB8AC3E}">
        <p14:creationId xmlns:p14="http://schemas.microsoft.com/office/powerpoint/2010/main" val="694537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4AE859-6BAA-442B-8BCB-E7CE8C56A6EB}"/>
              </a:ext>
            </a:extLst>
          </p:cNvPr>
          <p:cNvPicPr>
            <a:picLocks noChangeAspect="1"/>
          </p:cNvPicPr>
          <p:nvPr/>
        </p:nvPicPr>
        <p:blipFill>
          <a:blip r:embed="rId3"/>
          <a:stretch>
            <a:fillRect/>
          </a:stretch>
        </p:blipFill>
        <p:spPr>
          <a:xfrm>
            <a:off x="1868224" y="0"/>
            <a:ext cx="8455552" cy="6858000"/>
          </a:xfrm>
          <a:prstGeom prst="rect">
            <a:avLst/>
          </a:prstGeom>
        </p:spPr>
      </p:pic>
      <p:pic>
        <p:nvPicPr>
          <p:cNvPr id="9" name="Image 8">
            <a:extLst>
              <a:ext uri="{FF2B5EF4-FFF2-40B4-BE49-F238E27FC236}">
                <a16:creationId xmlns:a16="http://schemas.microsoft.com/office/drawing/2014/main" id="{C52C0372-05C1-4D72-926D-463A36CE2471}"/>
              </a:ext>
            </a:extLst>
          </p:cNvPr>
          <p:cNvPicPr>
            <a:picLocks noChangeAspect="1"/>
          </p:cNvPicPr>
          <p:nvPr/>
        </p:nvPicPr>
        <p:blipFill>
          <a:blip r:embed="rId4"/>
          <a:stretch>
            <a:fillRect/>
          </a:stretch>
        </p:blipFill>
        <p:spPr>
          <a:xfrm>
            <a:off x="4541593" y="260839"/>
            <a:ext cx="6696075" cy="2209800"/>
          </a:xfrm>
          <a:prstGeom prst="rect">
            <a:avLst/>
          </a:prstGeom>
        </p:spPr>
      </p:pic>
    </p:spTree>
    <p:extLst>
      <p:ext uri="{BB962C8B-B14F-4D97-AF65-F5344CB8AC3E}">
        <p14:creationId xmlns:p14="http://schemas.microsoft.com/office/powerpoint/2010/main" val="42599785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6CCC1A0-EBE7-43E6-9514-D02D7FC4BEE6}"/>
              </a:ext>
            </a:extLst>
          </p:cNvPr>
          <p:cNvSpPr>
            <a:spLocks noGrp="1"/>
          </p:cNvSpPr>
          <p:nvPr>
            <p:ph type="title"/>
          </p:nvPr>
        </p:nvSpPr>
        <p:spPr>
          <a:xfrm>
            <a:off x="6161051" y="-46973"/>
            <a:ext cx="4797215" cy="1325563"/>
          </a:xfrm>
        </p:spPr>
        <p:txBody>
          <a:bodyPr/>
          <a:lstStyle/>
          <a:p>
            <a:r>
              <a:rPr lang="fr-FR" dirty="0"/>
              <a:t>Le brevet </a:t>
            </a:r>
          </a:p>
        </p:txBody>
      </p:sp>
      <p:grpSp>
        <p:nvGrpSpPr>
          <p:cNvPr id="10" name="Group 24">
            <a:extLst>
              <a:ext uri="{FF2B5EF4-FFF2-40B4-BE49-F238E27FC236}">
                <a16:creationId xmlns:a16="http://schemas.microsoft.com/office/drawing/2014/main" id="{F9A80D50-6F12-4AB0-AFCF-9CA0E7EBAB33}"/>
              </a:ext>
            </a:extLst>
          </p:cNvPr>
          <p:cNvGrpSpPr>
            <a:grpSpLocks/>
          </p:cNvGrpSpPr>
          <p:nvPr/>
        </p:nvGrpSpPr>
        <p:grpSpPr bwMode="auto">
          <a:xfrm>
            <a:off x="3606268" y="1520146"/>
            <a:ext cx="4834080" cy="1318468"/>
            <a:chOff x="317" y="1610"/>
            <a:chExt cx="2404" cy="740"/>
          </a:xfrm>
        </p:grpSpPr>
        <p:pic>
          <p:nvPicPr>
            <p:cNvPr id="11" name="Picture 22" descr="espacenet - Accueil 2012-10-16 13-01-24">
              <a:extLst>
                <a:ext uri="{FF2B5EF4-FFF2-40B4-BE49-F238E27FC236}">
                  <a16:creationId xmlns:a16="http://schemas.microsoft.com/office/drawing/2014/main" id="{463D5935-C873-4C2D-87D7-43D51CA98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 y="1610"/>
              <a:ext cx="240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a:extLst>
                <a:ext uri="{FF2B5EF4-FFF2-40B4-BE49-F238E27FC236}">
                  <a16:creationId xmlns:a16="http://schemas.microsoft.com/office/drawing/2014/main" id="{733163E2-C433-4BB5-8CC5-D2A67291587C}"/>
                </a:ext>
              </a:extLst>
            </p:cNvPr>
            <p:cNvSpPr txBox="1">
              <a:spLocks noChangeArrowheads="1"/>
            </p:cNvSpPr>
            <p:nvPr/>
          </p:nvSpPr>
          <p:spPr bwMode="auto">
            <a:xfrm>
              <a:off x="1270" y="2154"/>
              <a:ext cx="635" cy="19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0">
                <a:lnSpc>
                  <a:spcPct val="93000"/>
                </a:lnSpc>
                <a:spcBef>
                  <a:spcPct val="50000"/>
                </a:spcBef>
                <a:buClr>
                  <a:srgbClr val="000000"/>
                </a:buClr>
                <a:buSzPct val="100000"/>
                <a:buFont typeface="Times New Roman" pitchFamily="18" charset="0"/>
                <a:buNone/>
              </a:pPr>
              <a:r>
                <a:rPr lang="fr-FR" altLang="fr-FR">
                  <a:solidFill>
                    <a:srgbClr val="FF0066"/>
                  </a:solidFill>
                </a:rPr>
                <a:t>FR</a:t>
              </a:r>
            </a:p>
          </p:txBody>
        </p:sp>
      </p:grpSp>
      <p:grpSp>
        <p:nvGrpSpPr>
          <p:cNvPr id="13" name="Group 16">
            <a:extLst>
              <a:ext uri="{FF2B5EF4-FFF2-40B4-BE49-F238E27FC236}">
                <a16:creationId xmlns:a16="http://schemas.microsoft.com/office/drawing/2014/main" id="{C3B1870C-A407-4F7E-A945-D2BD3E3B0A80}"/>
              </a:ext>
            </a:extLst>
          </p:cNvPr>
          <p:cNvGrpSpPr>
            <a:grpSpLocks/>
          </p:cNvGrpSpPr>
          <p:nvPr/>
        </p:nvGrpSpPr>
        <p:grpSpPr bwMode="auto">
          <a:xfrm>
            <a:off x="2586451" y="3405326"/>
            <a:ext cx="1555200" cy="1133399"/>
            <a:chOff x="2177" y="2653"/>
            <a:chExt cx="1080" cy="787"/>
          </a:xfrm>
        </p:grpSpPr>
        <p:pic>
          <p:nvPicPr>
            <p:cNvPr id="14" name="Picture 7" descr="http://www.epo.org/images/logo.gif">
              <a:extLst>
                <a:ext uri="{FF2B5EF4-FFF2-40B4-BE49-F238E27FC236}">
                  <a16:creationId xmlns:a16="http://schemas.microsoft.com/office/drawing/2014/main" id="{6EE4009D-0002-42BE-8D5A-E75B63FC3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 y="2653"/>
              <a:ext cx="10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a:extLst>
                <a:ext uri="{FF2B5EF4-FFF2-40B4-BE49-F238E27FC236}">
                  <a16:creationId xmlns:a16="http://schemas.microsoft.com/office/drawing/2014/main" id="{F4B3F2A8-0721-4BC0-A6D8-B7E1A8AEF2B9}"/>
                </a:ext>
              </a:extLst>
            </p:cNvPr>
            <p:cNvSpPr txBox="1">
              <a:spLocks noChangeArrowheads="1"/>
            </p:cNvSpPr>
            <p:nvPr/>
          </p:nvSpPr>
          <p:spPr bwMode="auto">
            <a:xfrm>
              <a:off x="2404" y="3197"/>
              <a:ext cx="635" cy="2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0">
                <a:lnSpc>
                  <a:spcPct val="93000"/>
                </a:lnSpc>
                <a:spcBef>
                  <a:spcPct val="50000"/>
                </a:spcBef>
                <a:buClr>
                  <a:srgbClr val="000000"/>
                </a:buClr>
                <a:buSzPct val="100000"/>
                <a:buFont typeface="Times New Roman" pitchFamily="18" charset="0"/>
                <a:buNone/>
              </a:pPr>
              <a:r>
                <a:rPr lang="fr-FR" altLang="fr-FR">
                  <a:solidFill>
                    <a:srgbClr val="FF0066"/>
                  </a:solidFill>
                </a:rPr>
                <a:t>U.E</a:t>
              </a:r>
            </a:p>
          </p:txBody>
        </p:sp>
      </p:grpSp>
      <p:grpSp>
        <p:nvGrpSpPr>
          <p:cNvPr id="16" name="Group 36">
            <a:extLst>
              <a:ext uri="{FF2B5EF4-FFF2-40B4-BE49-F238E27FC236}">
                <a16:creationId xmlns:a16="http://schemas.microsoft.com/office/drawing/2014/main" id="{6106D026-EF05-4D67-BA72-6B6C6E89C0BC}"/>
              </a:ext>
            </a:extLst>
          </p:cNvPr>
          <p:cNvGrpSpPr>
            <a:grpSpLocks/>
          </p:cNvGrpSpPr>
          <p:nvPr/>
        </p:nvGrpSpPr>
        <p:grpSpPr bwMode="auto">
          <a:xfrm>
            <a:off x="8162311" y="3007525"/>
            <a:ext cx="1563840" cy="1589927"/>
            <a:chOff x="3538" y="2200"/>
            <a:chExt cx="1086" cy="1104"/>
          </a:xfrm>
        </p:grpSpPr>
        <p:sp>
          <p:nvSpPr>
            <p:cNvPr id="17" name="Text Box 34">
              <a:extLst>
                <a:ext uri="{FF2B5EF4-FFF2-40B4-BE49-F238E27FC236}">
                  <a16:creationId xmlns:a16="http://schemas.microsoft.com/office/drawing/2014/main" id="{D01392B4-127A-45E8-B826-46907A6937D6}"/>
                </a:ext>
              </a:extLst>
            </p:cNvPr>
            <p:cNvSpPr txBox="1">
              <a:spLocks noChangeArrowheads="1"/>
            </p:cNvSpPr>
            <p:nvPr/>
          </p:nvSpPr>
          <p:spPr bwMode="auto">
            <a:xfrm>
              <a:off x="3629" y="3061"/>
              <a:ext cx="816" cy="2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0">
                <a:lnSpc>
                  <a:spcPct val="93000"/>
                </a:lnSpc>
                <a:spcBef>
                  <a:spcPct val="50000"/>
                </a:spcBef>
                <a:buClr>
                  <a:srgbClr val="000000"/>
                </a:buClr>
                <a:buSzPct val="100000"/>
                <a:buFont typeface="Times New Roman" pitchFamily="18" charset="0"/>
                <a:buNone/>
              </a:pPr>
              <a:r>
                <a:rPr lang="fr-FR" altLang="fr-FR">
                  <a:solidFill>
                    <a:srgbClr val="FF0066"/>
                  </a:solidFill>
                </a:rPr>
                <a:t>Mondiale</a:t>
              </a:r>
            </a:p>
          </p:txBody>
        </p:sp>
        <p:pic>
          <p:nvPicPr>
            <p:cNvPr id="18" name="Picture 35" descr="Logo de l'OMPI">
              <a:extLst>
                <a:ext uri="{FF2B5EF4-FFF2-40B4-BE49-F238E27FC236}">
                  <a16:creationId xmlns:a16="http://schemas.microsoft.com/office/drawing/2014/main" id="{A0AFB1F6-F237-4C05-AAF0-2BBE337FA4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 y="2200"/>
              <a:ext cx="1086" cy="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21">
            <a:extLst>
              <a:ext uri="{FF2B5EF4-FFF2-40B4-BE49-F238E27FC236}">
                <a16:creationId xmlns:a16="http://schemas.microsoft.com/office/drawing/2014/main" id="{FCD8104B-6FDE-4D0B-86C0-C39FD6C29BCB}"/>
              </a:ext>
            </a:extLst>
          </p:cNvPr>
          <p:cNvGrpSpPr>
            <a:grpSpLocks/>
          </p:cNvGrpSpPr>
          <p:nvPr/>
        </p:nvGrpSpPr>
        <p:grpSpPr bwMode="auto">
          <a:xfrm>
            <a:off x="4970696" y="4868364"/>
            <a:ext cx="1828800" cy="938979"/>
            <a:chOff x="317" y="3424"/>
            <a:chExt cx="1270" cy="652"/>
          </a:xfrm>
        </p:grpSpPr>
        <p:pic>
          <p:nvPicPr>
            <p:cNvPr id="20" name="Picture 19" descr="Google_Patent_Search_Logo">
              <a:extLst>
                <a:ext uri="{FF2B5EF4-FFF2-40B4-BE49-F238E27FC236}">
                  <a16:creationId xmlns:a16="http://schemas.microsoft.com/office/drawing/2014/main" id="{C22933F5-EE92-4201-8C84-0AE5BF23A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 y="3424"/>
              <a:ext cx="1270"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0">
              <a:extLst>
                <a:ext uri="{FF2B5EF4-FFF2-40B4-BE49-F238E27FC236}">
                  <a16:creationId xmlns:a16="http://schemas.microsoft.com/office/drawing/2014/main" id="{BDE4BF8B-52F8-4539-8D51-ED85094D84FB}"/>
                </a:ext>
              </a:extLst>
            </p:cNvPr>
            <p:cNvSpPr txBox="1">
              <a:spLocks noChangeArrowheads="1"/>
            </p:cNvSpPr>
            <p:nvPr/>
          </p:nvSpPr>
          <p:spPr bwMode="auto">
            <a:xfrm>
              <a:off x="680" y="3833"/>
              <a:ext cx="635" cy="24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0">
                <a:lnSpc>
                  <a:spcPct val="93000"/>
                </a:lnSpc>
                <a:spcBef>
                  <a:spcPct val="50000"/>
                </a:spcBef>
                <a:buClr>
                  <a:srgbClr val="000000"/>
                </a:buClr>
                <a:buSzPct val="100000"/>
                <a:buFont typeface="Times New Roman" pitchFamily="18" charset="0"/>
                <a:buNone/>
              </a:pPr>
              <a:r>
                <a:rPr lang="fr-FR" altLang="fr-FR">
                  <a:solidFill>
                    <a:srgbClr val="FF0066"/>
                  </a:solidFill>
                </a:rPr>
                <a:t>U.S.A</a:t>
              </a:r>
            </a:p>
          </p:txBody>
        </p:sp>
      </p:grpSp>
      <p:grpSp>
        <p:nvGrpSpPr>
          <p:cNvPr id="22" name="Group 38">
            <a:extLst>
              <a:ext uri="{FF2B5EF4-FFF2-40B4-BE49-F238E27FC236}">
                <a16:creationId xmlns:a16="http://schemas.microsoft.com/office/drawing/2014/main" id="{8594D73C-BF05-4260-BA7B-530F262EA77B}"/>
              </a:ext>
            </a:extLst>
          </p:cNvPr>
          <p:cNvGrpSpPr>
            <a:grpSpLocks/>
          </p:cNvGrpSpPr>
          <p:nvPr/>
        </p:nvGrpSpPr>
        <p:grpSpPr bwMode="auto">
          <a:xfrm>
            <a:off x="5441442" y="3429000"/>
            <a:ext cx="825704" cy="650949"/>
            <a:chOff x="2449" y="2336"/>
            <a:chExt cx="635" cy="408"/>
          </a:xfrm>
        </p:grpSpPr>
        <p:sp>
          <p:nvSpPr>
            <p:cNvPr id="23" name="AutoShape 28">
              <a:extLst>
                <a:ext uri="{FF2B5EF4-FFF2-40B4-BE49-F238E27FC236}">
                  <a16:creationId xmlns:a16="http://schemas.microsoft.com/office/drawing/2014/main" id="{FD8196BE-1C69-45FD-8F07-9D284F9A5EF8}"/>
                </a:ext>
              </a:extLst>
            </p:cNvPr>
            <p:cNvSpPr>
              <a:spLocks noChangeArrowheads="1"/>
            </p:cNvSpPr>
            <p:nvPr/>
          </p:nvSpPr>
          <p:spPr bwMode="auto">
            <a:xfrm rot="10800000">
              <a:off x="2449" y="2336"/>
              <a:ext cx="363" cy="40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6 w 21600"/>
                <a:gd name="T13" fmla="*/ 2912 h 21600"/>
                <a:gd name="T14" fmla="*/ 18208 w 21600"/>
                <a:gd name="T15" fmla="*/ 926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4" name="AutoShape 30">
              <a:extLst>
                <a:ext uri="{FF2B5EF4-FFF2-40B4-BE49-F238E27FC236}">
                  <a16:creationId xmlns:a16="http://schemas.microsoft.com/office/drawing/2014/main" id="{FB262FC3-7A04-4ED6-960C-9F83881F3C29}"/>
                </a:ext>
              </a:extLst>
            </p:cNvPr>
            <p:cNvSpPr>
              <a:spLocks noChangeArrowheads="1"/>
            </p:cNvSpPr>
            <p:nvPr/>
          </p:nvSpPr>
          <p:spPr bwMode="auto">
            <a:xfrm rot="10800000" flipH="1">
              <a:off x="2721" y="2336"/>
              <a:ext cx="363" cy="40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6 w 21600"/>
                <a:gd name="T13" fmla="*/ 2912 h 21600"/>
                <a:gd name="T14" fmla="*/ 18208 w 21600"/>
                <a:gd name="T15" fmla="*/ 926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5" name="ZoneTexte 24">
            <a:extLst>
              <a:ext uri="{FF2B5EF4-FFF2-40B4-BE49-F238E27FC236}">
                <a16:creationId xmlns:a16="http://schemas.microsoft.com/office/drawing/2014/main" id="{A9E2F64A-BA3F-4528-B4A4-6D5D1923B05A}"/>
              </a:ext>
            </a:extLst>
          </p:cNvPr>
          <p:cNvSpPr txBox="1"/>
          <p:nvPr/>
        </p:nvSpPr>
        <p:spPr>
          <a:xfrm>
            <a:off x="402867" y="5938395"/>
            <a:ext cx="9743215" cy="369332"/>
          </a:xfrm>
          <a:prstGeom prst="rect">
            <a:avLst/>
          </a:prstGeom>
          <a:noFill/>
        </p:spPr>
        <p:txBody>
          <a:bodyPr wrap="square" rtlCol="0">
            <a:spAutoFit/>
          </a:bodyPr>
          <a:lstStyle/>
          <a:p>
            <a:r>
              <a:rPr lang="fr-FR" dirty="0"/>
              <a:t>Plus d’infos : https://www.wipo.int/patents/fr/faq_patents.html#accordion__collapse__32_a</a:t>
            </a:r>
          </a:p>
        </p:txBody>
      </p:sp>
    </p:spTree>
    <p:extLst>
      <p:ext uri="{BB962C8B-B14F-4D97-AF65-F5344CB8AC3E}">
        <p14:creationId xmlns:p14="http://schemas.microsoft.com/office/powerpoint/2010/main" val="174949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9807879" cy="4832092"/>
          </a:xfrm>
          <a:prstGeom prst="rect">
            <a:avLst/>
          </a:prstGeom>
          <a:noFill/>
        </p:spPr>
        <p:txBody>
          <a:bodyPr wrap="square" rtlCol="0">
            <a:spAutoFit/>
          </a:bodyPr>
          <a:lstStyle/>
          <a:p>
            <a:r>
              <a:rPr lang="fr-FR" sz="3600" b="1" dirty="0">
                <a:solidFill>
                  <a:schemeClr val="bg1"/>
                </a:solidFill>
              </a:rPr>
              <a:t>Contenu de la séance </a:t>
            </a:r>
          </a:p>
          <a:p>
            <a:endParaRPr lang="fr-FR" sz="3600" b="1" dirty="0">
              <a:solidFill>
                <a:schemeClr val="bg1"/>
              </a:solidFill>
            </a:endParaRPr>
          </a:p>
          <a:p>
            <a:r>
              <a:rPr lang="fr-FR" dirty="0"/>
              <a:t> </a:t>
            </a:r>
          </a:p>
          <a:p>
            <a:r>
              <a:rPr lang="fr-FR" sz="4000" dirty="0">
                <a:solidFill>
                  <a:schemeClr val="bg1"/>
                </a:solidFill>
              </a:rPr>
              <a:t>1  La publication scientifique</a:t>
            </a:r>
          </a:p>
          <a:p>
            <a:endParaRPr lang="fr-FR" sz="4000" dirty="0">
              <a:solidFill>
                <a:schemeClr val="bg1"/>
              </a:solidFill>
            </a:endParaRPr>
          </a:p>
          <a:p>
            <a:r>
              <a:rPr lang="fr-FR" sz="4000" dirty="0">
                <a:solidFill>
                  <a:schemeClr val="bg1"/>
                </a:solidFill>
              </a:rPr>
              <a:t>2  Méthodologie de recherche</a:t>
            </a:r>
          </a:p>
          <a:p>
            <a:endParaRPr lang="fr-FR" sz="4000" dirty="0">
              <a:solidFill>
                <a:schemeClr val="bg1"/>
              </a:solidFill>
            </a:endParaRPr>
          </a:p>
          <a:p>
            <a:r>
              <a:rPr lang="fr-FR" sz="4000" dirty="0">
                <a:solidFill>
                  <a:schemeClr val="bg1"/>
                </a:solidFill>
              </a:rPr>
              <a:t>3  Les outils de la recherche</a:t>
            </a:r>
          </a:p>
          <a:p>
            <a:endParaRPr lang="fr-FR" dirty="0"/>
          </a:p>
        </p:txBody>
      </p:sp>
    </p:spTree>
    <p:extLst>
      <p:ext uri="{BB962C8B-B14F-4D97-AF65-F5344CB8AC3E}">
        <p14:creationId xmlns:p14="http://schemas.microsoft.com/office/powerpoint/2010/main" val="1035251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450" t="4595" r="394" b="46889"/>
          <a:stretch/>
        </p:blipFill>
        <p:spPr>
          <a:xfrm>
            <a:off x="2943921" y="234176"/>
            <a:ext cx="5475250" cy="858644"/>
          </a:xfrm>
          <a:prstGeom prst="rect">
            <a:avLst/>
          </a:prstGeom>
        </p:spPr>
      </p:pic>
      <p:cxnSp>
        <p:nvCxnSpPr>
          <p:cNvPr id="4" name="Connecteur droit 3"/>
          <p:cNvCxnSpPr/>
          <p:nvPr/>
        </p:nvCxnSpPr>
        <p:spPr>
          <a:xfrm flipH="1">
            <a:off x="5519854" y="2207941"/>
            <a:ext cx="11151" cy="3267308"/>
          </a:xfrm>
          <a:prstGeom prst="line">
            <a:avLst/>
          </a:prstGeom>
        </p:spPr>
        <p:style>
          <a:lnRef idx="3">
            <a:schemeClr val="accent6"/>
          </a:lnRef>
          <a:fillRef idx="0">
            <a:schemeClr val="accent6"/>
          </a:fillRef>
          <a:effectRef idx="2">
            <a:schemeClr val="accent6"/>
          </a:effectRef>
          <a:fontRef idx="minor">
            <a:schemeClr val="tx1"/>
          </a:fontRef>
        </p:style>
      </p:cxnSp>
      <p:sp>
        <p:nvSpPr>
          <p:cNvPr id="5" name="Rectangle 4"/>
          <p:cNvSpPr/>
          <p:nvPr/>
        </p:nvSpPr>
        <p:spPr>
          <a:xfrm>
            <a:off x="167269" y="1204332"/>
            <a:ext cx="2018371" cy="624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B050"/>
                </a:solidFill>
                <a:latin typeface="+mj-lt"/>
              </a:rPr>
              <a:t>AVANTAGES</a:t>
            </a:r>
          </a:p>
        </p:txBody>
      </p:sp>
      <p:sp>
        <p:nvSpPr>
          <p:cNvPr id="6" name="Rectangle 5"/>
          <p:cNvSpPr/>
          <p:nvPr/>
        </p:nvSpPr>
        <p:spPr>
          <a:xfrm>
            <a:off x="9322419" y="1031488"/>
            <a:ext cx="2297151" cy="635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B050"/>
                </a:solidFill>
                <a:latin typeface="+mj-lt"/>
              </a:rPr>
              <a:t>INCONVENIENTS</a:t>
            </a:r>
          </a:p>
        </p:txBody>
      </p:sp>
      <p:sp>
        <p:nvSpPr>
          <p:cNvPr id="7" name="Rectangle 6"/>
          <p:cNvSpPr/>
          <p:nvPr/>
        </p:nvSpPr>
        <p:spPr>
          <a:xfrm>
            <a:off x="295507" y="1828800"/>
            <a:ext cx="5040352" cy="330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solidFill>
                  <a:schemeClr val="tx1"/>
                </a:solidFill>
              </a:rPr>
              <a:t>Gratuité</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Affichage du nombre de citations</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Alerte : possibilité de créer une veille sur une recherche</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Possibilité d accéder à une ressource directement si </a:t>
            </a:r>
            <a:r>
              <a:rPr lang="fr-FR" dirty="0" err="1">
                <a:solidFill>
                  <a:schemeClr val="tx1"/>
                </a:solidFill>
              </a:rPr>
              <a:t>Bib’INSA</a:t>
            </a:r>
            <a:r>
              <a:rPr lang="fr-FR" dirty="0">
                <a:solidFill>
                  <a:schemeClr val="tx1"/>
                </a:solidFill>
              </a:rPr>
              <a:t>  y est abonnée</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Possibilité d’avoir un espace personnel</a:t>
            </a:r>
          </a:p>
        </p:txBody>
      </p:sp>
      <p:sp>
        <p:nvSpPr>
          <p:cNvPr id="8" name="Rectangle 7"/>
          <p:cNvSpPr/>
          <p:nvPr/>
        </p:nvSpPr>
        <p:spPr>
          <a:xfrm>
            <a:off x="5898995" y="2007218"/>
            <a:ext cx="5040352" cy="4449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dirty="0">
                <a:solidFill>
                  <a:schemeClr val="tx1"/>
                </a:solidFill>
              </a:rPr>
              <a:t>La couverture réelle n’est pas connue</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Contenu important mais pas exhaustif</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Information pas fiable : Indexe tout ce qui ressemble à une publication scientifique </a:t>
            </a:r>
            <a:r>
              <a:rPr lang="fr-FR" i="1" dirty="0">
                <a:solidFill>
                  <a:schemeClr val="tx1"/>
                </a:solidFill>
              </a:rPr>
              <a:t>( pas de regard humain )</a:t>
            </a:r>
          </a:p>
          <a:p>
            <a:pPr marL="285750" indent="-285750">
              <a:buFont typeface="Arial" panose="020B0604020202020204" pitchFamily="34" charset="0"/>
              <a:buChar char="•"/>
            </a:pPr>
            <a:r>
              <a:rPr lang="fr-FR" dirty="0">
                <a:solidFill>
                  <a:schemeClr val="tx1"/>
                </a:solidFill>
              </a:rPr>
              <a:t>Pas de résumé : chaque résultat est plus long à évaluer </a:t>
            </a:r>
          </a:p>
          <a:p>
            <a:endParaRPr lang="fr-FR" dirty="0">
              <a:solidFill>
                <a:schemeClr val="tx1"/>
              </a:solidFill>
            </a:endParaRPr>
          </a:p>
          <a:p>
            <a:pPr marL="285750" indent="-285750">
              <a:buFont typeface="Arial" panose="020B0604020202020204" pitchFamily="34" charset="0"/>
              <a:buChar char="•"/>
            </a:pPr>
            <a:r>
              <a:rPr lang="fr-FR" dirty="0">
                <a:solidFill>
                  <a:schemeClr val="tx1"/>
                </a:solidFill>
              </a:rPr>
              <a:t>Ne dispose pas d indexation multilingue : interrogation dans la langue recherchée</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r>
              <a:rPr lang="fr-FR" dirty="0">
                <a:solidFill>
                  <a:schemeClr val="tx1"/>
                </a:solidFill>
              </a:rPr>
              <a:t>Peu de possibilité d’affiner, peu de fonctionnalités avancées</a:t>
            </a:r>
          </a:p>
          <a:p>
            <a:pPr marL="285750" indent="-285750">
              <a:buFont typeface="Arial" panose="020B0604020202020204" pitchFamily="34" charset="0"/>
              <a:buChar char="•"/>
            </a:pPr>
            <a:endParaRPr lang="fr-FR" dirty="0">
              <a:solidFill>
                <a:schemeClr val="tx1"/>
              </a:solidFill>
            </a:endParaRPr>
          </a:p>
          <a:p>
            <a:pPr marL="285750" indent="-285750">
              <a:buFont typeface="Arial" panose="020B0604020202020204" pitchFamily="34" charset="0"/>
              <a:buChar char="•"/>
            </a:pPr>
            <a:endParaRPr lang="fr-FR" dirty="0">
              <a:solidFill>
                <a:schemeClr val="tx1"/>
              </a:solidFill>
            </a:endParaRPr>
          </a:p>
        </p:txBody>
      </p:sp>
    </p:spTree>
    <p:extLst>
      <p:ext uri="{BB962C8B-B14F-4D97-AF65-F5344CB8AC3E}">
        <p14:creationId xmlns:p14="http://schemas.microsoft.com/office/powerpoint/2010/main" val="4083617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C213EE-5EC6-4348-AFEE-2E4E31E60AB7}"/>
              </a:ext>
            </a:extLst>
          </p:cNvPr>
          <p:cNvPicPr>
            <a:picLocks noChangeAspect="1"/>
          </p:cNvPicPr>
          <p:nvPr/>
        </p:nvPicPr>
        <p:blipFill rotWithShape="1">
          <a:blip r:embed="rId3"/>
          <a:srcRect l="1450" t="4595" r="394" b="46889"/>
          <a:stretch/>
        </p:blipFill>
        <p:spPr>
          <a:xfrm>
            <a:off x="2943921" y="234176"/>
            <a:ext cx="5475250" cy="858644"/>
          </a:xfrm>
          <a:prstGeom prst="rect">
            <a:avLst/>
          </a:prstGeom>
        </p:spPr>
      </p:pic>
      <p:pic>
        <p:nvPicPr>
          <p:cNvPr id="5" name="Image 4">
            <a:extLst>
              <a:ext uri="{FF2B5EF4-FFF2-40B4-BE49-F238E27FC236}">
                <a16:creationId xmlns:a16="http://schemas.microsoft.com/office/drawing/2014/main" id="{1870844A-1409-439B-93AF-A561828E2793}"/>
              </a:ext>
            </a:extLst>
          </p:cNvPr>
          <p:cNvPicPr>
            <a:picLocks noChangeAspect="1"/>
          </p:cNvPicPr>
          <p:nvPr/>
        </p:nvPicPr>
        <p:blipFill rotWithShape="1">
          <a:blip r:embed="rId4"/>
          <a:srcRect l="2140" t="3627" r="4533" b="10215"/>
          <a:stretch/>
        </p:blipFill>
        <p:spPr>
          <a:xfrm>
            <a:off x="39029" y="2051826"/>
            <a:ext cx="12238521" cy="3077736"/>
          </a:xfrm>
          <a:prstGeom prst="rect">
            <a:avLst/>
          </a:prstGeom>
        </p:spPr>
      </p:pic>
      <p:sp>
        <p:nvSpPr>
          <p:cNvPr id="6" name="Rectangle 5">
            <a:extLst>
              <a:ext uri="{FF2B5EF4-FFF2-40B4-BE49-F238E27FC236}">
                <a16:creationId xmlns:a16="http://schemas.microsoft.com/office/drawing/2014/main" id="{5C89F71E-E893-4FDF-B8F7-29AD91F0DC0C}"/>
              </a:ext>
            </a:extLst>
          </p:cNvPr>
          <p:cNvSpPr/>
          <p:nvPr/>
        </p:nvSpPr>
        <p:spPr>
          <a:xfrm>
            <a:off x="256478" y="3278458"/>
            <a:ext cx="10816683" cy="37914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7260C38-284D-4886-AE9B-683871AB20B0}"/>
              </a:ext>
            </a:extLst>
          </p:cNvPr>
          <p:cNvSpPr/>
          <p:nvPr/>
        </p:nvSpPr>
        <p:spPr>
          <a:xfrm>
            <a:off x="10864104" y="3166946"/>
            <a:ext cx="540834" cy="5687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1</a:t>
            </a:r>
          </a:p>
        </p:txBody>
      </p:sp>
      <p:sp>
        <p:nvSpPr>
          <p:cNvPr id="8" name="Rectangle 7">
            <a:extLst>
              <a:ext uri="{FF2B5EF4-FFF2-40B4-BE49-F238E27FC236}">
                <a16:creationId xmlns:a16="http://schemas.microsoft.com/office/drawing/2014/main" id="{A1B7E2E2-F442-4DE4-8EB8-249C951ED793}"/>
              </a:ext>
            </a:extLst>
          </p:cNvPr>
          <p:cNvSpPr/>
          <p:nvPr/>
        </p:nvSpPr>
        <p:spPr>
          <a:xfrm>
            <a:off x="345688" y="4594302"/>
            <a:ext cx="9790771" cy="412596"/>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373B3A3-0FE3-4D99-A7DD-B51D49ACCDE8}"/>
              </a:ext>
            </a:extLst>
          </p:cNvPr>
          <p:cNvSpPr/>
          <p:nvPr/>
        </p:nvSpPr>
        <p:spPr>
          <a:xfrm>
            <a:off x="9902284" y="4516244"/>
            <a:ext cx="540834" cy="568712"/>
          </a:xfrm>
          <a:prstGeom prst="ellipse">
            <a:avLst/>
          </a:prstGeom>
          <a:solidFill>
            <a:schemeClr val="accent6">
              <a:lumMod val="60000"/>
              <a:lumOff val="40000"/>
            </a:schemeClr>
          </a:solidFill>
          <a:ln>
            <a:solidFill>
              <a:schemeClr val="accent6">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2</a:t>
            </a:r>
          </a:p>
        </p:txBody>
      </p:sp>
    </p:spTree>
    <p:extLst>
      <p:ext uri="{BB962C8B-B14F-4D97-AF65-F5344CB8AC3E}">
        <p14:creationId xmlns:p14="http://schemas.microsoft.com/office/powerpoint/2010/main" val="955844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9082451-6AB3-4C2C-8776-168E7DADF99B}"/>
              </a:ext>
            </a:extLst>
          </p:cNvPr>
          <p:cNvSpPr>
            <a:spLocks noGrp="1"/>
          </p:cNvSpPr>
          <p:nvPr>
            <p:ph type="title"/>
          </p:nvPr>
        </p:nvSpPr>
        <p:spPr>
          <a:xfrm>
            <a:off x="1117598" y="221676"/>
            <a:ext cx="6924112" cy="1325563"/>
          </a:xfrm>
        </p:spPr>
        <p:txBody>
          <a:bodyPr/>
          <a:lstStyle/>
          <a:p>
            <a:r>
              <a:rPr lang="fr-FR" dirty="0"/>
              <a:t>Moteurs </a:t>
            </a:r>
            <a:r>
              <a:rPr lang="fr-FR" dirty="0" err="1"/>
              <a:t>academiques</a:t>
            </a:r>
            <a:endParaRPr lang="fr-FR" dirty="0"/>
          </a:p>
        </p:txBody>
      </p:sp>
      <p:sp>
        <p:nvSpPr>
          <p:cNvPr id="6" name="ZoneTexte 5">
            <a:extLst>
              <a:ext uri="{FF2B5EF4-FFF2-40B4-BE49-F238E27FC236}">
                <a16:creationId xmlns:a16="http://schemas.microsoft.com/office/drawing/2014/main" id="{EB97D8B4-8DA8-4D66-A7A4-C58E7C3049E0}"/>
              </a:ext>
            </a:extLst>
          </p:cNvPr>
          <p:cNvSpPr txBox="1"/>
          <p:nvPr/>
        </p:nvSpPr>
        <p:spPr>
          <a:xfrm>
            <a:off x="490254" y="2305615"/>
            <a:ext cx="4089400" cy="2308324"/>
          </a:xfrm>
          <a:prstGeom prst="rect">
            <a:avLst/>
          </a:prstGeom>
          <a:noFill/>
        </p:spPr>
        <p:txBody>
          <a:bodyPr wrap="square" rtlCol="0">
            <a:spAutoFit/>
          </a:bodyPr>
          <a:lstStyle/>
          <a:p>
            <a:r>
              <a:rPr lang="fr-FR" sz="2800" dirty="0">
                <a:solidFill>
                  <a:schemeClr val="bg1"/>
                </a:solidFill>
              </a:rPr>
              <a:t>Google </a:t>
            </a:r>
            <a:r>
              <a:rPr lang="fr-FR" sz="2800" dirty="0" err="1">
                <a:solidFill>
                  <a:schemeClr val="bg1"/>
                </a:solidFill>
              </a:rPr>
              <a:t>Scholar</a:t>
            </a:r>
            <a:r>
              <a:rPr lang="fr-FR" sz="2800" dirty="0">
                <a:solidFill>
                  <a:schemeClr val="bg1"/>
                </a:solidFill>
              </a:rPr>
              <a:t> </a:t>
            </a:r>
          </a:p>
          <a:p>
            <a:r>
              <a:rPr lang="fr-FR" sz="2800" dirty="0">
                <a:solidFill>
                  <a:schemeClr val="bg1"/>
                </a:solidFill>
              </a:rPr>
              <a:t>Dimensions</a:t>
            </a:r>
          </a:p>
          <a:p>
            <a:r>
              <a:rPr lang="fr-FR" sz="3200" b="1" dirty="0">
                <a:solidFill>
                  <a:schemeClr val="bg1"/>
                </a:solidFill>
              </a:rPr>
              <a:t>The Lens</a:t>
            </a:r>
          </a:p>
          <a:p>
            <a:r>
              <a:rPr lang="fr-FR" sz="2800" dirty="0">
                <a:solidFill>
                  <a:schemeClr val="bg1"/>
                </a:solidFill>
              </a:rPr>
              <a:t>Microsoft </a:t>
            </a:r>
            <a:r>
              <a:rPr lang="fr-FR" sz="2800" dirty="0" err="1">
                <a:solidFill>
                  <a:schemeClr val="bg1"/>
                </a:solidFill>
              </a:rPr>
              <a:t>Academic</a:t>
            </a:r>
            <a:endParaRPr lang="fr-FR" sz="2800" dirty="0">
              <a:solidFill>
                <a:schemeClr val="bg1"/>
              </a:solidFill>
            </a:endParaRPr>
          </a:p>
          <a:p>
            <a:r>
              <a:rPr lang="fr-FR" sz="2800" dirty="0" err="1">
                <a:solidFill>
                  <a:schemeClr val="bg1"/>
                </a:solidFill>
              </a:rPr>
              <a:t>Semantic</a:t>
            </a:r>
            <a:r>
              <a:rPr lang="fr-FR" sz="2800" dirty="0">
                <a:solidFill>
                  <a:schemeClr val="bg1"/>
                </a:solidFill>
              </a:rPr>
              <a:t> </a:t>
            </a:r>
            <a:r>
              <a:rPr lang="fr-FR" sz="2800" dirty="0" err="1">
                <a:solidFill>
                  <a:schemeClr val="bg1"/>
                </a:solidFill>
              </a:rPr>
              <a:t>scholar</a:t>
            </a:r>
            <a:endParaRPr lang="fr-FR" sz="2800" dirty="0">
              <a:solidFill>
                <a:schemeClr val="bg1"/>
              </a:solidFill>
            </a:endParaRPr>
          </a:p>
        </p:txBody>
      </p:sp>
      <p:sp>
        <p:nvSpPr>
          <p:cNvPr id="7" name="ZoneTexte 6">
            <a:extLst>
              <a:ext uri="{FF2B5EF4-FFF2-40B4-BE49-F238E27FC236}">
                <a16:creationId xmlns:a16="http://schemas.microsoft.com/office/drawing/2014/main" id="{DEF3DE1C-2D43-45E1-8CD7-1680E0163D5F}"/>
              </a:ext>
            </a:extLst>
          </p:cNvPr>
          <p:cNvSpPr txBox="1"/>
          <p:nvPr/>
        </p:nvSpPr>
        <p:spPr>
          <a:xfrm>
            <a:off x="3960660" y="2305615"/>
            <a:ext cx="8724900" cy="2677656"/>
          </a:xfrm>
          <a:prstGeom prst="rect">
            <a:avLst/>
          </a:prstGeom>
          <a:noFill/>
        </p:spPr>
        <p:txBody>
          <a:bodyPr wrap="square" rtlCol="0">
            <a:spAutoFit/>
          </a:bodyPr>
          <a:lstStyle/>
          <a:p>
            <a:r>
              <a:rPr lang="fr-FR" sz="2800" dirty="0">
                <a:solidFill>
                  <a:schemeClr val="bg1"/>
                </a:solidFill>
              </a:rPr>
              <a:t>Requête en langage naturel (courte)</a:t>
            </a:r>
          </a:p>
          <a:p>
            <a:r>
              <a:rPr lang="fr-FR" sz="2800" dirty="0">
                <a:solidFill>
                  <a:schemeClr val="bg1"/>
                </a:solidFill>
              </a:rPr>
              <a:t>Booléens &amp; Langage naturel ( courte) &amp; filtre</a:t>
            </a:r>
          </a:p>
          <a:p>
            <a:r>
              <a:rPr lang="fr-FR" sz="2800" b="1" dirty="0">
                <a:solidFill>
                  <a:schemeClr val="bg1"/>
                </a:solidFill>
              </a:rPr>
              <a:t>Booléens &amp; operateur de recherche avancée &amp; filtre</a:t>
            </a:r>
          </a:p>
          <a:p>
            <a:r>
              <a:rPr lang="fr-FR" sz="2800" dirty="0">
                <a:solidFill>
                  <a:schemeClr val="bg1"/>
                </a:solidFill>
              </a:rPr>
              <a:t>langage naturel (courte) &amp; filtre</a:t>
            </a:r>
          </a:p>
          <a:p>
            <a:r>
              <a:rPr lang="fr-FR" sz="2800" dirty="0">
                <a:solidFill>
                  <a:schemeClr val="bg1"/>
                </a:solidFill>
              </a:rPr>
              <a:t>langage naturel (courte) &amp; filtre</a:t>
            </a:r>
          </a:p>
          <a:p>
            <a:endParaRPr lang="fr-FR" sz="2800" dirty="0"/>
          </a:p>
        </p:txBody>
      </p:sp>
    </p:spTree>
    <p:extLst>
      <p:ext uri="{BB962C8B-B14F-4D97-AF65-F5344CB8AC3E}">
        <p14:creationId xmlns:p14="http://schemas.microsoft.com/office/powerpoint/2010/main" val="4071475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9082451-6AB3-4C2C-8776-168E7DADF99B}"/>
              </a:ext>
            </a:extLst>
          </p:cNvPr>
          <p:cNvSpPr>
            <a:spLocks noGrp="1"/>
          </p:cNvSpPr>
          <p:nvPr>
            <p:ph type="title"/>
          </p:nvPr>
        </p:nvSpPr>
        <p:spPr>
          <a:xfrm>
            <a:off x="1117598" y="221676"/>
            <a:ext cx="6924112" cy="1325563"/>
          </a:xfrm>
        </p:spPr>
        <p:txBody>
          <a:bodyPr/>
          <a:lstStyle/>
          <a:p>
            <a:r>
              <a:rPr lang="fr-FR" dirty="0"/>
              <a:t>Moteurs </a:t>
            </a:r>
            <a:r>
              <a:rPr lang="fr-FR" dirty="0" err="1"/>
              <a:t>academiques</a:t>
            </a:r>
            <a:endParaRPr lang="fr-FR" dirty="0"/>
          </a:p>
        </p:txBody>
      </p:sp>
      <p:sp>
        <p:nvSpPr>
          <p:cNvPr id="5" name="ZoneTexte 4">
            <a:extLst>
              <a:ext uri="{FF2B5EF4-FFF2-40B4-BE49-F238E27FC236}">
                <a16:creationId xmlns:a16="http://schemas.microsoft.com/office/drawing/2014/main" id="{009BA21C-1907-4EAB-ACA1-E04CA252DFFF}"/>
              </a:ext>
            </a:extLst>
          </p:cNvPr>
          <p:cNvSpPr txBox="1"/>
          <p:nvPr/>
        </p:nvSpPr>
        <p:spPr>
          <a:xfrm>
            <a:off x="774352" y="1874728"/>
            <a:ext cx="4089400" cy="3108543"/>
          </a:xfrm>
          <a:prstGeom prst="rect">
            <a:avLst/>
          </a:prstGeom>
          <a:noFill/>
        </p:spPr>
        <p:txBody>
          <a:bodyPr wrap="square" rtlCol="0">
            <a:spAutoFit/>
          </a:bodyPr>
          <a:lstStyle/>
          <a:p>
            <a:r>
              <a:rPr lang="fr-FR" sz="2800" dirty="0">
                <a:solidFill>
                  <a:schemeClr val="bg1"/>
                </a:solidFill>
              </a:rPr>
              <a:t>World Wild science </a:t>
            </a:r>
          </a:p>
          <a:p>
            <a:r>
              <a:rPr lang="fr-FR" sz="2800" dirty="0">
                <a:solidFill>
                  <a:schemeClr val="bg1"/>
                </a:solidFill>
              </a:rPr>
              <a:t>Science.gov</a:t>
            </a:r>
          </a:p>
          <a:p>
            <a:r>
              <a:rPr lang="fr-FR" sz="2800" dirty="0" err="1">
                <a:solidFill>
                  <a:schemeClr val="bg1"/>
                </a:solidFill>
              </a:rPr>
              <a:t>CiteSeerX</a:t>
            </a:r>
            <a:endParaRPr lang="fr-FR" sz="2800" dirty="0">
              <a:solidFill>
                <a:schemeClr val="bg1"/>
              </a:solidFill>
            </a:endParaRPr>
          </a:p>
          <a:p>
            <a:r>
              <a:rPr lang="fr-FR" sz="2800" dirty="0">
                <a:solidFill>
                  <a:schemeClr val="bg1"/>
                </a:solidFill>
              </a:rPr>
              <a:t>Science </a:t>
            </a:r>
            <a:r>
              <a:rPr lang="fr-FR" sz="2800" dirty="0" err="1">
                <a:solidFill>
                  <a:schemeClr val="bg1"/>
                </a:solidFill>
              </a:rPr>
              <a:t>research</a:t>
            </a:r>
            <a:endParaRPr lang="fr-FR" sz="2800" dirty="0">
              <a:solidFill>
                <a:schemeClr val="bg1"/>
              </a:solidFill>
            </a:endParaRPr>
          </a:p>
          <a:p>
            <a:r>
              <a:rPr lang="fr-FR" sz="2800" dirty="0" err="1">
                <a:solidFill>
                  <a:schemeClr val="bg1"/>
                </a:solidFill>
              </a:rPr>
              <a:t>FreeFullPDF</a:t>
            </a:r>
            <a:endParaRPr lang="fr-FR" sz="2800" dirty="0">
              <a:solidFill>
                <a:schemeClr val="bg1"/>
              </a:solidFill>
            </a:endParaRPr>
          </a:p>
          <a:p>
            <a:r>
              <a:rPr lang="fr-FR" sz="2800" dirty="0">
                <a:solidFill>
                  <a:schemeClr val="bg1"/>
                </a:solidFill>
              </a:rPr>
              <a:t>1findr</a:t>
            </a:r>
          </a:p>
          <a:p>
            <a:r>
              <a:rPr lang="fr-FR" sz="2800" dirty="0">
                <a:solidFill>
                  <a:schemeClr val="bg1"/>
                </a:solidFill>
              </a:rPr>
              <a:t>ISTEX </a:t>
            </a:r>
          </a:p>
        </p:txBody>
      </p:sp>
    </p:spTree>
    <p:extLst>
      <p:ext uri="{BB962C8B-B14F-4D97-AF65-F5344CB8AC3E}">
        <p14:creationId xmlns:p14="http://schemas.microsoft.com/office/powerpoint/2010/main" val="3694679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108A127-77AA-4934-9B95-F97EEAF43C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236" y="392321"/>
            <a:ext cx="1905434" cy="1905434"/>
          </a:xfrm>
        </p:spPr>
      </p:pic>
      <p:pic>
        <p:nvPicPr>
          <p:cNvPr id="8" name="Image 7">
            <a:extLst>
              <a:ext uri="{FF2B5EF4-FFF2-40B4-BE49-F238E27FC236}">
                <a16:creationId xmlns:a16="http://schemas.microsoft.com/office/drawing/2014/main" id="{848B4415-A9CC-458F-9B4D-A8201539A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2741183"/>
            <a:ext cx="288031" cy="288031"/>
          </a:xfrm>
          <a:prstGeom prst="rect">
            <a:avLst/>
          </a:prstGeom>
        </p:spPr>
      </p:pic>
      <p:pic>
        <p:nvPicPr>
          <p:cNvPr id="9" name="Image 8">
            <a:extLst>
              <a:ext uri="{FF2B5EF4-FFF2-40B4-BE49-F238E27FC236}">
                <a16:creationId xmlns:a16="http://schemas.microsoft.com/office/drawing/2014/main" id="{2A9562A9-DEBF-4DDD-9DFE-E6BB86EBD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3828787"/>
            <a:ext cx="288031" cy="288031"/>
          </a:xfrm>
          <a:prstGeom prst="rect">
            <a:avLst/>
          </a:prstGeom>
        </p:spPr>
      </p:pic>
      <p:pic>
        <p:nvPicPr>
          <p:cNvPr id="10" name="Image 9">
            <a:extLst>
              <a:ext uri="{FF2B5EF4-FFF2-40B4-BE49-F238E27FC236}">
                <a16:creationId xmlns:a16="http://schemas.microsoft.com/office/drawing/2014/main" id="{FC9CD09D-CEF2-4362-A928-6762AA69E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10" y="5114610"/>
            <a:ext cx="288031" cy="288031"/>
          </a:xfrm>
          <a:prstGeom prst="rect">
            <a:avLst/>
          </a:prstGeom>
        </p:spPr>
      </p:pic>
      <p:sp>
        <p:nvSpPr>
          <p:cNvPr id="16" name="Titre 1">
            <a:extLst>
              <a:ext uri="{FF2B5EF4-FFF2-40B4-BE49-F238E27FC236}">
                <a16:creationId xmlns:a16="http://schemas.microsoft.com/office/drawing/2014/main" id="{B43A0542-5B83-4F68-BC2D-D9BC7EFA0D47}"/>
              </a:ext>
            </a:extLst>
          </p:cNvPr>
          <p:cNvSpPr>
            <a:spLocks noGrp="1"/>
          </p:cNvSpPr>
          <p:nvPr>
            <p:ph type="title"/>
          </p:nvPr>
        </p:nvSpPr>
        <p:spPr>
          <a:xfrm>
            <a:off x="3198329" y="232162"/>
            <a:ext cx="7691375" cy="1325563"/>
          </a:xfrm>
        </p:spPr>
        <p:txBody>
          <a:bodyPr>
            <a:normAutofit/>
          </a:bodyPr>
          <a:lstStyle/>
          <a:p>
            <a:r>
              <a:rPr lang="fr-FR" dirty="0"/>
              <a:t>Interroger les bases documentaires </a:t>
            </a:r>
          </a:p>
        </p:txBody>
      </p:sp>
      <p:sp>
        <p:nvSpPr>
          <p:cNvPr id="12" name="ZoneTexte 11">
            <a:extLst>
              <a:ext uri="{FF2B5EF4-FFF2-40B4-BE49-F238E27FC236}">
                <a16:creationId xmlns:a16="http://schemas.microsoft.com/office/drawing/2014/main" id="{C92C9C6A-93D5-4A26-B322-58A9E6FCBBA7}"/>
              </a:ext>
            </a:extLst>
          </p:cNvPr>
          <p:cNvSpPr txBox="1"/>
          <p:nvPr/>
        </p:nvSpPr>
        <p:spPr>
          <a:xfrm>
            <a:off x="2464190" y="2659882"/>
            <a:ext cx="9727809" cy="369332"/>
          </a:xfrm>
          <a:prstGeom prst="rect">
            <a:avLst/>
          </a:prstGeom>
          <a:noFill/>
        </p:spPr>
        <p:txBody>
          <a:bodyPr wrap="square" rtlCol="0">
            <a:spAutoFit/>
          </a:bodyPr>
          <a:lstStyle/>
          <a:p>
            <a:r>
              <a:rPr lang="fr-FR" dirty="0">
                <a:latin typeface="Verb Regular" panose="02000500030000020004" pitchFamily="50" charset="0"/>
              </a:rPr>
              <a:t>Consultez toujours le site Web de la bibliothèque pour accéder aux bases de données.</a:t>
            </a:r>
          </a:p>
        </p:txBody>
      </p:sp>
      <p:sp>
        <p:nvSpPr>
          <p:cNvPr id="13" name="ZoneTexte 12">
            <a:extLst>
              <a:ext uri="{FF2B5EF4-FFF2-40B4-BE49-F238E27FC236}">
                <a16:creationId xmlns:a16="http://schemas.microsoft.com/office/drawing/2014/main" id="{0E31F269-B3E9-4A2C-8879-CF99B8AAB836}"/>
              </a:ext>
            </a:extLst>
          </p:cNvPr>
          <p:cNvSpPr txBox="1"/>
          <p:nvPr/>
        </p:nvSpPr>
        <p:spPr>
          <a:xfrm>
            <a:off x="2464189" y="3569596"/>
            <a:ext cx="9510691" cy="923330"/>
          </a:xfrm>
          <a:prstGeom prst="rect">
            <a:avLst/>
          </a:prstGeom>
          <a:noFill/>
        </p:spPr>
        <p:txBody>
          <a:bodyPr wrap="square" rtlCol="0">
            <a:spAutoFit/>
          </a:bodyPr>
          <a:lstStyle/>
          <a:p>
            <a:r>
              <a:rPr lang="fr-FR" dirty="0">
                <a:latin typeface="Verb Regular" panose="02000500030000020004" pitchFamily="50" charset="0"/>
              </a:rPr>
              <a:t>Il existe plusieurs types de bases de données. Certains contiennent des articles en texte intégral, d’autres résumés, l’accès peut être limité en fonction du périmètre d’abonnement de la bibliothèque.</a:t>
            </a:r>
          </a:p>
        </p:txBody>
      </p:sp>
      <p:sp>
        <p:nvSpPr>
          <p:cNvPr id="14" name="ZoneTexte 13">
            <a:extLst>
              <a:ext uri="{FF2B5EF4-FFF2-40B4-BE49-F238E27FC236}">
                <a16:creationId xmlns:a16="http://schemas.microsoft.com/office/drawing/2014/main" id="{9A1CC9D2-95BC-4472-9D7B-7EA6AEAD19A6}"/>
              </a:ext>
            </a:extLst>
          </p:cNvPr>
          <p:cNvSpPr txBox="1"/>
          <p:nvPr/>
        </p:nvSpPr>
        <p:spPr>
          <a:xfrm>
            <a:off x="2420348" y="5033309"/>
            <a:ext cx="9598374" cy="369332"/>
          </a:xfrm>
          <a:prstGeom prst="rect">
            <a:avLst/>
          </a:prstGeom>
          <a:noFill/>
        </p:spPr>
        <p:txBody>
          <a:bodyPr wrap="square" rtlCol="0">
            <a:spAutoFit/>
          </a:bodyPr>
          <a:lstStyle/>
          <a:p>
            <a:r>
              <a:rPr lang="fr-FR" dirty="0">
                <a:latin typeface="Verb Regular" panose="02000500030000020004" pitchFamily="50" charset="0"/>
              </a:rPr>
              <a:t>Il existe des alternatives à Google! Bases de données en libre accès, brevets</a:t>
            </a:r>
          </a:p>
        </p:txBody>
      </p:sp>
    </p:spTree>
    <p:extLst>
      <p:ext uri="{BB962C8B-B14F-4D97-AF65-F5344CB8AC3E}">
        <p14:creationId xmlns:p14="http://schemas.microsoft.com/office/powerpoint/2010/main" val="2471629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173626" y="5368759"/>
            <a:ext cx="3851920" cy="830997"/>
          </a:xfrm>
          <a:prstGeom prst="rect">
            <a:avLst/>
          </a:prstGeom>
          <a:noFill/>
        </p:spPr>
        <p:txBody>
          <a:bodyPr wrap="square" rtlCol="0">
            <a:spAutoFit/>
          </a:bodyPr>
          <a:lstStyle/>
          <a:p>
            <a:endParaRPr lang="fr-FR" sz="2400" i="1" dirty="0"/>
          </a:p>
          <a:p>
            <a:endParaRPr lang="fr-FR" sz="2400" i="1"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836" y="1431552"/>
            <a:ext cx="6667500" cy="3752850"/>
          </a:xfrm>
          <a:prstGeom prst="rect">
            <a:avLst/>
          </a:prstGeom>
        </p:spPr>
      </p:pic>
      <p:sp>
        <p:nvSpPr>
          <p:cNvPr id="5" name="ZoneTexte 4"/>
          <p:cNvSpPr txBox="1"/>
          <p:nvPr/>
        </p:nvSpPr>
        <p:spPr>
          <a:xfrm>
            <a:off x="161365" y="6360459"/>
            <a:ext cx="7745506" cy="215444"/>
          </a:xfrm>
          <a:prstGeom prst="rect">
            <a:avLst/>
          </a:prstGeom>
          <a:noFill/>
        </p:spPr>
        <p:txBody>
          <a:bodyPr wrap="square" rtlCol="0">
            <a:spAutoFit/>
          </a:bodyPr>
          <a:lstStyle/>
          <a:p>
            <a:r>
              <a:rPr lang="fr-FR" sz="800" dirty="0">
                <a:solidFill>
                  <a:schemeClr val="bg1">
                    <a:lumMod val="65000"/>
                  </a:schemeClr>
                </a:solidFill>
              </a:rPr>
              <a:t>30/10/2018 Crédit photo https://thumbs.dreamstime.com/z/relax-refresh-recharge-office-words-table-computer-coffee-notepad-smartphone-digital-tablet-66692611.jpg</a:t>
            </a:r>
          </a:p>
        </p:txBody>
      </p:sp>
    </p:spTree>
    <p:extLst>
      <p:ext uri="{BB962C8B-B14F-4D97-AF65-F5344CB8AC3E}">
        <p14:creationId xmlns:p14="http://schemas.microsoft.com/office/powerpoint/2010/main" val="172834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9807879" cy="4832092"/>
          </a:xfrm>
          <a:prstGeom prst="rect">
            <a:avLst/>
          </a:prstGeom>
          <a:noFill/>
        </p:spPr>
        <p:txBody>
          <a:bodyPr wrap="square" rtlCol="0">
            <a:spAutoFit/>
          </a:bodyPr>
          <a:lstStyle/>
          <a:p>
            <a:r>
              <a:rPr lang="fr-FR" sz="3600" b="1" dirty="0">
                <a:solidFill>
                  <a:schemeClr val="bg1"/>
                </a:solidFill>
              </a:rPr>
              <a:t>2eme séance  ( 10 octobre à 8h)</a:t>
            </a:r>
          </a:p>
          <a:p>
            <a:endParaRPr lang="fr-FR" sz="3600" b="1" dirty="0">
              <a:solidFill>
                <a:schemeClr val="bg1"/>
              </a:solidFill>
            </a:endParaRPr>
          </a:p>
          <a:p>
            <a:endParaRPr lang="fr-FR" dirty="0"/>
          </a:p>
          <a:p>
            <a:pPr marL="342900" indent="-342900">
              <a:buFont typeface="+mj-lt"/>
              <a:buAutoNum type="arabicPeriod"/>
            </a:pPr>
            <a:r>
              <a:rPr lang="fr-FR" sz="4000" dirty="0">
                <a:solidFill>
                  <a:schemeClr val="bg1"/>
                </a:solidFill>
              </a:rPr>
              <a:t>Qualité de l’information</a:t>
            </a:r>
          </a:p>
          <a:p>
            <a:endParaRPr lang="fr-FR" sz="4000" dirty="0">
              <a:solidFill>
                <a:schemeClr val="bg1"/>
              </a:solidFill>
            </a:endParaRPr>
          </a:p>
          <a:p>
            <a:r>
              <a:rPr lang="fr-FR" sz="4000" dirty="0">
                <a:solidFill>
                  <a:schemeClr val="bg1"/>
                </a:solidFill>
              </a:rPr>
              <a:t>2.  Les droits d’auteur</a:t>
            </a:r>
          </a:p>
          <a:p>
            <a:endParaRPr lang="fr-FR" sz="4000" dirty="0">
              <a:solidFill>
                <a:schemeClr val="bg1"/>
              </a:solidFill>
            </a:endParaRPr>
          </a:p>
          <a:p>
            <a:r>
              <a:rPr lang="fr-FR" sz="4000" dirty="0">
                <a:solidFill>
                  <a:schemeClr val="bg1"/>
                </a:solidFill>
              </a:rPr>
              <a:t>3.  Zotero   </a:t>
            </a:r>
          </a:p>
          <a:p>
            <a:endParaRPr lang="fr-FR" dirty="0"/>
          </a:p>
        </p:txBody>
      </p:sp>
      <p:cxnSp>
        <p:nvCxnSpPr>
          <p:cNvPr id="3" name="Connecteur droit avec flèche 2">
            <a:extLst>
              <a:ext uri="{FF2B5EF4-FFF2-40B4-BE49-F238E27FC236}">
                <a16:creationId xmlns:a16="http://schemas.microsoft.com/office/drawing/2014/main" id="{D0B00938-48C0-44CB-B20A-FEFA5677300F}"/>
              </a:ext>
            </a:extLst>
          </p:cNvPr>
          <p:cNvCxnSpPr/>
          <p:nvPr/>
        </p:nvCxnSpPr>
        <p:spPr>
          <a:xfrm flipV="1">
            <a:off x="6941127" y="5043055"/>
            <a:ext cx="1870364" cy="789709"/>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03855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6" name="Espace réservé du contenu 3"/>
          <p:cNvSpPr txBox="1">
            <a:spLocks/>
          </p:cNvSpPr>
          <p:nvPr/>
        </p:nvSpPr>
        <p:spPr>
          <a:xfrm>
            <a:off x="1543664" y="1946344"/>
            <a:ext cx="6388404" cy="3208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solidFill>
                <a:latin typeface="Verb Regular" panose="02000500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Verb Regular" panose="02000500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Verb Regular" panose="02000500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dirty="0"/>
              <a:t> </a:t>
            </a:r>
          </a:p>
          <a:p>
            <a:endParaRPr lang="fr-FR" sz="1500" dirty="0"/>
          </a:p>
          <a:p>
            <a:pPr marL="0" indent="0">
              <a:buNone/>
            </a:pPr>
            <a:endParaRPr lang="fr-FR" sz="1400" dirty="0">
              <a:solidFill>
                <a:schemeClr val="bg1"/>
              </a:solidFill>
            </a:endParaRPr>
          </a:p>
        </p:txBody>
      </p:sp>
      <p:sp>
        <p:nvSpPr>
          <p:cNvPr id="4" name="ZoneTexte 3">
            <a:extLst>
              <a:ext uri="{FF2B5EF4-FFF2-40B4-BE49-F238E27FC236}">
                <a16:creationId xmlns:a16="http://schemas.microsoft.com/office/drawing/2014/main" id="{6E8886B5-BC96-4185-A050-29890272BC86}"/>
              </a:ext>
            </a:extLst>
          </p:cNvPr>
          <p:cNvSpPr txBox="1"/>
          <p:nvPr/>
        </p:nvSpPr>
        <p:spPr>
          <a:xfrm>
            <a:off x="288098" y="474345"/>
            <a:ext cx="11536472" cy="5293757"/>
          </a:xfrm>
          <a:prstGeom prst="rect">
            <a:avLst/>
          </a:prstGeom>
          <a:noFill/>
        </p:spPr>
        <p:txBody>
          <a:bodyPr wrap="square" rtlCol="0">
            <a:spAutoFit/>
          </a:bodyPr>
          <a:lstStyle/>
          <a:p>
            <a:r>
              <a:rPr lang="en-US" sz="3600" dirty="0">
                <a:solidFill>
                  <a:schemeClr val="bg1"/>
                </a:solidFill>
              </a:rPr>
              <a:t>A </a:t>
            </a:r>
            <a:r>
              <a:rPr lang="en-US" sz="3600" dirty="0">
                <a:solidFill>
                  <a:schemeClr val="bg1"/>
                </a:solidFill>
                <a:latin typeface="Verb Regular" panose="02000500030000020004" pitchFamily="50" charset="0"/>
              </a:rPr>
              <a:t>la fin de </a:t>
            </a:r>
            <a:r>
              <a:rPr lang="en-US" sz="3600" dirty="0" err="1">
                <a:solidFill>
                  <a:schemeClr val="bg1"/>
                </a:solidFill>
                <a:latin typeface="Verb Regular" panose="02000500030000020004" pitchFamily="50" charset="0"/>
              </a:rPr>
              <a:t>ces</a:t>
            </a:r>
            <a:r>
              <a:rPr lang="en-US" sz="3600" dirty="0">
                <a:solidFill>
                  <a:schemeClr val="bg1"/>
                </a:solidFill>
                <a:latin typeface="Verb Regular" panose="02000500030000020004" pitchFamily="50" charset="0"/>
              </a:rPr>
              <a:t> 2  séances de formation  </a:t>
            </a:r>
            <a:r>
              <a:rPr lang="en-US" sz="3600" dirty="0" err="1">
                <a:solidFill>
                  <a:schemeClr val="bg1"/>
                </a:solidFill>
                <a:latin typeface="Verb Regular" panose="02000500030000020004" pitchFamily="50" charset="0"/>
              </a:rPr>
              <a:t>vous</a:t>
            </a:r>
            <a:r>
              <a:rPr lang="en-US" sz="3600" dirty="0">
                <a:solidFill>
                  <a:schemeClr val="bg1"/>
                </a:solidFill>
                <a:latin typeface="Verb Regular" panose="02000500030000020004" pitchFamily="50" charset="0"/>
              </a:rPr>
              <a:t> </a:t>
            </a:r>
            <a:r>
              <a:rPr lang="en-US" sz="3600" dirty="0" err="1">
                <a:solidFill>
                  <a:schemeClr val="bg1"/>
                </a:solidFill>
                <a:latin typeface="Verb Regular" panose="02000500030000020004" pitchFamily="50" charset="0"/>
              </a:rPr>
              <a:t>serez</a:t>
            </a:r>
            <a:r>
              <a:rPr lang="en-US" sz="3600" dirty="0">
                <a:solidFill>
                  <a:schemeClr val="bg1"/>
                </a:solidFill>
                <a:latin typeface="Verb Regular" panose="02000500030000020004" pitchFamily="50" charset="0"/>
              </a:rPr>
              <a:t> capable</a:t>
            </a:r>
          </a:p>
          <a:p>
            <a:r>
              <a:rPr lang="en-US" sz="3600" dirty="0">
                <a:solidFill>
                  <a:schemeClr val="bg1"/>
                </a:solidFill>
                <a:latin typeface="Verb Regular" panose="02000500030000020004" pitchFamily="50" charset="0"/>
              </a:rPr>
              <a:t> </a:t>
            </a:r>
          </a:p>
          <a:p>
            <a:pPr lvl="1"/>
            <a:endParaRPr lang="fr-FR" sz="2400" i="1" dirty="0">
              <a:latin typeface="Verb Regular" panose="02000500030000020004" pitchFamily="50" charset="0"/>
            </a:endParaRPr>
          </a:p>
          <a:p>
            <a:pPr>
              <a:buFont typeface="Wingdings" panose="05000000000000000000" pitchFamily="2" charset="2"/>
              <a:buChar char="q"/>
            </a:pPr>
            <a:r>
              <a:rPr lang="fr-FR" sz="3200" dirty="0">
                <a:solidFill>
                  <a:schemeClr val="bg1"/>
                </a:solidFill>
              </a:rPr>
              <a:t> De comprendre les attentes précises de vos tuteurs </a:t>
            </a:r>
          </a:p>
          <a:p>
            <a:pPr>
              <a:buFont typeface="Wingdings" panose="05000000000000000000" pitchFamily="2" charset="2"/>
              <a:buChar char="q"/>
            </a:pPr>
            <a:endParaRPr lang="fr-FR" sz="3200" dirty="0">
              <a:solidFill>
                <a:schemeClr val="bg1"/>
              </a:solidFill>
            </a:endParaRPr>
          </a:p>
          <a:p>
            <a:pPr>
              <a:buFont typeface="Wingdings" panose="05000000000000000000" pitchFamily="2" charset="2"/>
              <a:buChar char="q"/>
            </a:pPr>
            <a:r>
              <a:rPr lang="fr-FR" sz="3200" dirty="0">
                <a:solidFill>
                  <a:schemeClr val="bg1"/>
                </a:solidFill>
              </a:rPr>
              <a:t> De comprendre le monde de la publication scientifique</a:t>
            </a:r>
          </a:p>
          <a:p>
            <a:pPr>
              <a:buFont typeface="Wingdings" panose="05000000000000000000" pitchFamily="2" charset="2"/>
              <a:buChar char="q"/>
            </a:pPr>
            <a:endParaRPr lang="fr-FR" sz="3200" dirty="0">
              <a:solidFill>
                <a:schemeClr val="bg1"/>
              </a:solidFill>
            </a:endParaRPr>
          </a:p>
          <a:p>
            <a:pPr>
              <a:buFont typeface="Wingdings" panose="05000000000000000000" pitchFamily="2" charset="2"/>
              <a:buChar char="q"/>
            </a:pPr>
            <a:r>
              <a:rPr lang="fr-FR" sz="3200" dirty="0">
                <a:solidFill>
                  <a:schemeClr val="bg1"/>
                </a:solidFill>
              </a:rPr>
              <a:t> Choisir l’information au niveau attendu</a:t>
            </a:r>
          </a:p>
          <a:p>
            <a:pPr>
              <a:buFont typeface="Wingdings" panose="05000000000000000000" pitchFamily="2" charset="2"/>
              <a:buChar char="q"/>
            </a:pPr>
            <a:endParaRPr lang="fr-FR" sz="3200" dirty="0">
              <a:solidFill>
                <a:schemeClr val="bg1"/>
              </a:solidFill>
            </a:endParaRPr>
          </a:p>
          <a:p>
            <a:pPr>
              <a:buFont typeface="Wingdings" panose="05000000000000000000" pitchFamily="2" charset="2"/>
              <a:buChar char="q"/>
            </a:pPr>
            <a:r>
              <a:rPr lang="fr-FR" sz="3200" dirty="0">
                <a:solidFill>
                  <a:schemeClr val="bg1"/>
                </a:solidFill>
              </a:rPr>
              <a:t> Interroger les bases documentaires</a:t>
            </a:r>
          </a:p>
          <a:p>
            <a:endParaRPr lang="fr-FR" dirty="0"/>
          </a:p>
        </p:txBody>
      </p:sp>
    </p:spTree>
    <p:extLst>
      <p:ext uri="{BB962C8B-B14F-4D97-AF65-F5344CB8AC3E}">
        <p14:creationId xmlns:p14="http://schemas.microsoft.com/office/powerpoint/2010/main" val="1880133566"/>
      </p:ext>
    </p:extLst>
  </p:cSld>
  <p:clrMapOvr>
    <a:masterClrMapping/>
  </p:clrMapOvr>
</p:sld>
</file>

<file path=ppt/theme/theme1.xml><?xml version="1.0" encoding="utf-8"?>
<a:theme xmlns:a="http://schemas.openxmlformats.org/drawingml/2006/main" name="Titre">
  <a:themeElements>
    <a:clrScheme name="Charte BibINSA">
      <a:dk1>
        <a:sysClr val="windowText" lastClr="000000"/>
      </a:dk1>
      <a:lt1>
        <a:sysClr val="window" lastClr="FFFFFF"/>
      </a:lt1>
      <a:dk2>
        <a:srgbClr val="44546A"/>
      </a:dk2>
      <a:lt2>
        <a:srgbClr val="E7E6E6"/>
      </a:lt2>
      <a:accent1>
        <a:srgbClr val="103869"/>
      </a:accent1>
      <a:accent2>
        <a:srgbClr val="ED7062"/>
      </a:accent2>
      <a:accent3>
        <a:srgbClr val="5F6062"/>
      </a:accent3>
      <a:accent4>
        <a:srgbClr val="E42618"/>
      </a:accent4>
      <a:accent5>
        <a:srgbClr val="44958C"/>
      </a:accent5>
      <a:accent6>
        <a:srgbClr val="1855A0"/>
      </a:accent6>
      <a:hlink>
        <a:srgbClr val="267D9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2F23B9DD-BE6D-4896-BB7A-CD596FF0ADE3}" vid="{9569388D-7F77-4F62-A9C5-F6654DF59EBE}"/>
    </a:ext>
  </a:extLst>
</a:theme>
</file>

<file path=ppt/theme/theme2.xml><?xml version="1.0" encoding="utf-8"?>
<a:theme xmlns:a="http://schemas.openxmlformats.org/drawingml/2006/main" name="Plein tex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2F23B9DD-BE6D-4896-BB7A-CD596FF0ADE3}" vid="{F5E1DAE5-756A-4A03-A3E8-852157A9D943}"/>
    </a:ext>
  </a:extLst>
</a:theme>
</file>

<file path=ppt/theme/theme3.xml><?xml version="1.0" encoding="utf-8"?>
<a:theme xmlns:a="http://schemas.openxmlformats.org/drawingml/2006/main" name="Masque Image + texte">
  <a:themeElements>
    <a:clrScheme name="Charte BibINSA">
      <a:dk1>
        <a:sysClr val="windowText" lastClr="000000"/>
      </a:dk1>
      <a:lt1>
        <a:sysClr val="window" lastClr="FFFFFF"/>
      </a:lt1>
      <a:dk2>
        <a:srgbClr val="44546A"/>
      </a:dk2>
      <a:lt2>
        <a:srgbClr val="E7E6E6"/>
      </a:lt2>
      <a:accent1>
        <a:srgbClr val="103869"/>
      </a:accent1>
      <a:accent2>
        <a:srgbClr val="ED7062"/>
      </a:accent2>
      <a:accent3>
        <a:srgbClr val="5F6062"/>
      </a:accent3>
      <a:accent4>
        <a:srgbClr val="E42618"/>
      </a:accent4>
      <a:accent5>
        <a:srgbClr val="44958C"/>
      </a:accent5>
      <a:accent6>
        <a:srgbClr val="1855A0"/>
      </a:accent6>
      <a:hlink>
        <a:srgbClr val="267D9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2F23B9DD-BE6D-4896-BB7A-CD596FF0ADE3}" vid="{20795EAE-1FF5-4F43-BB88-01B3B6B80FE7}"/>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Charte BibINSA">
      <a:dk1>
        <a:sysClr val="windowText" lastClr="000000"/>
      </a:dk1>
      <a:lt1>
        <a:sysClr val="window" lastClr="FFFFFF"/>
      </a:lt1>
      <a:dk2>
        <a:srgbClr val="44546A"/>
      </a:dk2>
      <a:lt2>
        <a:srgbClr val="E7E6E6"/>
      </a:lt2>
      <a:accent1>
        <a:srgbClr val="103869"/>
      </a:accent1>
      <a:accent2>
        <a:srgbClr val="ED7062"/>
      </a:accent2>
      <a:accent3>
        <a:srgbClr val="5F6062"/>
      </a:accent3>
      <a:accent4>
        <a:srgbClr val="E42618"/>
      </a:accent4>
      <a:accent5>
        <a:srgbClr val="44958C"/>
      </a:accent5>
      <a:accent6>
        <a:srgbClr val="1855A0"/>
      </a:accent6>
      <a:hlink>
        <a:srgbClr val="267D9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 RESSOURCES DE</Template>
  <TotalTime>4763</TotalTime>
  <Words>8068</Words>
  <Application>Microsoft Office PowerPoint</Application>
  <PresentationFormat>Grand écran</PresentationFormat>
  <Paragraphs>1023</Paragraphs>
  <Slides>75</Slides>
  <Notes>75</Notes>
  <HiddenSlides>6</HiddenSlides>
  <MMClips>0</MMClips>
  <ScaleCrop>false</ScaleCrop>
  <HeadingPairs>
    <vt:vector size="6" baseType="variant">
      <vt:variant>
        <vt:lpstr>Polices utilisées</vt:lpstr>
      </vt:variant>
      <vt:variant>
        <vt:i4>14</vt:i4>
      </vt:variant>
      <vt:variant>
        <vt:lpstr>Thème</vt:lpstr>
      </vt:variant>
      <vt:variant>
        <vt:i4>3</vt:i4>
      </vt:variant>
      <vt:variant>
        <vt:lpstr>Titres des diapositives</vt:lpstr>
      </vt:variant>
      <vt:variant>
        <vt:i4>75</vt:i4>
      </vt:variant>
    </vt:vector>
  </HeadingPairs>
  <TitlesOfParts>
    <vt:vector size="92" baseType="lpstr">
      <vt:lpstr>Arial</vt:lpstr>
      <vt:lpstr>Calibri</vt:lpstr>
      <vt:lpstr>Calibri Light</vt:lpstr>
      <vt:lpstr>Palatino</vt:lpstr>
      <vt:lpstr>Times New Roman</vt:lpstr>
      <vt:lpstr>Verb Black</vt:lpstr>
      <vt:lpstr>Verb Extralight</vt:lpstr>
      <vt:lpstr>Verb Regular</vt:lpstr>
      <vt:lpstr>VerbComp</vt:lpstr>
      <vt:lpstr>VerbComp Medium</vt:lpstr>
      <vt:lpstr>VerbComp Regular</vt:lpstr>
      <vt:lpstr>VerbCond Medium</vt:lpstr>
      <vt:lpstr>VerbCond Semibold</vt:lpstr>
      <vt:lpstr>Wingdings</vt:lpstr>
      <vt:lpstr>Titre</vt:lpstr>
      <vt:lpstr>Plein texte</vt:lpstr>
      <vt:lpstr>Masque Image + texte</vt:lpstr>
      <vt:lpstr>Présentation PowerPoint</vt:lpstr>
      <vt:lpstr>Présentation PowerPoint</vt:lpstr>
      <vt:lpstr>Présentation PowerPoint</vt:lpstr>
      <vt:lpstr>Présentation PowerPoint</vt:lpstr>
      <vt:lpstr>Rappel</vt:lpstr>
      <vt:lpstr>Compétences visées  Etat De L Art:</vt:lpstr>
      <vt:lpstr>Présentation PowerPoint</vt:lpstr>
      <vt:lpstr>Présentation PowerPoint</vt:lpstr>
      <vt:lpstr>Présentation PowerPoint</vt:lpstr>
      <vt:lpstr>Présentation PowerPoint</vt:lpstr>
      <vt:lpstr>Literature Review</vt:lpstr>
      <vt:lpstr>Processus de rédaction </vt:lpstr>
      <vt:lpstr>Literature Review</vt:lpstr>
      <vt:lpstr>Présentation PowerPoint</vt:lpstr>
      <vt:lpstr>Présentation PowerPoint</vt:lpstr>
      <vt:lpstr>La publication scientifique</vt:lpstr>
      <vt:lpstr>Présentation PowerPoint</vt:lpstr>
      <vt:lpstr>Présentation PowerPoint</vt:lpstr>
      <vt:lpstr>ARTICLE SCIENTIFIQUE </vt:lpstr>
      <vt:lpstr>Carrière académique</vt:lpstr>
      <vt:lpstr>Publications</vt:lpstr>
      <vt:lpstr>Structure d’un  article scientifique </vt:lpstr>
      <vt:lpstr>Structure d’un  article scientifique </vt:lpstr>
      <vt:lpstr>Présentation PowerPoint</vt:lpstr>
      <vt:lpstr> Circuit de publication</vt:lpstr>
      <vt:lpstr>Présentation PowerPoint</vt:lpstr>
      <vt:lpstr>Acces payant / Abonnement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Publications scientifiques</vt:lpstr>
      <vt:lpstr>L’ARTICLE SCIENTIFIQUE</vt:lpstr>
      <vt:lpstr>Présentation PowerPoint</vt:lpstr>
      <vt:lpstr>Présentation PowerPoint</vt:lpstr>
      <vt:lpstr>Pour qui je travaille ?</vt:lpstr>
      <vt:lpstr>Présentation PowerPoint</vt:lpstr>
      <vt:lpstr>Présentation PowerPoint</vt:lpstr>
      <vt:lpstr>Préparer sa recherche</vt:lpstr>
      <vt:lpstr>Présentation PowerPoint</vt:lpstr>
      <vt:lpstr>Présentation PowerPoint</vt:lpstr>
      <vt:lpstr>Présentation PowerPoint</vt:lpstr>
      <vt:lpstr>Présentation PowerPoint</vt:lpstr>
      <vt:lpstr>Présentation PowerPoint</vt:lpstr>
      <vt:lpstr>Caractérisation de plis en bois de différentes essences  </vt:lpstr>
      <vt:lpstr>Présentation PowerPoint</vt:lpstr>
      <vt:lpstr>Stratégie de recherche</vt:lpstr>
      <vt:lpstr>Présentation PowerPoint</vt:lpstr>
      <vt:lpstr>Présentation PowerPoint</vt:lpstr>
      <vt:lpstr>Choisir l’information scientifique au niveau attendu</vt:lpstr>
      <vt:lpstr>Présentation PowerPoint</vt:lpstr>
      <vt:lpstr>Ou trouver de l’information sur mon sujet ?  </vt:lpstr>
      <vt:lpstr>Présentation PowerPoint</vt:lpstr>
      <vt:lpstr>Présentation PowerPoint</vt:lpstr>
      <vt:lpstr>Présentation PowerPoint</vt:lpstr>
      <vt:lpstr>Présentation PowerPoint</vt:lpstr>
      <vt:lpstr>Présentation PowerPoint</vt:lpstr>
      <vt:lpstr>Thèses  </vt:lpstr>
      <vt:lpstr>La science ouverte</vt:lpstr>
      <vt:lpstr>Installation Extension</vt:lpstr>
      <vt:lpstr>Présentation PowerPoint</vt:lpstr>
      <vt:lpstr>Présentation PowerPoint</vt:lpstr>
      <vt:lpstr>Présentation PowerPoint</vt:lpstr>
      <vt:lpstr>Le brevet </vt:lpstr>
      <vt:lpstr>Présentation PowerPoint</vt:lpstr>
      <vt:lpstr>Présentation PowerPoint</vt:lpstr>
      <vt:lpstr>Moteurs academiques</vt:lpstr>
      <vt:lpstr>Moteurs academiques</vt:lpstr>
      <vt:lpstr>Interroger les bases documentaires </vt:lpstr>
      <vt:lpstr>Présentation PowerPoint</vt:lpstr>
    </vt:vector>
  </TitlesOfParts>
  <Company>Insa de Toulouse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RESSOURCES DE PROXIMITÉ</dc:title>
  <dc:creator>Anne Laure Aymard</dc:creator>
  <cp:lastModifiedBy>Anne Laure Aymard</cp:lastModifiedBy>
  <cp:revision>391</cp:revision>
  <cp:lastPrinted>2023-11-08T10:57:11Z</cp:lastPrinted>
  <dcterms:created xsi:type="dcterms:W3CDTF">2021-01-15T08:48:28Z</dcterms:created>
  <dcterms:modified xsi:type="dcterms:W3CDTF">2023-11-08T11:00:33Z</dcterms:modified>
</cp:coreProperties>
</file>