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19"/>
  </p:notesMasterIdLst>
  <p:handoutMasterIdLst>
    <p:handoutMasterId r:id="rId20"/>
  </p:handoutMasterIdLst>
  <p:sldIdLst>
    <p:sldId id="281" r:id="rId2"/>
    <p:sldId id="379" r:id="rId3"/>
    <p:sldId id="416" r:id="rId4"/>
    <p:sldId id="411" r:id="rId5"/>
    <p:sldId id="425" r:id="rId6"/>
    <p:sldId id="414" r:id="rId7"/>
    <p:sldId id="413" r:id="rId8"/>
    <p:sldId id="415" r:id="rId9"/>
    <p:sldId id="417" r:id="rId10"/>
    <p:sldId id="419" r:id="rId11"/>
    <p:sldId id="418" r:id="rId12"/>
    <p:sldId id="422" r:id="rId13"/>
    <p:sldId id="427" r:id="rId14"/>
    <p:sldId id="428" r:id="rId15"/>
    <p:sldId id="430" r:id="rId16"/>
    <p:sldId id="423" r:id="rId17"/>
    <p:sldId id="424" r:id="rId18"/>
  </p:sldIdLst>
  <p:sldSz cx="9144000" cy="6858000" type="screen4x3"/>
  <p:notesSz cx="6769100" cy="9906000"/>
  <p:defaultTextStyle>
    <a:defPPr>
      <a:defRPr lang="en-GB"/>
    </a:defPPr>
    <a:lvl1pPr algn="l" rtl="0" eaLnBrk="0" fontAlgn="base" hangingPunct="0">
      <a:spcBef>
        <a:spcPct val="0"/>
      </a:spcBef>
      <a:spcAft>
        <a:spcPct val="0"/>
      </a:spcAft>
      <a:defRPr sz="2400" kern="1200">
        <a:solidFill>
          <a:schemeClr val="bg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bg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bg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bg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bg1"/>
        </a:solidFill>
        <a:latin typeface="Comic Sans MS" pitchFamily="66" charset="0"/>
        <a:ea typeface="+mn-ea"/>
        <a:cs typeface="+mn-cs"/>
      </a:defRPr>
    </a:lvl5pPr>
    <a:lvl6pPr marL="2286000" algn="l" defTabSz="914400" rtl="0" eaLnBrk="1" latinLnBrk="0" hangingPunct="1">
      <a:defRPr sz="2400" kern="1200">
        <a:solidFill>
          <a:schemeClr val="bg1"/>
        </a:solidFill>
        <a:latin typeface="Comic Sans MS" pitchFamily="66" charset="0"/>
        <a:ea typeface="+mn-ea"/>
        <a:cs typeface="+mn-cs"/>
      </a:defRPr>
    </a:lvl6pPr>
    <a:lvl7pPr marL="2743200" algn="l" defTabSz="914400" rtl="0" eaLnBrk="1" latinLnBrk="0" hangingPunct="1">
      <a:defRPr sz="2400" kern="1200">
        <a:solidFill>
          <a:schemeClr val="bg1"/>
        </a:solidFill>
        <a:latin typeface="Comic Sans MS" pitchFamily="66" charset="0"/>
        <a:ea typeface="+mn-ea"/>
        <a:cs typeface="+mn-cs"/>
      </a:defRPr>
    </a:lvl7pPr>
    <a:lvl8pPr marL="3200400" algn="l" defTabSz="914400" rtl="0" eaLnBrk="1" latinLnBrk="0" hangingPunct="1">
      <a:defRPr sz="2400" kern="1200">
        <a:solidFill>
          <a:schemeClr val="bg1"/>
        </a:solidFill>
        <a:latin typeface="Comic Sans MS" pitchFamily="66" charset="0"/>
        <a:ea typeface="+mn-ea"/>
        <a:cs typeface="+mn-cs"/>
      </a:defRPr>
    </a:lvl8pPr>
    <a:lvl9pPr marL="3657600" algn="l" defTabSz="914400" rtl="0" eaLnBrk="1" latinLnBrk="0" hangingPunct="1">
      <a:defRPr sz="2400" kern="1200">
        <a:solidFill>
          <a:schemeClr val="bg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76B4"/>
    <a:srgbClr val="EDF0F7"/>
    <a:srgbClr val="FF0000"/>
    <a:srgbClr val="DFE4F0"/>
    <a:srgbClr val="445583"/>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10" autoAdjust="0"/>
    <p:restoredTop sz="90986" autoAdjust="0"/>
  </p:normalViewPr>
  <p:slideViewPr>
    <p:cSldViewPr snapToObjects="1">
      <p:cViewPr varScale="1">
        <p:scale>
          <a:sx n="78" d="100"/>
          <a:sy n="78" d="100"/>
        </p:scale>
        <p:origin x="-1411"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7" d="100"/>
          <a:sy n="67" d="100"/>
        </p:scale>
        <p:origin x="-2712" y="-120"/>
      </p:cViewPr>
      <p:guideLst>
        <p:guide orient="horz" pos="2921"/>
        <p:guide pos="2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endParaRPr lang="fr-FR"/>
          </a:p>
        </p:txBody>
      </p:sp>
      <p:sp>
        <p:nvSpPr>
          <p:cNvPr id="39939" name="Rectangle 1027"/>
          <p:cNvSpPr>
            <a:spLocks noGrp="1" noChangeArrowheads="1"/>
          </p:cNvSpPr>
          <p:nvPr>
            <p:ph type="dt" sz="quarter" idx="1"/>
          </p:nvPr>
        </p:nvSpPr>
        <p:spPr bwMode="auto">
          <a:xfrm>
            <a:off x="3833813"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endParaRPr lang="fr-FR"/>
          </a:p>
        </p:txBody>
      </p:sp>
      <p:sp>
        <p:nvSpPr>
          <p:cNvPr id="39940" name="Rectangle 1028"/>
          <p:cNvSpPr>
            <a:spLocks noGrp="1" noChangeArrowheads="1"/>
          </p:cNvSpPr>
          <p:nvPr>
            <p:ph type="ftr" sz="quarter" idx="2"/>
          </p:nvPr>
        </p:nvSpPr>
        <p:spPr bwMode="auto">
          <a:xfrm>
            <a:off x="0" y="9409113"/>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endParaRPr lang="fr-FR"/>
          </a:p>
        </p:txBody>
      </p:sp>
      <p:sp>
        <p:nvSpPr>
          <p:cNvPr id="39941" name="Rectangle 1029"/>
          <p:cNvSpPr>
            <a:spLocks noGrp="1" noChangeArrowheads="1"/>
          </p:cNvSpPr>
          <p:nvPr>
            <p:ph type="sldNum" sz="quarter" idx="3"/>
          </p:nvPr>
        </p:nvSpPr>
        <p:spPr bwMode="auto">
          <a:xfrm>
            <a:off x="3833813" y="9409113"/>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fld id="{191345FC-D32A-4751-90CC-5C3575F31345}" type="slidenum">
              <a:rPr lang="fr-FR"/>
              <a:pPr/>
              <a:t>‹N°›</a:t>
            </a:fld>
            <a:endParaRPr lang="fr-FR"/>
          </a:p>
        </p:txBody>
      </p:sp>
    </p:spTree>
    <p:extLst>
      <p:ext uri="{BB962C8B-B14F-4D97-AF65-F5344CB8AC3E}">
        <p14:creationId xmlns:p14="http://schemas.microsoft.com/office/powerpoint/2010/main" val="419229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769100" cy="99060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3074" name="AutoShape 2"/>
          <p:cNvSpPr>
            <a:spLocks noChangeArrowheads="1"/>
          </p:cNvSpPr>
          <p:nvPr/>
        </p:nvSpPr>
        <p:spPr bwMode="auto">
          <a:xfrm>
            <a:off x="0" y="0"/>
            <a:ext cx="6769100" cy="99060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Rectangle 3"/>
          <p:cNvSpPr>
            <a:spLocks noGrp="1" noRot="1" noChangeAspect="1" noChangeArrowheads="1" noTextEdit="1"/>
          </p:cNvSpPr>
          <p:nvPr>
            <p:ph type="sldImg"/>
          </p:nvPr>
        </p:nvSpPr>
        <p:spPr bwMode="auto">
          <a:xfrm>
            <a:off x="908050" y="742950"/>
            <a:ext cx="4953000" cy="37147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6" name="Rectangle 4"/>
          <p:cNvSpPr txBox="1">
            <a:spLocks noGrp="1" noChangeArrowheads="1"/>
          </p:cNvSpPr>
          <p:nvPr>
            <p:ph type="body" idx="1"/>
          </p:nvPr>
        </p:nvSpPr>
        <p:spPr bwMode="auto">
          <a:xfrm>
            <a:off x="901700" y="4705350"/>
            <a:ext cx="496411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fr-FR" smtClean="0"/>
          </a:p>
        </p:txBody>
      </p:sp>
    </p:spTree>
    <p:extLst>
      <p:ext uri="{BB962C8B-B14F-4D97-AF65-F5344CB8AC3E}">
        <p14:creationId xmlns:p14="http://schemas.microsoft.com/office/powerpoint/2010/main" val="20246379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a:xfrm>
            <a:off x="6600825" y="6339349"/>
            <a:ext cx="2085975" cy="365125"/>
          </a:xfrm>
          <a:prstGeom prst="rect">
            <a:avLst/>
          </a:prstGeom>
        </p:spPr>
        <p:txBody>
          <a:bodyPr/>
          <a:lstStyle/>
          <a:p>
            <a:fld id="{7D0065BE-0657-4A47-90AD-C21C55E16B19}" type="datetime4">
              <a:rPr lang="en-US" smtClean="0"/>
              <a:pPr/>
              <a:t>September 6, 2020</a:t>
            </a:fld>
            <a:endParaRPr lang="en-US"/>
          </a:p>
        </p:txBody>
      </p:sp>
      <p:sp>
        <p:nvSpPr>
          <p:cNvPr id="8" name="Slide Number Placeholder 7"/>
          <p:cNvSpPr>
            <a:spLocks noGrp="1"/>
          </p:cNvSpPr>
          <p:nvPr>
            <p:ph type="sldNum" sz="quarter" idx="11"/>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
        <p:nvSpPr>
          <p:cNvPr id="9" name="Footer Placeholder 8"/>
          <p:cNvSpPr>
            <a:spLocks noGrp="1"/>
          </p:cNvSpPr>
          <p:nvPr>
            <p:ph type="ftr" sz="quarter" idx="12"/>
          </p:nvPr>
        </p:nvSpPr>
        <p:spPr>
          <a:xfrm>
            <a:off x="555724" y="6356350"/>
            <a:ext cx="2847975" cy="365125"/>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6600825" y="6339349"/>
            <a:ext cx="2085975" cy="365125"/>
          </a:xfrm>
          <a:prstGeom prst="rect">
            <a:avLst/>
          </a:prstGeom>
        </p:spPr>
        <p:txBody>
          <a:bodyPr/>
          <a:lstStyle/>
          <a:p>
            <a:fld id="{A16C3AA4-67BE-44F7-809A-3582401494AF}" type="datetime4">
              <a:rPr lang="en-US" smtClean="0"/>
              <a:pPr/>
              <a:t>September 6, 2020</a:t>
            </a:fld>
            <a:endParaRPr lang="en-US"/>
          </a:p>
        </p:txBody>
      </p:sp>
      <p:sp>
        <p:nvSpPr>
          <p:cNvPr id="5" name="Footer Placeholder 4"/>
          <p:cNvSpPr>
            <a:spLocks noGrp="1"/>
          </p:cNvSpPr>
          <p:nvPr>
            <p:ph type="ftr" sz="quarter" idx="11"/>
          </p:nvPr>
        </p:nvSpPr>
        <p:spPr>
          <a:xfrm>
            <a:off x="555724"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6600825" y="6339349"/>
            <a:ext cx="2085975" cy="365125"/>
          </a:xfrm>
          <a:prstGeom prst="rect">
            <a:avLst/>
          </a:prstGeom>
        </p:spPr>
        <p:txBody>
          <a:bodyPr/>
          <a:lstStyle/>
          <a:p>
            <a:fld id="{25172EEB-1769-4776-AD69-E7C1260563EB}" type="datetime4">
              <a:rPr lang="en-US" smtClean="0"/>
              <a:pPr/>
              <a:t>September 6, 2020</a:t>
            </a:fld>
            <a:endParaRPr lang="en-US"/>
          </a:p>
        </p:txBody>
      </p:sp>
      <p:sp>
        <p:nvSpPr>
          <p:cNvPr id="5" name="Footer Placeholder 4"/>
          <p:cNvSpPr>
            <a:spLocks noGrp="1"/>
          </p:cNvSpPr>
          <p:nvPr>
            <p:ph type="ftr" sz="quarter" idx="11"/>
          </p:nvPr>
        </p:nvSpPr>
        <p:spPr>
          <a:xfrm>
            <a:off x="555724"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6600825" y="6339349"/>
            <a:ext cx="2085975" cy="365125"/>
          </a:xfrm>
          <a:prstGeom prst="rect">
            <a:avLst/>
          </a:prstGeom>
        </p:spPr>
        <p:txBody>
          <a:bodyPr/>
          <a:lstStyle/>
          <a:p>
            <a:fld id="{647D2193-4505-4A75-99BB-880C6989A757}" type="datetime4">
              <a:rPr lang="en-US" smtClean="0"/>
              <a:pPr/>
              <a:t>September 6, 2020</a:t>
            </a:fld>
            <a:endParaRPr lang="en-US"/>
          </a:p>
        </p:txBody>
      </p:sp>
      <p:sp>
        <p:nvSpPr>
          <p:cNvPr id="5" name="Footer Placeholder 4"/>
          <p:cNvSpPr>
            <a:spLocks noGrp="1"/>
          </p:cNvSpPr>
          <p:nvPr>
            <p:ph type="ftr" sz="quarter" idx="11"/>
          </p:nvPr>
        </p:nvSpPr>
        <p:spPr>
          <a:xfrm>
            <a:off x="555090" y="5872549"/>
            <a:ext cx="284797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a:xfrm>
            <a:off x="6600825" y="6339349"/>
            <a:ext cx="2085975" cy="365125"/>
          </a:xfrm>
          <a:prstGeom prst="rect">
            <a:avLst/>
          </a:prstGeom>
        </p:spPr>
        <p:txBody>
          <a:bodyPr/>
          <a:lstStyle/>
          <a:p>
            <a:fld id="{113A18F4-33C3-445B-924C-31108C51719C}" type="datetime4">
              <a:rPr lang="en-US" smtClean="0"/>
              <a:pPr/>
              <a:t>September 6, 2020</a:t>
            </a:fld>
            <a:endParaRPr lang="en-US"/>
          </a:p>
        </p:txBody>
      </p:sp>
      <p:sp>
        <p:nvSpPr>
          <p:cNvPr id="6" name="Footer Placeholder 5"/>
          <p:cNvSpPr>
            <a:spLocks noGrp="1"/>
          </p:cNvSpPr>
          <p:nvPr>
            <p:ph type="ftr" sz="quarter" idx="11"/>
          </p:nvPr>
        </p:nvSpPr>
        <p:spPr>
          <a:xfrm>
            <a:off x="555724"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a:xfrm>
            <a:off x="6600825" y="6339349"/>
            <a:ext cx="2085975" cy="365125"/>
          </a:xfrm>
          <a:prstGeom prst="rect">
            <a:avLst/>
          </a:prstGeom>
        </p:spPr>
        <p:txBody>
          <a:bodyPr/>
          <a:lstStyle/>
          <a:p>
            <a:fld id="{3AF7543A-E259-478F-9E0D-57BA40E442B7}" type="datetime4">
              <a:rPr lang="en-US" smtClean="0"/>
              <a:pPr/>
              <a:t>September 6, 2020</a:t>
            </a:fld>
            <a:endParaRPr lang="en-US"/>
          </a:p>
        </p:txBody>
      </p:sp>
      <p:sp>
        <p:nvSpPr>
          <p:cNvPr id="8" name="Footer Placeholder 7"/>
          <p:cNvSpPr>
            <a:spLocks noGrp="1"/>
          </p:cNvSpPr>
          <p:nvPr>
            <p:ph type="ftr" sz="quarter" idx="11"/>
          </p:nvPr>
        </p:nvSpPr>
        <p:spPr>
          <a:xfrm>
            <a:off x="555724" y="6356350"/>
            <a:ext cx="28479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600825" y="6339349"/>
            <a:ext cx="2085975" cy="365125"/>
          </a:xfrm>
          <a:prstGeom prst="rect">
            <a:avLst/>
          </a:prstGeom>
        </p:spPr>
        <p:txBody>
          <a:bodyPr/>
          <a:lstStyle/>
          <a:p>
            <a:fld id="{1EFB012D-77A1-44B0-BB26-329BA1EE55C9}" type="datetime4">
              <a:rPr lang="en-US" smtClean="0"/>
              <a:pPr/>
              <a:t>September 6, 2020</a:t>
            </a:fld>
            <a:endParaRPr lang="en-US"/>
          </a:p>
        </p:txBody>
      </p:sp>
      <p:sp>
        <p:nvSpPr>
          <p:cNvPr id="4" name="Footer Placeholder 3"/>
          <p:cNvSpPr>
            <a:spLocks noGrp="1"/>
          </p:cNvSpPr>
          <p:nvPr>
            <p:ph type="ftr" sz="quarter" idx="11"/>
          </p:nvPr>
        </p:nvSpPr>
        <p:spPr>
          <a:xfrm>
            <a:off x="555724" y="6356350"/>
            <a:ext cx="28479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0825" y="6339349"/>
            <a:ext cx="2085975" cy="365125"/>
          </a:xfrm>
          <a:prstGeom prst="rect">
            <a:avLst/>
          </a:prstGeom>
        </p:spPr>
        <p:txBody>
          <a:bodyPr/>
          <a:lstStyle/>
          <a:p>
            <a:fld id="{94B7499E-3031-413E-B01E-B94970708CAA}" type="datetime4">
              <a:rPr lang="en-US" smtClean="0"/>
              <a:pPr/>
              <a:t>September 6, 2020</a:t>
            </a:fld>
            <a:endParaRPr lang="en-US"/>
          </a:p>
        </p:txBody>
      </p:sp>
      <p:sp>
        <p:nvSpPr>
          <p:cNvPr id="3" name="Footer Placeholder 2"/>
          <p:cNvSpPr>
            <a:spLocks noGrp="1"/>
          </p:cNvSpPr>
          <p:nvPr>
            <p:ph type="ftr" sz="quarter" idx="11"/>
          </p:nvPr>
        </p:nvSpPr>
        <p:spPr>
          <a:xfrm>
            <a:off x="555724" y="6356350"/>
            <a:ext cx="2847975" cy="365125"/>
          </a:xfrm>
          <a:prstGeom prst="rect">
            <a:avLst/>
          </a:prstGeom>
        </p:spPr>
        <p:txBody>
          <a:bodyPr/>
          <a:lstStyle>
            <a:lvl1pPr>
              <a:defRPr b="1">
                <a:solidFill>
                  <a:schemeClr val="tx1"/>
                </a:solidFill>
              </a:defRPr>
            </a:lvl1pPr>
          </a:lstStyle>
          <a:p>
            <a:r>
              <a:rPr lang="en-US" dirty="0" err="1" smtClean="0"/>
              <a:t>fttt</a:t>
            </a:r>
            <a:endParaRPr lang="en-US" dirty="0"/>
          </a:p>
        </p:txBody>
      </p:sp>
      <p:sp>
        <p:nvSpPr>
          <p:cNvPr id="4" name="Slide Number Placeholder 3"/>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600825" y="6339349"/>
            <a:ext cx="2085975" cy="365125"/>
          </a:xfrm>
          <a:prstGeom prst="rect">
            <a:avLst/>
          </a:prstGeom>
        </p:spPr>
        <p:txBody>
          <a:bodyPr/>
          <a:lstStyle/>
          <a:p>
            <a:fld id="{DC7EAB0C-2220-4D0E-A0DD-DB7FA0F742F4}" type="datetime4">
              <a:rPr lang="en-US" smtClean="0"/>
              <a:pPr/>
              <a:t>September 6, 2020</a:t>
            </a:fld>
            <a:endParaRPr lang="en-US"/>
          </a:p>
        </p:txBody>
      </p:sp>
      <p:sp>
        <p:nvSpPr>
          <p:cNvPr id="6" name="Footer Placeholder 5"/>
          <p:cNvSpPr>
            <a:spLocks noGrp="1"/>
          </p:cNvSpPr>
          <p:nvPr>
            <p:ph type="ftr" sz="quarter" idx="11"/>
          </p:nvPr>
        </p:nvSpPr>
        <p:spPr>
          <a:xfrm>
            <a:off x="555724" y="6356350"/>
            <a:ext cx="28479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600825" y="6339349"/>
            <a:ext cx="2085975" cy="365125"/>
          </a:xfrm>
          <a:prstGeom prst="rect">
            <a:avLst/>
          </a:prstGeom>
        </p:spPr>
        <p:txBody>
          <a:bodyPr/>
          <a:lstStyle/>
          <a:p>
            <a:fld id="{E3416D63-31BF-4B94-B6C5-E20B2C63F515}" type="datetime4">
              <a:rPr lang="en-US" smtClean="0"/>
              <a:pPr/>
              <a:t>September 6, 2020</a:t>
            </a:fld>
            <a:endParaRPr lang="en-US"/>
          </a:p>
        </p:txBody>
      </p:sp>
      <p:sp>
        <p:nvSpPr>
          <p:cNvPr id="6" name="Footer Placeholder 5"/>
          <p:cNvSpPr>
            <a:spLocks noGrp="1"/>
          </p:cNvSpPr>
          <p:nvPr>
            <p:ph type="ftr" sz="quarter" idx="11"/>
          </p:nvPr>
        </p:nvSpPr>
        <p:spPr>
          <a:xfrm>
            <a:off x="555724" y="6356350"/>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262290" y="6356350"/>
            <a:ext cx="561975" cy="365125"/>
          </a:xfrm>
          <a:prstGeom prst="rect">
            <a:avLst/>
          </a:prstGeom>
        </p:spPr>
        <p:txBody>
          <a:bodyPr/>
          <a:lstStyle/>
          <a:p>
            <a:fld id="{2754ED01-E2A0-4C1E-8E21-014B9904157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10" name="Footer Placeholder 4"/>
          <p:cNvSpPr txBox="1">
            <a:spLocks/>
          </p:cNvSpPr>
          <p:nvPr/>
        </p:nvSpPr>
        <p:spPr>
          <a:xfrm>
            <a:off x="323528" y="6353469"/>
            <a:ext cx="5388500" cy="365125"/>
          </a:xfrm>
          <a:prstGeom prst="rect">
            <a:avLst/>
          </a:prstGeom>
        </p:spPr>
        <p:txBody>
          <a:bodyPr/>
          <a:lstStyle>
            <a:defPPr>
              <a:defRPr lang="en-GB"/>
            </a:defPPr>
            <a:lvl1pPr algn="l" rtl="0" eaLnBrk="0" fontAlgn="base" hangingPunct="0">
              <a:spcBef>
                <a:spcPct val="0"/>
              </a:spcBef>
              <a:spcAft>
                <a:spcPct val="0"/>
              </a:spcAft>
              <a:defRPr sz="2400" kern="1200">
                <a:solidFill>
                  <a:schemeClr val="bg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bg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bg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bg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bg1"/>
                </a:solidFill>
                <a:latin typeface="Comic Sans MS" pitchFamily="66" charset="0"/>
                <a:ea typeface="+mn-ea"/>
                <a:cs typeface="+mn-cs"/>
              </a:defRPr>
            </a:lvl5pPr>
            <a:lvl6pPr marL="2286000" algn="l" defTabSz="914400" rtl="0" eaLnBrk="1" latinLnBrk="0" hangingPunct="1">
              <a:defRPr sz="2400" kern="1200">
                <a:solidFill>
                  <a:schemeClr val="bg1"/>
                </a:solidFill>
                <a:latin typeface="Comic Sans MS" pitchFamily="66" charset="0"/>
                <a:ea typeface="+mn-ea"/>
                <a:cs typeface="+mn-cs"/>
              </a:defRPr>
            </a:lvl6pPr>
            <a:lvl7pPr marL="2743200" algn="l" defTabSz="914400" rtl="0" eaLnBrk="1" latinLnBrk="0" hangingPunct="1">
              <a:defRPr sz="2400" kern="1200">
                <a:solidFill>
                  <a:schemeClr val="bg1"/>
                </a:solidFill>
                <a:latin typeface="Comic Sans MS" pitchFamily="66" charset="0"/>
                <a:ea typeface="+mn-ea"/>
                <a:cs typeface="+mn-cs"/>
              </a:defRPr>
            </a:lvl7pPr>
            <a:lvl8pPr marL="3200400" algn="l" defTabSz="914400" rtl="0" eaLnBrk="1" latinLnBrk="0" hangingPunct="1">
              <a:defRPr sz="2400" kern="1200">
                <a:solidFill>
                  <a:schemeClr val="bg1"/>
                </a:solidFill>
                <a:latin typeface="Comic Sans MS" pitchFamily="66" charset="0"/>
                <a:ea typeface="+mn-ea"/>
                <a:cs typeface="+mn-cs"/>
              </a:defRPr>
            </a:lvl8pPr>
            <a:lvl9pPr marL="3657600" algn="l" defTabSz="914400" rtl="0" eaLnBrk="1" latinLnBrk="0" hangingPunct="1">
              <a:defRPr sz="2400" kern="1200">
                <a:solidFill>
                  <a:schemeClr val="bg1"/>
                </a:solidFill>
                <a:latin typeface="Comic Sans MS" pitchFamily="66" charset="0"/>
                <a:ea typeface="+mn-ea"/>
                <a:cs typeface="+mn-cs"/>
              </a:defRPr>
            </a:lvl9pPr>
          </a:lstStyle>
          <a:p>
            <a:endParaRPr lang="en-US" sz="1400" dirty="0">
              <a:solidFill>
                <a:schemeClr val="tx1"/>
              </a:solidFill>
            </a:endParaRPr>
          </a:p>
        </p:txBody>
      </p:sp>
      <p:sp>
        <p:nvSpPr>
          <p:cNvPr id="4" name="ZoneTexte 3"/>
          <p:cNvSpPr txBox="1"/>
          <p:nvPr userDrawn="1"/>
        </p:nvSpPr>
        <p:spPr>
          <a:xfrm>
            <a:off x="251520" y="6424463"/>
            <a:ext cx="3168944" cy="307777"/>
          </a:xfrm>
          <a:prstGeom prst="rect">
            <a:avLst/>
          </a:prstGeom>
          <a:noFill/>
        </p:spPr>
        <p:txBody>
          <a:bodyPr wrap="none" rtlCol="0">
            <a:spAutoFit/>
          </a:bodyPr>
          <a:lstStyle/>
          <a:p>
            <a:r>
              <a:rPr lang="en-US" sz="1400" dirty="0" smtClean="0">
                <a:solidFill>
                  <a:schemeClr val="tx1"/>
                </a:solidFill>
                <a:latin typeface="Arial" panose="020B0604020202020204" pitchFamily="34" charset="0"/>
                <a:cs typeface="Arial" panose="020B0604020202020204" pitchFamily="34" charset="0"/>
              </a:rPr>
              <a:t>Master MODIA </a:t>
            </a:r>
            <a:r>
              <a:rPr lang="en-US" sz="1400" baseline="0" dirty="0" smtClean="0">
                <a:solidFill>
                  <a:schemeClr val="tx1"/>
                </a:solidFill>
                <a:latin typeface="Arial" panose="020B0604020202020204" pitchFamily="34" charset="0"/>
                <a:cs typeface="Arial" panose="020B0604020202020204" pitchFamily="34" charset="0"/>
              </a:rPr>
              <a:t> –  </a:t>
            </a:r>
            <a:r>
              <a:rPr lang="en-US" sz="1400" baseline="0" dirty="0" err="1" smtClean="0">
                <a:solidFill>
                  <a:schemeClr val="tx1"/>
                </a:solidFill>
                <a:latin typeface="Arial" panose="020B0604020202020204" pitchFamily="34" charset="0"/>
                <a:cs typeface="Arial" panose="020B0604020202020204" pitchFamily="34" charset="0"/>
              </a:rPr>
              <a:t>Année</a:t>
            </a:r>
            <a:r>
              <a:rPr lang="en-US" sz="1400" baseline="0" dirty="0" smtClean="0">
                <a:solidFill>
                  <a:schemeClr val="tx1"/>
                </a:solidFill>
                <a:latin typeface="Arial" panose="020B0604020202020204" pitchFamily="34" charset="0"/>
                <a:cs typeface="Arial" panose="020B0604020202020204" pitchFamily="34" charset="0"/>
              </a:rPr>
              <a:t> 2020 - 2021</a:t>
            </a:r>
            <a:endParaRPr lang="en-US" sz="1400" dirty="0">
              <a:solidFill>
                <a:schemeClr val="tx1"/>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02549" y="6326350"/>
            <a:ext cx="1512168" cy="42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268760"/>
            <a:ext cx="7128792" cy="2554545"/>
          </a:xfrm>
          <a:prstGeom prst="rect">
            <a:avLst/>
          </a:prstGeom>
          <a:noFill/>
        </p:spPr>
        <p:txBody>
          <a:bodyPr wrap="square" rtlCol="0">
            <a:spAutoFit/>
          </a:bodyPr>
          <a:lstStyle/>
          <a:p>
            <a:r>
              <a:rPr lang="en-US" sz="4000" b="1" dirty="0" err="1" smtClean="0">
                <a:solidFill>
                  <a:schemeClr val="tx1"/>
                </a:solidFill>
                <a:latin typeface="Arial" pitchFamily="34" charset="0"/>
                <a:cs typeface="Arial" pitchFamily="34" charset="0"/>
              </a:rPr>
              <a:t>Modélisation</a:t>
            </a:r>
            <a:r>
              <a:rPr lang="en-US" sz="4000" b="1" dirty="0" smtClean="0">
                <a:solidFill>
                  <a:schemeClr val="tx1"/>
                </a:solidFill>
                <a:latin typeface="Arial" pitchFamily="34" charset="0"/>
                <a:cs typeface="Arial" pitchFamily="34" charset="0"/>
              </a:rPr>
              <a:t> et </a:t>
            </a:r>
            <a:r>
              <a:rPr lang="en-US" sz="4000" b="1" dirty="0" err="1" smtClean="0">
                <a:solidFill>
                  <a:schemeClr val="tx1"/>
                </a:solidFill>
                <a:latin typeface="Arial" pitchFamily="34" charset="0"/>
                <a:cs typeface="Arial" pitchFamily="34" charset="0"/>
              </a:rPr>
              <a:t>Calcul</a:t>
            </a:r>
            <a:r>
              <a:rPr lang="en-US" sz="4000" b="1" dirty="0" smtClean="0">
                <a:solidFill>
                  <a:schemeClr val="tx1"/>
                </a:solidFill>
                <a:latin typeface="Arial" pitchFamily="34" charset="0"/>
                <a:cs typeface="Arial" pitchFamily="34" charset="0"/>
              </a:rPr>
              <a:t> </a:t>
            </a:r>
            <a:r>
              <a:rPr lang="en-US" sz="4000" b="1" dirty="0" err="1" smtClean="0">
                <a:solidFill>
                  <a:schemeClr val="tx1"/>
                </a:solidFill>
                <a:latin typeface="Arial" pitchFamily="34" charset="0"/>
                <a:cs typeface="Arial" pitchFamily="34" charset="0"/>
              </a:rPr>
              <a:t>Scientifique</a:t>
            </a:r>
            <a:r>
              <a:rPr lang="en-US" sz="4000" b="1" dirty="0">
                <a:solidFill>
                  <a:schemeClr val="tx1"/>
                </a:solidFill>
                <a:latin typeface="Arial" pitchFamily="34" charset="0"/>
                <a:cs typeface="Arial" pitchFamily="34" charset="0"/>
              </a:rPr>
              <a:t> </a:t>
            </a:r>
            <a:endParaRPr lang="en-US" sz="4000" b="1" dirty="0" smtClean="0">
              <a:solidFill>
                <a:schemeClr val="tx1"/>
              </a:solidFill>
              <a:latin typeface="Arial" pitchFamily="34" charset="0"/>
              <a:cs typeface="Arial" pitchFamily="34" charset="0"/>
            </a:endParaRPr>
          </a:p>
          <a:p>
            <a:endParaRPr lang="en-US" sz="4000" b="1" dirty="0">
              <a:solidFill>
                <a:srgbClr val="0070C0"/>
              </a:solidFill>
              <a:latin typeface="Arial" pitchFamily="34" charset="0"/>
              <a:cs typeface="Arial" pitchFamily="34" charset="0"/>
            </a:endParaRPr>
          </a:p>
          <a:p>
            <a:r>
              <a:rPr lang="en-US" sz="4000" b="1" dirty="0" smtClean="0">
                <a:solidFill>
                  <a:srgbClr val="0070C0"/>
                </a:solidFill>
                <a:latin typeface="Arial" pitchFamily="34" charset="0"/>
                <a:cs typeface="Arial" pitchFamily="34" charset="0"/>
              </a:rPr>
              <a:t>Introduction </a:t>
            </a:r>
            <a:r>
              <a:rPr lang="en-US" sz="4000" b="1" dirty="0" err="1" smtClean="0">
                <a:solidFill>
                  <a:srgbClr val="0070C0"/>
                </a:solidFill>
                <a:latin typeface="Arial" pitchFamily="34" charset="0"/>
                <a:cs typeface="Arial" pitchFamily="34" charset="0"/>
              </a:rPr>
              <a:t>générale</a:t>
            </a:r>
            <a:r>
              <a:rPr lang="en-US" sz="4000" b="1" dirty="0" smtClean="0">
                <a:solidFill>
                  <a:srgbClr val="0070C0"/>
                </a:solidFill>
                <a:latin typeface="Arial" pitchFamily="34" charset="0"/>
                <a:cs typeface="Arial" pitchFamily="34" charset="0"/>
              </a:rPr>
              <a:t> </a:t>
            </a:r>
            <a:endParaRPr lang="en-US" sz="4000" b="1" dirty="0">
              <a:solidFill>
                <a:srgbClr val="0070C0"/>
              </a:solidFill>
              <a:latin typeface="Arial" pitchFamily="34" charset="0"/>
              <a:cs typeface="Arial" pitchFamily="34" charset="0"/>
            </a:endParaRPr>
          </a:p>
        </p:txBody>
      </p:sp>
      <p:sp>
        <p:nvSpPr>
          <p:cNvPr id="3" name="ZoneTexte 2"/>
          <p:cNvSpPr txBox="1"/>
          <p:nvPr/>
        </p:nvSpPr>
        <p:spPr>
          <a:xfrm>
            <a:off x="467544" y="4955302"/>
            <a:ext cx="7128792" cy="738664"/>
          </a:xfrm>
          <a:prstGeom prst="rect">
            <a:avLst/>
          </a:prstGeom>
          <a:noFill/>
        </p:spPr>
        <p:txBody>
          <a:bodyPr wrap="square" rtlCol="0">
            <a:spAutoFit/>
          </a:bodyPr>
          <a:lstStyle/>
          <a:p>
            <a:r>
              <a:rPr lang="en-US" b="1" dirty="0" smtClean="0">
                <a:solidFill>
                  <a:schemeClr val="tx1"/>
                </a:solidFill>
                <a:latin typeface="Arial" pitchFamily="34" charset="0"/>
                <a:cs typeface="Arial" pitchFamily="34" charset="0"/>
              </a:rPr>
              <a:t>Philippe </a:t>
            </a:r>
            <a:r>
              <a:rPr lang="en-US" b="1" dirty="0" err="1" smtClean="0">
                <a:solidFill>
                  <a:schemeClr val="tx1"/>
                </a:solidFill>
                <a:latin typeface="Arial" pitchFamily="34" charset="0"/>
                <a:cs typeface="Arial" pitchFamily="34" charset="0"/>
              </a:rPr>
              <a:t>Villedieu</a:t>
            </a:r>
            <a:endParaRPr lang="en-US" b="1" dirty="0" smtClean="0">
              <a:solidFill>
                <a:schemeClr val="tx1"/>
              </a:solidFill>
              <a:latin typeface="Arial" pitchFamily="34" charset="0"/>
              <a:cs typeface="Arial" pitchFamily="34" charset="0"/>
            </a:endParaRPr>
          </a:p>
          <a:p>
            <a:r>
              <a:rPr lang="en-US" sz="1800" dirty="0" smtClean="0">
                <a:solidFill>
                  <a:schemeClr val="tx1"/>
                </a:solidFill>
                <a:latin typeface="Arial" pitchFamily="34" charset="0"/>
                <a:cs typeface="Arial" pitchFamily="34" charset="0"/>
              </a:rPr>
              <a:t>Philippe.villedieu@insa-toulouse.fr</a:t>
            </a:r>
          </a:p>
        </p:txBody>
      </p:sp>
    </p:spTree>
    <p:extLst>
      <p:ext uri="{BB962C8B-B14F-4D97-AF65-F5344CB8AC3E}">
        <p14:creationId xmlns:p14="http://schemas.microsoft.com/office/powerpoint/2010/main" val="283204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7893315" cy="584775"/>
          </a:xfrm>
          <a:prstGeom prst="rect">
            <a:avLst/>
          </a:prstGeom>
          <a:noFill/>
        </p:spPr>
        <p:txBody>
          <a:bodyPr wrap="none" rtlCol="0">
            <a:spAutoFit/>
          </a:bodyPr>
          <a:lstStyle/>
          <a:p>
            <a:r>
              <a:rPr lang="en-US" sz="3200" b="1" dirty="0" smtClean="0">
                <a:solidFill>
                  <a:schemeClr val="tx1"/>
                </a:solidFill>
                <a:latin typeface="Calibri" panose="020F0502020204030204" pitchFamily="34" charset="0"/>
              </a:rPr>
              <a:t>Liens entre les </a:t>
            </a:r>
            <a:r>
              <a:rPr lang="en-US" sz="3200" b="1" dirty="0" err="1" smtClean="0">
                <a:solidFill>
                  <a:schemeClr val="tx1"/>
                </a:solidFill>
                <a:latin typeface="Calibri" panose="020F0502020204030204" pitchFamily="34" charset="0"/>
              </a:rPr>
              <a:t>différentes</a:t>
            </a:r>
            <a:r>
              <a:rPr lang="en-US" sz="3200" b="1" dirty="0" smtClean="0">
                <a:solidFill>
                  <a:schemeClr val="tx1"/>
                </a:solidFill>
                <a:latin typeface="Calibri" panose="020F0502020204030204" pitchFamily="34" charset="0"/>
              </a:rPr>
              <a:t> classes de </a:t>
            </a:r>
            <a:r>
              <a:rPr lang="en-US" sz="3200" b="1" dirty="0" err="1" smtClean="0">
                <a:solidFill>
                  <a:schemeClr val="tx1"/>
                </a:solidFill>
                <a:latin typeface="Calibri" panose="020F0502020204030204" pitchFamily="34" charset="0"/>
              </a:rPr>
              <a:t>modèles</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4" name="ZoneTexte 13"/>
              <p:cNvSpPr txBox="1"/>
              <p:nvPr/>
            </p:nvSpPr>
            <p:spPr>
              <a:xfrm>
                <a:off x="171349" y="1124744"/>
                <a:ext cx="8953346" cy="4831066"/>
              </a:xfrm>
              <a:prstGeom prst="rect">
                <a:avLst/>
              </a:prstGeom>
              <a:noFill/>
            </p:spPr>
            <p:txBody>
              <a:bodyPr wrap="square" rtlCol="0">
                <a:spAutoFit/>
              </a:bodyPr>
              <a:lstStyle/>
              <a:p>
                <a:pPr>
                  <a:spcAft>
                    <a:spcPts val="1200"/>
                  </a:spcAft>
                </a:pPr>
                <a:r>
                  <a:rPr lang="en-US" dirty="0" smtClean="0">
                    <a:solidFill>
                      <a:schemeClr val="tx1"/>
                    </a:solidFill>
                    <a:latin typeface="Arial" panose="020B0604020202020204" pitchFamily="34" charset="0"/>
                    <a:cs typeface="Arial" panose="020B0604020202020204" pitchFamily="34" charset="0"/>
                  </a:rPr>
                  <a:t>La </a:t>
                </a:r>
                <a:r>
                  <a:rPr lang="en-US" dirty="0" err="1" smtClean="0">
                    <a:solidFill>
                      <a:schemeClr val="tx1"/>
                    </a:solidFill>
                    <a:latin typeface="Arial" panose="020B0604020202020204" pitchFamily="34" charset="0"/>
                    <a:cs typeface="Arial" panose="020B0604020202020204" pitchFamily="34" charset="0"/>
                  </a:rPr>
                  <a:t>frontière</a:t>
                </a:r>
                <a:r>
                  <a:rPr lang="en-US" dirty="0" smtClean="0">
                    <a:solidFill>
                      <a:schemeClr val="tx1"/>
                    </a:solidFill>
                    <a:latin typeface="Arial" panose="020B0604020202020204" pitchFamily="34" charset="0"/>
                    <a:cs typeface="Arial" panose="020B0604020202020204" pitchFamily="34" charset="0"/>
                  </a:rPr>
                  <a:t> entre les </a:t>
                </a:r>
                <a:r>
                  <a:rPr lang="en-US" dirty="0" err="1" smtClean="0">
                    <a:solidFill>
                      <a:schemeClr val="tx1"/>
                    </a:solidFill>
                    <a:latin typeface="Arial" panose="020B0604020202020204" pitchFamily="34" charset="0"/>
                    <a:cs typeface="Arial" panose="020B0604020202020204" pitchFamily="34" charset="0"/>
                  </a:rPr>
                  <a:t>différentes</a:t>
                </a:r>
                <a:r>
                  <a:rPr lang="en-US" dirty="0" smtClean="0">
                    <a:solidFill>
                      <a:schemeClr val="tx1"/>
                    </a:solidFill>
                    <a:latin typeface="Arial" panose="020B0604020202020204" pitchFamily="34" charset="0"/>
                    <a:cs typeface="Arial" panose="020B0604020202020204" pitchFamily="34" charset="0"/>
                  </a:rPr>
                  <a:t> classes de </a:t>
                </a:r>
                <a:r>
                  <a:rPr lang="en-US" dirty="0" err="1" smtClean="0">
                    <a:solidFill>
                      <a:schemeClr val="tx1"/>
                    </a:solidFill>
                    <a:latin typeface="Arial" panose="020B0604020202020204" pitchFamily="34" charset="0"/>
                    <a:cs typeface="Arial" panose="020B0604020202020204" pitchFamily="34" charset="0"/>
                  </a:rPr>
                  <a:t>modèles</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n’est</a:t>
                </a:r>
                <a:r>
                  <a:rPr lang="en-US" dirty="0" smtClean="0">
                    <a:solidFill>
                      <a:schemeClr val="tx1"/>
                    </a:solidFill>
                    <a:latin typeface="Arial" panose="020B0604020202020204" pitchFamily="34" charset="0"/>
                    <a:cs typeface="Arial" panose="020B0604020202020204" pitchFamily="34" charset="0"/>
                  </a:rPr>
                  <a:t> pas </a:t>
                </a:r>
                <a:r>
                  <a:rPr lang="en-US" dirty="0" err="1" smtClean="0">
                    <a:solidFill>
                      <a:schemeClr val="tx1"/>
                    </a:solidFill>
                    <a:latin typeface="Arial" panose="020B0604020202020204" pitchFamily="34" charset="0"/>
                    <a:cs typeface="Arial" panose="020B0604020202020204" pitchFamily="34" charset="0"/>
                  </a:rPr>
                  <a:t>aussi</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stricte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qu’il</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pourrait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paraître</a:t>
                </a:r>
                <a:r>
                  <a:rPr lang="en-US" dirty="0" smtClean="0">
                    <a:solidFill>
                      <a:schemeClr val="tx1"/>
                    </a:solidFill>
                    <a:latin typeface="Arial" panose="020B0604020202020204" pitchFamily="34" charset="0"/>
                    <a:cs typeface="Arial" panose="020B0604020202020204" pitchFamily="34" charset="0"/>
                  </a:rPr>
                  <a:t>: </a:t>
                </a:r>
              </a:p>
              <a:p>
                <a:pPr marL="342900" indent="-342900">
                  <a:spcAft>
                    <a:spcPts val="1200"/>
                  </a:spcAft>
                  <a:buFont typeface="Courier New" panose="02070309020205020404" pitchFamily="49" charset="0"/>
                  <a:buChar char="o"/>
                </a:pPr>
                <a:r>
                  <a:rPr lang="en-US" sz="2000" dirty="0" smtClean="0">
                    <a:solidFill>
                      <a:schemeClr val="tx1"/>
                    </a:solidFill>
                    <a:latin typeface="Arial" panose="020B0604020202020204" pitchFamily="34" charset="0"/>
                    <a:cs typeface="Arial" panose="020B0604020202020204" pitchFamily="34" charset="0"/>
                  </a:rPr>
                  <a:t>Un </a:t>
                </a:r>
                <a:r>
                  <a:rPr lang="en-US" sz="2000" dirty="0" err="1" smtClean="0">
                    <a:solidFill>
                      <a:schemeClr val="tx1"/>
                    </a:solidFill>
                    <a:latin typeface="Arial" panose="020B0604020202020204" pitchFamily="34" charset="0"/>
                    <a:cs typeface="Arial" panose="020B0604020202020204" pitchFamily="34" charset="0"/>
                  </a:rPr>
                  <a:t>système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d’edp</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une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fois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discrétisé</a:t>
                </a:r>
                <a:r>
                  <a:rPr lang="en-US" sz="2000" dirty="0" smtClean="0">
                    <a:solidFill>
                      <a:schemeClr val="tx1"/>
                    </a:solidFill>
                    <a:latin typeface="Arial" panose="020B0604020202020204" pitchFamily="34" charset="0"/>
                    <a:cs typeface="Arial" panose="020B0604020202020204" pitchFamily="34" charset="0"/>
                  </a:rPr>
                  <a:t> par rapport à </a:t>
                </a:r>
                <a:r>
                  <a:rPr lang="en-US" sz="2000" dirty="0" err="1" smtClean="0">
                    <a:solidFill>
                      <a:schemeClr val="tx1"/>
                    </a:solidFill>
                    <a:latin typeface="Arial" panose="020B0604020202020204" pitchFamily="34" charset="0"/>
                    <a:cs typeface="Arial" panose="020B0604020202020204" pitchFamily="34" charset="0"/>
                  </a:rPr>
                  <a:t>toutes</a:t>
                </a:r>
                <a:r>
                  <a:rPr lang="en-US" sz="2000" dirty="0" smtClean="0">
                    <a:solidFill>
                      <a:schemeClr val="tx1"/>
                    </a:solidFill>
                    <a:latin typeface="Arial" panose="020B0604020202020204" pitchFamily="34" charset="0"/>
                    <a:cs typeface="Arial" panose="020B0604020202020204" pitchFamily="34" charset="0"/>
                  </a:rPr>
                  <a:t> les variables </a:t>
                </a:r>
                <a:r>
                  <a:rPr lang="en-US" sz="2000" dirty="0" err="1" smtClean="0">
                    <a:solidFill>
                      <a:schemeClr val="tx1"/>
                    </a:solidFill>
                    <a:latin typeface="Arial" panose="020B0604020202020204" pitchFamily="34" charset="0"/>
                    <a:cs typeface="Arial" panose="020B0604020202020204" pitchFamily="34" charset="0"/>
                  </a:rPr>
                  <a:t>sauf</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une</a:t>
                </a:r>
                <a:r>
                  <a:rPr lang="en-US" sz="2000" dirty="0" smtClean="0">
                    <a:solidFill>
                      <a:schemeClr val="tx1"/>
                    </a:solidFill>
                    <a:latin typeface="Arial" panose="020B0604020202020204" pitchFamily="34" charset="0"/>
                    <a:cs typeface="Arial" panose="020B0604020202020204" pitchFamily="34" charset="0"/>
                  </a:rPr>
                  <a:t> (la variable 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général</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devient</a:t>
                </a:r>
                <a:r>
                  <a:rPr lang="en-US" sz="2000" dirty="0" smtClean="0">
                    <a:solidFill>
                      <a:schemeClr val="tx1"/>
                    </a:solidFill>
                    <a:latin typeface="Arial" panose="020B0604020202020204" pitchFamily="34" charset="0"/>
                    <a:cs typeface="Arial" panose="020B0604020202020204" pitchFamily="34" charset="0"/>
                  </a:rPr>
                  <a:t> un </a:t>
                </a:r>
                <a:r>
                  <a:rPr lang="en-US" sz="2000" dirty="0" err="1" smtClean="0">
                    <a:solidFill>
                      <a:schemeClr val="tx1"/>
                    </a:solidFill>
                    <a:latin typeface="Arial" panose="020B0604020202020204" pitchFamily="34" charset="0"/>
                    <a:cs typeface="Arial" panose="020B0604020202020204" pitchFamily="34" charset="0"/>
                  </a:rPr>
                  <a:t>système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d’edo</a:t>
                </a:r>
                <a:r>
                  <a:rPr lang="en-US" sz="2000" dirty="0" smtClean="0">
                    <a:solidFill>
                      <a:schemeClr val="tx1"/>
                    </a:solidFill>
                    <a:latin typeface="Arial" panose="020B0604020202020204" pitchFamily="34" charset="0"/>
                    <a:cs typeface="Arial" panose="020B0604020202020204" pitchFamily="34" charset="0"/>
                  </a:rPr>
                  <a:t>. </a:t>
                </a:r>
              </a:p>
              <a:p>
                <a:pPr marL="342900" indent="-342900">
                  <a:spcAft>
                    <a:spcPts val="1200"/>
                  </a:spcAft>
                  <a:buFont typeface="Courier New" panose="02070309020205020404" pitchFamily="49" charset="0"/>
                  <a:buChar char="o"/>
                </a:pPr>
                <a:r>
                  <a:rPr lang="en-US" sz="2000" dirty="0" err="1" smtClean="0">
                    <a:solidFill>
                      <a:schemeClr val="tx1"/>
                    </a:solidFill>
                    <a:latin typeface="Arial" panose="020B0604020202020204" pitchFamily="34" charset="0"/>
                    <a:cs typeface="Arial" panose="020B0604020202020204" pitchFamily="34" charset="0"/>
                  </a:rPr>
                  <a:t>Une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fois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discrétisé</a:t>
                </a:r>
                <a:r>
                  <a:rPr lang="en-US" sz="2000" dirty="0" smtClean="0">
                    <a:solidFill>
                      <a:schemeClr val="tx1"/>
                    </a:solidFill>
                    <a:latin typeface="Arial" panose="020B0604020202020204" pitchFamily="34" charset="0"/>
                    <a:cs typeface="Arial" panose="020B0604020202020204" pitchFamily="34" charset="0"/>
                  </a:rPr>
                  <a:t> un </a:t>
                </a:r>
                <a:r>
                  <a:rPr lang="en-US" sz="2000" dirty="0" err="1" smtClean="0">
                    <a:solidFill>
                      <a:schemeClr val="tx1"/>
                    </a:solidFill>
                    <a:latin typeface="Arial" panose="020B0604020202020204" pitchFamily="34" charset="0"/>
                    <a:cs typeface="Arial" panose="020B0604020202020204" pitchFamily="34" charset="0"/>
                  </a:rPr>
                  <a:t>système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d’edo</a:t>
                </a:r>
                <a:r>
                  <a:rPr lang="en-US" sz="2000" dirty="0" smtClean="0">
                    <a:solidFill>
                      <a:schemeClr val="tx1"/>
                    </a:solidFill>
                    <a:latin typeface="Arial" panose="020B0604020202020204" pitchFamily="34" charset="0"/>
                    <a:cs typeface="Arial" panose="020B0604020202020204" pitchFamily="34" charset="0"/>
                  </a:rPr>
                  <a:t> conduit à un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algébrique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Supposons</a:t>
                </a:r>
                <a:r>
                  <a:rPr lang="en-US" sz="2000" dirty="0" smtClean="0">
                    <a:solidFill>
                      <a:schemeClr val="tx1"/>
                    </a:solidFill>
                    <a:latin typeface="Arial" panose="020B0604020202020204" pitchFamily="34" charset="0"/>
                    <a:cs typeface="Arial" panose="020B0604020202020204" pitchFamily="34" charset="0"/>
                  </a:rPr>
                  <a:t> que la sortie Y du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soit</a:t>
                </a:r>
                <a:r>
                  <a:rPr lang="en-US" sz="2000" dirty="0" smtClean="0">
                    <a:solidFill>
                      <a:schemeClr val="tx1"/>
                    </a:solidFill>
                    <a:latin typeface="Arial" panose="020B0604020202020204" pitchFamily="34" charset="0"/>
                    <a:cs typeface="Arial" panose="020B0604020202020204" pitchFamily="34" charset="0"/>
                  </a:rPr>
                  <a:t> la variable U(T), </a:t>
                </a:r>
                <a:r>
                  <a:rPr lang="en-US" sz="2000" dirty="0" err="1" smtClean="0">
                    <a:solidFill>
                      <a:schemeClr val="tx1"/>
                    </a:solidFill>
                    <a:latin typeface="Arial" panose="020B0604020202020204" pitchFamily="34" charset="0"/>
                    <a:cs typeface="Arial" panose="020B0604020202020204" pitchFamily="34" charset="0"/>
                  </a:rPr>
                  <a:t>corresponant</a:t>
                </a:r>
                <a:r>
                  <a:rPr lang="en-US" sz="2000" dirty="0" smtClean="0">
                    <a:solidFill>
                      <a:schemeClr val="tx1"/>
                    </a:solidFill>
                    <a:latin typeface="Arial" panose="020B0604020202020204" pitchFamily="34" charset="0"/>
                    <a:cs typeface="Arial" panose="020B0604020202020204" pitchFamily="34" charset="0"/>
                  </a:rPr>
                  <a:t> à la variable Y</a:t>
                </a:r>
                <a:r>
                  <a:rPr lang="en-US" sz="2000" baseline="30000" dirty="0" smtClean="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 pour le </a:t>
                </a:r>
                <a:r>
                  <a:rPr lang="en-US" sz="2000" dirty="0" err="1" smtClean="0">
                    <a:solidFill>
                      <a:schemeClr val="tx1"/>
                    </a:solidFill>
                    <a:latin typeface="Arial" panose="020B0604020202020204" pitchFamily="34" charset="0"/>
                    <a:cs typeface="Arial" panose="020B0604020202020204" pitchFamily="34" charset="0"/>
                  </a:rPr>
                  <a:t>système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discrétisé</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Supposons</a:t>
                </a:r>
                <a:r>
                  <a:rPr lang="en-US" sz="2000" dirty="0" smtClean="0">
                    <a:solidFill>
                      <a:schemeClr val="tx1"/>
                    </a:solidFill>
                    <a:latin typeface="Arial" panose="020B0604020202020204" pitchFamily="34" charset="0"/>
                    <a:cs typeface="Arial" panose="020B0604020202020204" pitchFamily="34" charset="0"/>
                  </a:rPr>
                  <a:t> par </a:t>
                </a:r>
                <a:r>
                  <a:rPr lang="en-US" sz="2000" dirty="0" err="1" smtClean="0">
                    <a:solidFill>
                      <a:schemeClr val="tx1"/>
                    </a:solidFill>
                    <a:latin typeface="Arial" panose="020B0604020202020204" pitchFamily="34" charset="0"/>
                    <a:cs typeface="Arial" panose="020B0604020202020204" pitchFamily="34" charset="0"/>
                  </a:rPr>
                  <a:t>ailleurs</a:t>
                </a:r>
                <a:r>
                  <a:rPr lang="en-US" sz="2000" dirty="0" smtClean="0">
                    <a:solidFill>
                      <a:schemeClr val="tx1"/>
                    </a:solidFill>
                    <a:latin typeface="Arial" panose="020B0604020202020204" pitchFamily="34" charset="0"/>
                    <a:cs typeface="Arial" panose="020B0604020202020204" pitchFamily="34" charset="0"/>
                  </a:rPr>
                  <a:t>, à </a:t>
                </a:r>
                <a:r>
                  <a:rPr lang="en-US" sz="2000" dirty="0" err="1" smtClean="0">
                    <a:solidFill>
                      <a:schemeClr val="tx1"/>
                    </a:solidFill>
                    <a:latin typeface="Arial" panose="020B0604020202020204" pitchFamily="34" charset="0"/>
                    <a:cs typeface="Arial" panose="020B0604020202020204" pitchFamily="34" charset="0"/>
                  </a:rPr>
                  <a:t>titre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d’exemple</a:t>
                </a:r>
                <a:r>
                  <a:rPr lang="en-US" sz="2000" dirty="0" smtClean="0">
                    <a:solidFill>
                      <a:schemeClr val="tx1"/>
                    </a:solidFill>
                    <a:latin typeface="Arial" panose="020B0604020202020204" pitchFamily="34" charset="0"/>
                    <a:cs typeface="Arial" panose="020B0604020202020204" pitchFamily="34" charset="0"/>
                  </a:rPr>
                  <a:t>, que le </a:t>
                </a:r>
                <a:r>
                  <a:rPr lang="en-US" sz="2000" dirty="0" err="1" smtClean="0">
                    <a:solidFill>
                      <a:schemeClr val="tx1"/>
                    </a:solidFill>
                    <a:latin typeface="Arial" panose="020B0604020202020204" pitchFamily="34" charset="0"/>
                    <a:cs typeface="Arial" panose="020B0604020202020204" pitchFamily="34" charset="0"/>
                  </a:rPr>
                  <a:t>système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discrétisé</a:t>
                </a:r>
                <a:r>
                  <a:rPr lang="en-US" sz="2000" dirty="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soit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donné</a:t>
                </a:r>
                <a:r>
                  <a:rPr lang="en-US" sz="2000" dirty="0" smtClean="0">
                    <a:solidFill>
                      <a:schemeClr val="tx1"/>
                    </a:solidFill>
                    <a:latin typeface="Arial" panose="020B0604020202020204" pitchFamily="34" charset="0"/>
                    <a:cs typeface="Arial" panose="020B0604020202020204" pitchFamily="34" charset="0"/>
                  </a:rPr>
                  <a:t> par le </a:t>
                </a:r>
                <a:r>
                  <a:rPr lang="en-US" sz="2000" dirty="0" err="1" smtClean="0">
                    <a:solidFill>
                      <a:schemeClr val="tx1"/>
                    </a:solidFill>
                    <a:latin typeface="Arial" panose="020B0604020202020204" pitchFamily="34" charset="0"/>
                    <a:cs typeface="Arial" panose="020B0604020202020204" pitchFamily="34" charset="0"/>
                  </a:rPr>
                  <a:t>schéma</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d’Euler</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explicite</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p>
                      <m:sSupPr>
                        <m:ctrlPr>
                          <a:rPr lang="fr-FR" sz="2000" i="1" smtClean="0">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b="0" i="1" smtClean="0">
                            <a:solidFill>
                              <a:schemeClr val="tx1"/>
                            </a:solidFill>
                            <a:latin typeface="Cambria Math"/>
                            <a:cs typeface="Arial" panose="020B0604020202020204" pitchFamily="34" charset="0"/>
                          </a:rPr>
                          <m:t>𝑛</m:t>
                        </m:r>
                        <m:r>
                          <a:rPr lang="fr-FR" sz="2000" b="0" i="1" smtClean="0">
                            <a:solidFill>
                              <a:schemeClr val="tx1"/>
                            </a:solidFill>
                            <a:latin typeface="Cambria Math"/>
                            <a:cs typeface="Arial" panose="020B0604020202020204" pitchFamily="34" charset="0"/>
                          </a:rPr>
                          <m:t>+1</m:t>
                        </m:r>
                      </m:sup>
                    </m:sSup>
                    <m:r>
                      <a:rPr lang="fr-FR" sz="2000" i="1">
                        <a:solidFill>
                          <a:schemeClr val="tx1"/>
                        </a:solidFill>
                        <a:latin typeface="Cambria Math"/>
                        <a:cs typeface="Arial" panose="020B0604020202020204" pitchFamily="34" charset="0"/>
                      </a:rPr>
                      <m:t>=</m:t>
                    </m:r>
                    <m:sSup>
                      <m:sSupPr>
                        <m:ctrlPr>
                          <a:rPr lang="fr-FR" sz="2000" i="1" smtClean="0">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b="0" i="1" smtClean="0">
                            <a:solidFill>
                              <a:schemeClr val="tx1"/>
                            </a:solidFill>
                            <a:latin typeface="Cambria Math"/>
                            <a:cs typeface="Arial" panose="020B0604020202020204" pitchFamily="34" charset="0"/>
                          </a:rPr>
                          <m:t>𝑛</m:t>
                        </m:r>
                      </m:sup>
                    </m:sSup>
                    <m:r>
                      <a:rPr lang="fr-FR" sz="2000" b="0" i="1" smtClean="0">
                        <a:solidFill>
                          <a:schemeClr val="tx1"/>
                        </a:solidFill>
                        <a:latin typeface="Cambria Math"/>
                        <a:cs typeface="Arial" panose="020B0604020202020204" pitchFamily="34" charset="0"/>
                      </a:rPr>
                      <m:t>+</m:t>
                    </m:r>
                    <m:r>
                      <m:rPr>
                        <m:sty m:val="p"/>
                      </m:rPr>
                      <a:rPr lang="el-GR" sz="2000" b="0" i="1" smtClean="0">
                        <a:solidFill>
                          <a:schemeClr val="tx1"/>
                        </a:solidFill>
                        <a:latin typeface="Cambria Math"/>
                        <a:ea typeface="Cambria Math"/>
                        <a:cs typeface="Arial" panose="020B0604020202020204" pitchFamily="34" charset="0"/>
                      </a:rPr>
                      <m:t>Δ</m:t>
                    </m:r>
                    <m:r>
                      <a:rPr lang="fr-FR" sz="2000" b="0" i="1" smtClean="0">
                        <a:solidFill>
                          <a:schemeClr val="tx1"/>
                        </a:solidFill>
                        <a:latin typeface="Cambria Math"/>
                        <a:ea typeface="Cambria Math"/>
                        <a:cs typeface="Arial" panose="020B0604020202020204" pitchFamily="34" charset="0"/>
                      </a:rPr>
                      <m:t>𝑡</m:t>
                    </m:r>
                    <m:r>
                      <a:rPr lang="fr-FR" sz="2000" b="0" i="1" smtClean="0">
                        <a:solidFill>
                          <a:schemeClr val="tx1"/>
                        </a:solidFill>
                        <a:latin typeface="Cambria Math"/>
                        <a:ea typeface="Cambria Math"/>
                        <a:cs typeface="Arial" panose="020B0604020202020204" pitchFamily="34" charset="0"/>
                      </a:rPr>
                      <m:t> </m:t>
                    </m:r>
                    <m:r>
                      <a:rPr lang="fr-FR" sz="2000" i="1">
                        <a:solidFill>
                          <a:schemeClr val="tx1"/>
                        </a:solidFill>
                        <a:latin typeface="Cambria Math"/>
                        <a:cs typeface="Arial" panose="020B0604020202020204" pitchFamily="34" charset="0"/>
                      </a:rPr>
                      <m:t>𝐹</m:t>
                    </m:r>
                    <m:d>
                      <m:dPr>
                        <m:ctrlPr>
                          <a:rPr lang="fr-FR" sz="2000" i="1">
                            <a:solidFill>
                              <a:schemeClr val="tx1"/>
                            </a:solidFill>
                            <a:latin typeface="Cambria Math"/>
                            <a:cs typeface="Arial" panose="020B0604020202020204" pitchFamily="34" charset="0"/>
                          </a:rPr>
                        </m:ctrlPr>
                      </m:dPr>
                      <m:e>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i="1">
                                <a:solidFill>
                                  <a:schemeClr val="tx1"/>
                                </a:solidFill>
                                <a:latin typeface="Cambria Math"/>
                                <a:cs typeface="Arial" panose="020B0604020202020204" pitchFamily="34" charset="0"/>
                              </a:rPr>
                              <m:t>𝑛</m:t>
                            </m:r>
                          </m:sup>
                        </m:sSup>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b="0" i="0" smtClean="0">
                        <a:solidFill>
                          <a:schemeClr val="tx1"/>
                        </a:solidFill>
                        <a:latin typeface="Cambria Math"/>
                        <a:cs typeface="Arial" panose="020B0604020202020204" pitchFamily="34" charset="0"/>
                      </a:rPr>
                      <m:t>, </m:t>
                    </m:r>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b="0" i="1" smtClean="0">
                            <a:solidFill>
                              <a:schemeClr val="tx1"/>
                            </a:solidFill>
                            <a:latin typeface="Cambria Math"/>
                            <a:cs typeface="Arial" panose="020B0604020202020204" pitchFamily="34" charset="0"/>
                          </a:rPr>
                          <m:t>0</m:t>
                        </m:r>
                      </m:sup>
                    </m:sSup>
                    <m:r>
                      <a:rPr lang="fr-FR" sz="2000" i="1">
                        <a:solidFill>
                          <a:schemeClr val="tx1"/>
                        </a:solidFill>
                        <a:latin typeface="Cambria Math"/>
                        <a:cs typeface="Arial" panose="020B0604020202020204" pitchFamily="34" charset="0"/>
                      </a:rPr>
                      <m:t>=</m:t>
                    </m:r>
                    <m:r>
                      <a:rPr lang="fr-FR" sz="2000" b="0" i="1" smtClean="0">
                        <a:solidFill>
                          <a:schemeClr val="tx1"/>
                        </a:solidFill>
                        <a:latin typeface="Cambria Math"/>
                        <a:cs typeface="Arial" panose="020B0604020202020204" pitchFamily="34" charset="0"/>
                      </a:rPr>
                      <m:t>𝐺</m:t>
                    </m:r>
                    <m:d>
                      <m:dPr>
                        <m:ctrlPr>
                          <a:rPr lang="fr-FR" sz="2000" b="0" i="1" smtClean="0">
                            <a:solidFill>
                              <a:schemeClr val="tx1"/>
                            </a:solidFill>
                            <a:latin typeface="Cambria Math"/>
                            <a:cs typeface="Arial" panose="020B0604020202020204" pitchFamily="34" charset="0"/>
                          </a:rPr>
                        </m:ctrlPr>
                      </m:dPr>
                      <m:e>
                        <m:r>
                          <a:rPr lang="fr-FR" sz="2000" b="0" i="1" smtClean="0">
                            <a:solidFill>
                              <a:schemeClr val="tx1"/>
                            </a:solidFill>
                            <a:latin typeface="Cambria Math"/>
                            <a:cs typeface="Arial" panose="020B0604020202020204" pitchFamily="34" charset="0"/>
                          </a:rPr>
                          <m:t>𝑋</m:t>
                        </m:r>
                      </m:e>
                    </m:d>
                    <m:r>
                      <a:rPr lang="fr-FR" sz="2000" b="0" i="1" smtClean="0">
                        <a:solidFill>
                          <a:schemeClr val="tx1"/>
                        </a:solidFill>
                        <a:latin typeface="Cambria Math"/>
                        <a:cs typeface="Arial" panose="020B0604020202020204" pitchFamily="34" charset="0"/>
                      </a:rPr>
                      <m:t>. </m:t>
                    </m:r>
                  </m:oMath>
                </a14:m>
                <a:r>
                  <a:rPr lang="en-US" sz="2000" dirty="0" smtClean="0">
                    <a:solidFill>
                      <a:schemeClr val="tx1"/>
                    </a:solidFill>
                    <a:latin typeface="Arial" panose="020B0604020202020204" pitchFamily="34" charset="0"/>
                    <a:cs typeface="Arial" panose="020B0604020202020204" pitchFamily="34" charset="0"/>
                  </a:rPr>
                  <a:t>On a </a:t>
                </a:r>
                <a:r>
                  <a:rPr lang="en-US" sz="2000" dirty="0" err="1" smtClean="0">
                    <a:solidFill>
                      <a:schemeClr val="tx1"/>
                    </a:solidFill>
                    <a:latin typeface="Arial" panose="020B0604020202020204" pitchFamily="34" charset="0"/>
                    <a:cs typeface="Arial" panose="020B0604020202020204" pitchFamily="34" charset="0"/>
                  </a:rPr>
                  <a:t>donc</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b="0" i="1" smtClean="0">
                            <a:solidFill>
                              <a:schemeClr val="tx1"/>
                            </a:solidFill>
                            <a:latin typeface="Cambria Math"/>
                            <a:cs typeface="Arial" panose="020B0604020202020204" pitchFamily="34" charset="0"/>
                          </a:rPr>
                          <m:t>𝑁</m:t>
                        </m:r>
                      </m:sup>
                    </m:sSup>
                    <m:r>
                      <a:rPr lang="fr-FR" sz="2000" i="1">
                        <a:solidFill>
                          <a:schemeClr val="tx1"/>
                        </a:solidFill>
                        <a:latin typeface="Cambria Math"/>
                        <a:cs typeface="Arial" panose="020B0604020202020204" pitchFamily="34" charset="0"/>
                      </a:rPr>
                      <m:t>=</m:t>
                    </m:r>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b="0" i="1" smtClean="0">
                            <a:solidFill>
                              <a:schemeClr val="tx1"/>
                            </a:solidFill>
                            <a:latin typeface="Cambria Math"/>
                            <a:cs typeface="Arial" panose="020B0604020202020204" pitchFamily="34" charset="0"/>
                          </a:rPr>
                          <m:t>𝑁</m:t>
                        </m:r>
                        <m:r>
                          <a:rPr lang="fr-FR" sz="2000" b="0" i="1" smtClean="0">
                            <a:solidFill>
                              <a:schemeClr val="tx1"/>
                            </a:solidFill>
                            <a:latin typeface="Cambria Math"/>
                            <a:cs typeface="Arial" panose="020B0604020202020204" pitchFamily="34" charset="0"/>
                          </a:rPr>
                          <m:t>−1</m:t>
                        </m:r>
                      </m:sup>
                    </m:sSup>
                    <m:r>
                      <a:rPr lang="fr-FR" sz="2000" i="1">
                        <a:solidFill>
                          <a:schemeClr val="tx1"/>
                        </a:solidFill>
                        <a:latin typeface="Cambria Math"/>
                        <a:cs typeface="Arial" panose="020B0604020202020204" pitchFamily="34" charset="0"/>
                      </a:rPr>
                      <m:t>+</m:t>
                    </m:r>
                    <m:r>
                      <m:rPr>
                        <m:sty m:val="p"/>
                      </m:rPr>
                      <a:rPr lang="el-GR" sz="2000" i="1">
                        <a:solidFill>
                          <a:schemeClr val="tx1"/>
                        </a:solidFill>
                        <a:latin typeface="Cambria Math"/>
                        <a:ea typeface="Cambria Math"/>
                        <a:cs typeface="Arial" panose="020B0604020202020204" pitchFamily="34" charset="0"/>
                      </a:rPr>
                      <m:t>Δ</m:t>
                    </m:r>
                    <m:r>
                      <a:rPr lang="fr-FR" sz="2000" i="1">
                        <a:solidFill>
                          <a:schemeClr val="tx1"/>
                        </a:solidFill>
                        <a:latin typeface="Cambria Math"/>
                        <a:ea typeface="Cambria Math"/>
                        <a:cs typeface="Arial" panose="020B0604020202020204" pitchFamily="34" charset="0"/>
                      </a:rPr>
                      <m:t>𝑡</m:t>
                    </m:r>
                    <m:r>
                      <a:rPr lang="fr-FR" sz="2000" i="1">
                        <a:solidFill>
                          <a:schemeClr val="tx1"/>
                        </a:solidFill>
                        <a:latin typeface="Cambria Math"/>
                        <a:ea typeface="Cambria Math"/>
                        <a:cs typeface="Arial" panose="020B0604020202020204" pitchFamily="34" charset="0"/>
                      </a:rPr>
                      <m:t> </m:t>
                    </m:r>
                    <m:r>
                      <a:rPr lang="fr-FR" sz="2000" i="1">
                        <a:solidFill>
                          <a:schemeClr val="tx1"/>
                        </a:solidFill>
                        <a:latin typeface="Cambria Math"/>
                        <a:cs typeface="Arial" panose="020B0604020202020204" pitchFamily="34" charset="0"/>
                      </a:rPr>
                      <m:t>𝐹</m:t>
                    </m:r>
                    <m:d>
                      <m:dPr>
                        <m:ctrlPr>
                          <a:rPr lang="fr-FR" sz="2000" i="1">
                            <a:solidFill>
                              <a:schemeClr val="tx1"/>
                            </a:solidFill>
                            <a:latin typeface="Cambria Math"/>
                            <a:cs typeface="Arial" panose="020B0604020202020204" pitchFamily="34" charset="0"/>
                          </a:rPr>
                        </m:ctrlPr>
                      </m:dPr>
                      <m:e>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b="0" i="1" smtClean="0">
                                <a:solidFill>
                                  <a:schemeClr val="tx1"/>
                                </a:solidFill>
                                <a:latin typeface="Cambria Math"/>
                                <a:cs typeface="Arial" panose="020B0604020202020204" pitchFamily="34" charset="0"/>
                              </a:rPr>
                              <m:t>𝑁</m:t>
                            </m:r>
                            <m:r>
                              <a:rPr lang="fr-FR" sz="2000" b="0" i="1" smtClean="0">
                                <a:solidFill>
                                  <a:schemeClr val="tx1"/>
                                </a:solidFill>
                                <a:latin typeface="Cambria Math"/>
                                <a:cs typeface="Arial" panose="020B0604020202020204" pitchFamily="34" charset="0"/>
                              </a:rPr>
                              <m:t>−1</m:t>
                            </m:r>
                          </m:sup>
                        </m:sSup>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b="0" i="0" smtClean="0">
                        <a:solidFill>
                          <a:schemeClr val="tx1"/>
                        </a:solidFill>
                        <a:latin typeface="Cambria Math"/>
                        <a:cs typeface="Arial" panose="020B0604020202020204" pitchFamily="34" charset="0"/>
                      </a:rPr>
                      <m:t>=</m:t>
                    </m:r>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i="1">
                            <a:solidFill>
                              <a:schemeClr val="tx1"/>
                            </a:solidFill>
                            <a:latin typeface="Cambria Math"/>
                            <a:cs typeface="Arial" panose="020B0604020202020204" pitchFamily="34" charset="0"/>
                          </a:rPr>
                          <m:t>𝑁</m:t>
                        </m:r>
                        <m:r>
                          <a:rPr lang="fr-FR" sz="2000" i="1">
                            <a:solidFill>
                              <a:schemeClr val="tx1"/>
                            </a:solidFill>
                            <a:latin typeface="Cambria Math"/>
                            <a:cs typeface="Arial" panose="020B0604020202020204" pitchFamily="34" charset="0"/>
                          </a:rPr>
                          <m:t>−2</m:t>
                        </m:r>
                      </m:sup>
                    </m:sSup>
                    <m:r>
                      <a:rPr lang="fr-FR" sz="2000" b="0" i="1" smtClean="0">
                        <a:solidFill>
                          <a:schemeClr val="tx1"/>
                        </a:solidFill>
                        <a:latin typeface="Cambria Math"/>
                        <a:cs typeface="Arial" panose="020B0604020202020204" pitchFamily="34" charset="0"/>
                      </a:rPr>
                      <m:t>+</m:t>
                    </m:r>
                    <m:r>
                      <m:rPr>
                        <m:sty m:val="p"/>
                      </m:rPr>
                      <a:rPr lang="el-GR" sz="2000" i="1">
                        <a:solidFill>
                          <a:schemeClr val="tx1"/>
                        </a:solidFill>
                        <a:latin typeface="Cambria Math"/>
                        <a:ea typeface="Cambria Math"/>
                        <a:cs typeface="Arial" panose="020B0604020202020204" pitchFamily="34" charset="0"/>
                      </a:rPr>
                      <m:t>Δ</m:t>
                    </m:r>
                    <m:r>
                      <a:rPr lang="fr-FR" sz="2000" i="1">
                        <a:solidFill>
                          <a:schemeClr val="tx1"/>
                        </a:solidFill>
                        <a:latin typeface="Cambria Math"/>
                        <a:ea typeface="Cambria Math"/>
                        <a:cs typeface="Arial" panose="020B0604020202020204" pitchFamily="34" charset="0"/>
                      </a:rPr>
                      <m:t>𝑡</m:t>
                    </m:r>
                    <m:r>
                      <a:rPr lang="fr-FR" sz="2000" i="1">
                        <a:solidFill>
                          <a:schemeClr val="tx1"/>
                        </a:solidFill>
                        <a:latin typeface="Cambria Math"/>
                        <a:ea typeface="Cambria Math"/>
                        <a:cs typeface="Arial" panose="020B0604020202020204" pitchFamily="34" charset="0"/>
                      </a:rPr>
                      <m:t> </m:t>
                    </m:r>
                    <m:r>
                      <a:rPr lang="fr-FR" sz="2000" i="1">
                        <a:solidFill>
                          <a:schemeClr val="tx1"/>
                        </a:solidFill>
                        <a:latin typeface="Cambria Math"/>
                        <a:cs typeface="Arial" panose="020B0604020202020204" pitchFamily="34" charset="0"/>
                      </a:rPr>
                      <m:t>𝐹</m:t>
                    </m:r>
                    <m:d>
                      <m:dPr>
                        <m:ctrlPr>
                          <a:rPr lang="fr-FR" sz="2000" i="1">
                            <a:solidFill>
                              <a:schemeClr val="tx1"/>
                            </a:solidFill>
                            <a:latin typeface="Cambria Math"/>
                            <a:cs typeface="Arial" panose="020B0604020202020204" pitchFamily="34" charset="0"/>
                          </a:rPr>
                        </m:ctrlPr>
                      </m:dPr>
                      <m:e>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i="1">
                                <a:solidFill>
                                  <a:schemeClr val="tx1"/>
                                </a:solidFill>
                                <a:latin typeface="Cambria Math"/>
                                <a:cs typeface="Arial" panose="020B0604020202020204" pitchFamily="34" charset="0"/>
                              </a:rPr>
                              <m:t>𝑁</m:t>
                            </m:r>
                            <m:r>
                              <a:rPr lang="fr-FR" sz="2000" i="1">
                                <a:solidFill>
                                  <a:schemeClr val="tx1"/>
                                </a:solidFill>
                                <a:latin typeface="Cambria Math"/>
                                <a:cs typeface="Arial" panose="020B0604020202020204" pitchFamily="34" charset="0"/>
                              </a:rPr>
                              <m:t>−2</m:t>
                            </m:r>
                          </m:sup>
                        </m:sSup>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b="0" i="0" smtClean="0">
                        <a:solidFill>
                          <a:schemeClr val="tx1"/>
                        </a:solidFill>
                        <a:latin typeface="Cambria Math"/>
                        <a:cs typeface="Arial" panose="020B0604020202020204" pitchFamily="34" charset="0"/>
                      </a:rPr>
                      <m:t>+</m:t>
                    </m:r>
                    <m:r>
                      <m:rPr>
                        <m:sty m:val="p"/>
                      </m:rPr>
                      <a:rPr lang="el-GR" sz="2000" i="1">
                        <a:solidFill>
                          <a:schemeClr val="tx1"/>
                        </a:solidFill>
                        <a:latin typeface="Cambria Math"/>
                        <a:ea typeface="Cambria Math"/>
                        <a:cs typeface="Arial" panose="020B0604020202020204" pitchFamily="34" charset="0"/>
                      </a:rPr>
                      <m:t>Δ</m:t>
                    </m:r>
                    <m:r>
                      <a:rPr lang="fr-FR" sz="2000" i="1">
                        <a:solidFill>
                          <a:schemeClr val="tx1"/>
                        </a:solidFill>
                        <a:latin typeface="Cambria Math"/>
                        <a:ea typeface="Cambria Math"/>
                        <a:cs typeface="Arial" panose="020B0604020202020204" pitchFamily="34" charset="0"/>
                      </a:rPr>
                      <m:t>𝑡</m:t>
                    </m:r>
                    <m:r>
                      <a:rPr lang="fr-FR" sz="2000" i="1">
                        <a:solidFill>
                          <a:schemeClr val="tx1"/>
                        </a:solidFill>
                        <a:latin typeface="Cambria Math"/>
                        <a:ea typeface="Cambria Math"/>
                        <a:cs typeface="Arial" panose="020B0604020202020204" pitchFamily="34" charset="0"/>
                      </a:rPr>
                      <m:t> </m:t>
                    </m:r>
                    <m:r>
                      <a:rPr lang="fr-FR" sz="2000" i="1">
                        <a:solidFill>
                          <a:schemeClr val="tx1"/>
                        </a:solidFill>
                        <a:latin typeface="Cambria Math"/>
                        <a:cs typeface="Arial" panose="020B0604020202020204" pitchFamily="34" charset="0"/>
                      </a:rPr>
                      <m:t>𝐹</m:t>
                    </m:r>
                    <m:d>
                      <m:dPr>
                        <m:ctrlPr>
                          <a:rPr lang="fr-FR" sz="2000" i="1">
                            <a:solidFill>
                              <a:schemeClr val="tx1"/>
                            </a:solidFill>
                            <a:latin typeface="Cambria Math"/>
                            <a:cs typeface="Arial" panose="020B0604020202020204" pitchFamily="34" charset="0"/>
                          </a:rPr>
                        </m:ctrlPr>
                      </m:dPr>
                      <m:e>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i="1">
                                <a:solidFill>
                                  <a:schemeClr val="tx1"/>
                                </a:solidFill>
                                <a:latin typeface="Cambria Math"/>
                                <a:cs typeface="Arial" panose="020B0604020202020204" pitchFamily="34" charset="0"/>
                              </a:rPr>
                              <m:t>𝑁</m:t>
                            </m:r>
                            <m:r>
                              <a:rPr lang="fr-FR" sz="2000" i="1">
                                <a:solidFill>
                                  <a:schemeClr val="tx1"/>
                                </a:solidFill>
                                <a:latin typeface="Cambria Math"/>
                                <a:cs typeface="Arial" panose="020B0604020202020204" pitchFamily="34" charset="0"/>
                              </a:rPr>
                              <m:t>−2</m:t>
                            </m:r>
                          </m:sup>
                        </m:sSup>
                        <m:r>
                          <a:rPr lang="fr-FR" sz="2000" i="1">
                            <a:solidFill>
                              <a:schemeClr val="tx1"/>
                            </a:solidFill>
                            <a:latin typeface="Cambria Math"/>
                            <a:cs typeface="Arial" panose="020B0604020202020204" pitchFamily="34" charset="0"/>
                          </a:rPr>
                          <m:t>+</m:t>
                        </m:r>
                        <m:r>
                          <m:rPr>
                            <m:sty m:val="p"/>
                          </m:rPr>
                          <a:rPr lang="el-GR" sz="2000" i="1">
                            <a:solidFill>
                              <a:schemeClr val="tx1"/>
                            </a:solidFill>
                            <a:latin typeface="Cambria Math"/>
                            <a:ea typeface="Cambria Math"/>
                            <a:cs typeface="Arial" panose="020B0604020202020204" pitchFamily="34" charset="0"/>
                          </a:rPr>
                          <m:t>Δ</m:t>
                        </m:r>
                        <m:r>
                          <a:rPr lang="fr-FR" sz="2000" i="1">
                            <a:solidFill>
                              <a:schemeClr val="tx1"/>
                            </a:solidFill>
                            <a:latin typeface="Cambria Math"/>
                            <a:ea typeface="Cambria Math"/>
                            <a:cs typeface="Arial" panose="020B0604020202020204" pitchFamily="34" charset="0"/>
                          </a:rPr>
                          <m:t>𝑡</m:t>
                        </m:r>
                        <m:r>
                          <a:rPr lang="fr-FR" sz="2000" i="1">
                            <a:solidFill>
                              <a:schemeClr val="tx1"/>
                            </a:solidFill>
                            <a:latin typeface="Cambria Math"/>
                            <a:ea typeface="Cambria Math"/>
                            <a:cs typeface="Arial" panose="020B0604020202020204" pitchFamily="34" charset="0"/>
                          </a:rPr>
                          <m:t> </m:t>
                        </m:r>
                        <m:r>
                          <a:rPr lang="fr-FR" sz="2000" i="1">
                            <a:solidFill>
                              <a:schemeClr val="tx1"/>
                            </a:solidFill>
                            <a:latin typeface="Cambria Math"/>
                            <a:cs typeface="Arial" panose="020B0604020202020204" pitchFamily="34" charset="0"/>
                          </a:rPr>
                          <m:t>𝐹</m:t>
                        </m:r>
                        <m:d>
                          <m:dPr>
                            <m:ctrlPr>
                              <a:rPr lang="fr-FR" sz="2000" i="1">
                                <a:solidFill>
                                  <a:schemeClr val="tx1"/>
                                </a:solidFill>
                                <a:latin typeface="Cambria Math"/>
                                <a:cs typeface="Arial" panose="020B0604020202020204" pitchFamily="34" charset="0"/>
                              </a:rPr>
                            </m:ctrlPr>
                          </m:dPr>
                          <m:e>
                            <m:sSup>
                              <m:sSupPr>
                                <m:ctrlPr>
                                  <a:rPr lang="fr-FR" sz="2000" i="1">
                                    <a:solidFill>
                                      <a:schemeClr val="tx1"/>
                                    </a:solidFill>
                                    <a:latin typeface="Cambria Math"/>
                                    <a:cs typeface="Arial" panose="020B0604020202020204" pitchFamily="34" charset="0"/>
                                  </a:rPr>
                                </m:ctrlPr>
                              </m:sSupPr>
                              <m:e>
                                <m:r>
                                  <a:rPr lang="fr-FR" sz="2000" b="0" i="1" smtClean="0">
                                    <a:solidFill>
                                      <a:schemeClr val="tx1"/>
                                    </a:solidFill>
                                    <a:latin typeface="Cambria Math"/>
                                    <a:cs typeface="Arial" panose="020B0604020202020204" pitchFamily="34" charset="0"/>
                                  </a:rPr>
                                  <m:t>𝑈</m:t>
                                </m:r>
                              </m:e>
                              <m:sup>
                                <m:r>
                                  <a:rPr lang="fr-FR" sz="2000" i="1">
                                    <a:solidFill>
                                      <a:schemeClr val="tx1"/>
                                    </a:solidFill>
                                    <a:latin typeface="Cambria Math"/>
                                    <a:cs typeface="Arial" panose="020B0604020202020204" pitchFamily="34" charset="0"/>
                                  </a:rPr>
                                  <m:t>𝑁</m:t>
                                </m:r>
                                <m:r>
                                  <a:rPr lang="fr-FR" sz="2000" i="1">
                                    <a:solidFill>
                                      <a:schemeClr val="tx1"/>
                                    </a:solidFill>
                                    <a:latin typeface="Cambria Math"/>
                                    <a:cs typeface="Arial" panose="020B0604020202020204" pitchFamily="34" charset="0"/>
                                  </a:rPr>
                                  <m:t>−2</m:t>
                                </m:r>
                              </m:sup>
                            </m:sSup>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b="0" i="1" smtClean="0">
                        <a:solidFill>
                          <a:schemeClr val="tx1"/>
                        </a:solidFill>
                        <a:latin typeface="Cambria Math"/>
                        <a:cs typeface="Arial" panose="020B0604020202020204" pitchFamily="34" charset="0"/>
                      </a:rPr>
                      <m:t>=…</m:t>
                    </m:r>
                  </m:oMath>
                </a14:m>
                <a:r>
                  <a:rPr lang="en-US" sz="2000" dirty="0" smtClean="0">
                    <a:solidFill>
                      <a:schemeClr val="tx1"/>
                    </a:solidFill>
                    <a:latin typeface="Arial" panose="020B0604020202020204" pitchFamily="34" charset="0"/>
                    <a:cs typeface="Arial" panose="020B0604020202020204" pitchFamily="34" charset="0"/>
                  </a:rPr>
                  <a:t>   On </a:t>
                </a:r>
                <a:r>
                  <a:rPr lang="en-US" sz="2000" dirty="0" err="1" smtClean="0">
                    <a:solidFill>
                      <a:schemeClr val="tx1"/>
                    </a:solidFill>
                    <a:latin typeface="Arial" panose="020B0604020202020204" pitchFamily="34" charset="0"/>
                    <a:cs typeface="Arial" panose="020B0604020202020204" pitchFamily="34" charset="0"/>
                  </a:rPr>
                  <a:t>voit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poursuivant</a:t>
                </a:r>
                <a:r>
                  <a:rPr lang="en-US" sz="2000" dirty="0" smtClean="0">
                    <a:solidFill>
                      <a:schemeClr val="tx1"/>
                    </a:solidFill>
                    <a:latin typeface="Arial" panose="020B0604020202020204" pitchFamily="34" charset="0"/>
                    <a:cs typeface="Arial" panose="020B0604020202020204" pitchFamily="34" charset="0"/>
                  </a:rPr>
                  <a:t> le </a:t>
                </a:r>
                <a:r>
                  <a:rPr lang="en-US" sz="2000" dirty="0" err="1" smtClean="0">
                    <a:solidFill>
                      <a:schemeClr val="tx1"/>
                    </a:solidFill>
                    <a:latin typeface="Arial" panose="020B0604020202020204" pitchFamily="34" charset="0"/>
                    <a:cs typeface="Arial" panose="020B0604020202020204" pitchFamily="34" charset="0"/>
                  </a:rPr>
                  <a:t>développement</a:t>
                </a:r>
                <a:r>
                  <a:rPr lang="en-US" sz="2000" dirty="0" smtClean="0">
                    <a:solidFill>
                      <a:schemeClr val="tx1"/>
                    </a:solidFill>
                    <a:latin typeface="Arial" panose="020B0604020202020204" pitchFamily="34" charset="0"/>
                    <a:cs typeface="Arial" panose="020B0604020202020204" pitchFamily="34" charset="0"/>
                  </a:rPr>
                  <a:t>,  que </a:t>
                </a:r>
                <a:r>
                  <a:rPr lang="en-US" sz="2000" dirty="0" err="1" smtClean="0">
                    <a:solidFill>
                      <a:schemeClr val="tx1"/>
                    </a:solidFill>
                    <a:latin typeface="Arial" panose="020B0604020202020204" pitchFamily="34" charset="0"/>
                    <a:cs typeface="Arial" panose="020B0604020202020204" pitchFamily="34" charset="0"/>
                  </a:rPr>
                  <a:t>l’on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peut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finalement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écrire</a:t>
                </a:r>
                <a:r>
                  <a:rPr lang="en-US" sz="2000" dirty="0" smtClean="0">
                    <a:solidFill>
                      <a:schemeClr val="tx1"/>
                    </a:solidFill>
                    <a:latin typeface="Arial" panose="020B0604020202020204" pitchFamily="34" charset="0"/>
                    <a:cs typeface="Arial" panose="020B0604020202020204" pitchFamily="34" charset="0"/>
                  </a:rPr>
                  <a:t> Y=U</a:t>
                </a:r>
                <a:r>
                  <a:rPr lang="en-US" sz="2000" baseline="30000" dirty="0" smtClean="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comme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une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fonction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certe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complexe</a:t>
                </a:r>
                <a:r>
                  <a:rPr lang="en-US" sz="2000" dirty="0">
                    <a:solidFill>
                      <a:schemeClr val="tx1"/>
                    </a:solidFill>
                    <a:latin typeface="Arial" panose="020B0604020202020204" pitchFamily="34" charset="0"/>
                    <a:cs typeface="Arial" panose="020B0604020202020204" pitchFamily="34" charset="0"/>
                  </a:rPr>
                  <a:t>)</a:t>
                </a:r>
                <a:r>
                  <a:rPr lang="en-US" sz="2000" dirty="0" smtClean="0">
                    <a:solidFill>
                      <a:schemeClr val="tx1"/>
                    </a:solidFill>
                    <a:latin typeface="Arial" panose="020B0604020202020204" pitchFamily="34" charset="0"/>
                    <a:cs typeface="Arial" panose="020B0604020202020204" pitchFamily="34" charset="0"/>
                  </a:rPr>
                  <a:t> de X.   </a:t>
                </a:r>
                <a:endParaRPr lang="en-US" sz="2000" dirty="0">
                  <a:solidFill>
                    <a:schemeClr val="tx1"/>
                  </a:solidFill>
                  <a:latin typeface="Arial" panose="020B0604020202020204" pitchFamily="34" charset="0"/>
                  <a:cs typeface="Arial" panose="020B0604020202020204" pitchFamily="34" charset="0"/>
                </a:endParaRPr>
              </a:p>
              <a:p>
                <a:pPr>
                  <a:spcAft>
                    <a:spcPts val="600"/>
                  </a:spcAft>
                </a:pP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71349" y="1124744"/>
                <a:ext cx="8953346" cy="4831066"/>
              </a:xfrm>
              <a:prstGeom prst="rect">
                <a:avLst/>
              </a:prstGeom>
              <a:blipFill rotWithShape="1">
                <a:blip r:embed="rId2"/>
                <a:stretch>
                  <a:fillRect l="-1021" t="-884" r="-204"/>
                </a:stretch>
              </a:blipFill>
            </p:spPr>
            <p:txBody>
              <a:bodyPr/>
              <a:lstStyle/>
              <a:p>
                <a:r>
                  <a:rPr lang="en-US">
                    <a:noFill/>
                  </a:rPr>
                  <a:t> </a:t>
                </a:r>
              </a:p>
            </p:txBody>
          </p:sp>
        </mc:Fallback>
      </mc:AlternateContent>
    </p:spTree>
    <p:extLst>
      <p:ext uri="{BB962C8B-B14F-4D97-AF65-F5344CB8AC3E}">
        <p14:creationId xmlns:p14="http://schemas.microsoft.com/office/powerpoint/2010/main" val="36482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7729808" cy="584775"/>
          </a:xfrm>
          <a:prstGeom prst="rect">
            <a:avLst/>
          </a:prstGeom>
          <a:noFill/>
        </p:spPr>
        <p:txBody>
          <a:bodyPr wrap="none" rtlCol="0">
            <a:spAutoFit/>
          </a:bodyPr>
          <a:lstStyle/>
          <a:p>
            <a:r>
              <a:rPr lang="en-US" sz="3200" b="1" dirty="0">
                <a:solidFill>
                  <a:schemeClr val="tx1"/>
                </a:solidFill>
                <a:latin typeface="Calibri" panose="020F0502020204030204" pitchFamily="34" charset="0"/>
              </a:rPr>
              <a:t>Lien entre les </a:t>
            </a:r>
            <a:r>
              <a:rPr lang="en-US" sz="3200" b="1" dirty="0" err="1">
                <a:solidFill>
                  <a:schemeClr val="tx1"/>
                </a:solidFill>
                <a:latin typeface="Calibri" panose="020F0502020204030204" pitchFamily="34" charset="0"/>
              </a:rPr>
              <a:t>différentes</a:t>
            </a:r>
            <a:r>
              <a:rPr lang="en-US" sz="3200" b="1" dirty="0">
                <a:solidFill>
                  <a:schemeClr val="tx1"/>
                </a:solidFill>
                <a:latin typeface="Calibri" panose="020F0502020204030204" pitchFamily="34" charset="0"/>
              </a:rPr>
              <a:t> classes de </a:t>
            </a:r>
            <a:r>
              <a:rPr lang="en-US" sz="3200" b="1" dirty="0" err="1">
                <a:solidFill>
                  <a:schemeClr val="tx1"/>
                </a:solidFill>
                <a:latin typeface="Calibri" panose="020F0502020204030204" pitchFamily="34" charset="0"/>
              </a:rPr>
              <a:t>modèles</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ZoneTexte 13"/>
          <p:cNvSpPr txBox="1"/>
          <p:nvPr/>
        </p:nvSpPr>
        <p:spPr>
          <a:xfrm>
            <a:off x="95327" y="978962"/>
            <a:ext cx="8953346" cy="5324535"/>
          </a:xfrm>
          <a:prstGeom prst="rect">
            <a:avLst/>
          </a:prstGeom>
          <a:noFill/>
        </p:spPr>
        <p:txBody>
          <a:bodyPr wrap="square" rtlCol="0">
            <a:spAutoFit/>
          </a:bodyPr>
          <a:lstStyle/>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Il est tout à fait possible (et même courant) de coupler pour un même problème des modèles algébriques, des modèles </a:t>
            </a:r>
            <a:r>
              <a:rPr lang="fr-FR" sz="2000" dirty="0" err="1" smtClean="0">
                <a:solidFill>
                  <a:schemeClr val="tx1"/>
                </a:solidFill>
                <a:latin typeface="Arial" panose="020B0604020202020204" pitchFamily="34" charset="0"/>
                <a:cs typeface="Arial" panose="020B0604020202020204" pitchFamily="34" charset="0"/>
              </a:rPr>
              <a:t>d’edo</a:t>
            </a:r>
            <a:r>
              <a:rPr lang="fr-FR" sz="2000" dirty="0" smtClean="0">
                <a:solidFill>
                  <a:schemeClr val="tx1"/>
                </a:solidFill>
                <a:latin typeface="Arial" panose="020B0604020202020204" pitchFamily="34" charset="0"/>
                <a:cs typeface="Arial" panose="020B0604020202020204" pitchFamily="34" charset="0"/>
              </a:rPr>
              <a:t> et des modèles d’</a:t>
            </a:r>
            <a:r>
              <a:rPr lang="fr-FR" sz="2000" dirty="0" err="1" smtClean="0">
                <a:solidFill>
                  <a:schemeClr val="tx1"/>
                </a:solidFill>
                <a:latin typeface="Arial" panose="020B0604020202020204" pitchFamily="34" charset="0"/>
                <a:cs typeface="Arial" panose="020B0604020202020204" pitchFamily="34" charset="0"/>
              </a:rPr>
              <a:t>edp</a:t>
            </a:r>
            <a:r>
              <a:rPr lang="fr-FR" sz="2000" dirty="0" smtClean="0">
                <a:solidFill>
                  <a:schemeClr val="tx1"/>
                </a:solidFill>
                <a:latin typeface="Arial" panose="020B0604020202020204" pitchFamily="34" charset="0"/>
                <a:cs typeface="Arial" panose="020B0604020202020204" pitchFamily="34" charset="0"/>
              </a:rPr>
              <a:t>. </a:t>
            </a:r>
          </a:p>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Pour être utilisé dans un cycle de conception, a fortiori dans une boucle d’optimisation, le temps de calcul associé à un modèle (le “coût” du modèle) doit être le plus faible possible. </a:t>
            </a:r>
          </a:p>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On distingue les modèles dits “haute fidélité” (HF) des modèles dits “basse fidélité” (BF), les premiers étant très précis mais coûteux, les seconds étant moins précis mais rapides. </a:t>
            </a:r>
          </a:p>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Une tendance actuelle est de construire des modèles réduits (BF), algébriques ou à base </a:t>
            </a:r>
            <a:r>
              <a:rPr lang="fr-FR" sz="2000" dirty="0" err="1" smtClean="0">
                <a:solidFill>
                  <a:schemeClr val="tx1"/>
                </a:solidFill>
                <a:latin typeface="Arial" panose="020B0604020202020204" pitchFamily="34" charset="0"/>
                <a:cs typeface="Arial" panose="020B0604020202020204" pitchFamily="34" charset="0"/>
              </a:rPr>
              <a:t>d’edo</a:t>
            </a:r>
            <a:r>
              <a:rPr lang="fr-FR" sz="2000" dirty="0" smtClean="0">
                <a:solidFill>
                  <a:schemeClr val="tx1"/>
                </a:solidFill>
                <a:latin typeface="Arial" panose="020B0604020202020204" pitchFamily="34" charset="0"/>
                <a:cs typeface="Arial" panose="020B0604020202020204" pitchFamily="34" charset="0"/>
              </a:rPr>
              <a:t>, dérivés de modèles HF basés sur des </a:t>
            </a:r>
            <a:r>
              <a:rPr lang="fr-FR" sz="2000" dirty="0" err="1" smtClean="0">
                <a:solidFill>
                  <a:schemeClr val="tx1"/>
                </a:solidFill>
                <a:latin typeface="Arial" panose="020B0604020202020204" pitchFamily="34" charset="0"/>
                <a:cs typeface="Arial" panose="020B0604020202020204" pitchFamily="34" charset="0"/>
              </a:rPr>
              <a:t>edp</a:t>
            </a:r>
            <a:r>
              <a:rPr lang="fr-FR" sz="2000" dirty="0" smtClean="0">
                <a:solidFill>
                  <a:schemeClr val="tx1"/>
                </a:solidFill>
                <a:latin typeface="Arial" panose="020B0604020202020204" pitchFamily="34" charset="0"/>
                <a:cs typeface="Arial" panose="020B0604020202020204" pitchFamily="34" charset="0"/>
              </a:rPr>
              <a:t>. </a:t>
            </a:r>
          </a:p>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Dans le cas où le modèle réduit est de type algébrique, on peut par exemple utiliser une méthode de </a:t>
            </a:r>
            <a:r>
              <a:rPr lang="fr-FR" sz="2000" dirty="0" err="1" smtClean="0">
                <a:solidFill>
                  <a:schemeClr val="tx1"/>
                </a:solidFill>
                <a:latin typeface="Arial" panose="020B0604020202020204" pitchFamily="34" charset="0"/>
                <a:cs typeface="Arial" panose="020B0604020202020204" pitchFamily="34" charset="0"/>
              </a:rPr>
              <a:t>krigeage</a:t>
            </a:r>
            <a:r>
              <a:rPr lang="fr-FR" sz="2000" dirty="0" smtClean="0">
                <a:solidFill>
                  <a:schemeClr val="tx1"/>
                </a:solidFill>
                <a:latin typeface="Arial" panose="020B0604020202020204" pitchFamily="34" charset="0"/>
                <a:cs typeface="Arial" panose="020B0604020202020204" pitchFamily="34" charset="0"/>
              </a:rPr>
              <a:t> ou  d’apprentissage supervisé pour obtenir le modèle réduit en s’appuyant sur des bases de données générées grâce au modèle HF.  </a:t>
            </a:r>
          </a:p>
        </p:txBody>
      </p:sp>
    </p:spTree>
    <p:extLst>
      <p:ext uri="{BB962C8B-B14F-4D97-AF65-F5344CB8AC3E}">
        <p14:creationId xmlns:p14="http://schemas.microsoft.com/office/powerpoint/2010/main" val="4221445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5966120" cy="584775"/>
          </a:xfrm>
          <a:prstGeom prst="rect">
            <a:avLst/>
          </a:prstGeom>
          <a:noFill/>
        </p:spPr>
        <p:txBody>
          <a:bodyPr wrap="none" rtlCol="0">
            <a:spAutoFit/>
          </a:bodyPr>
          <a:lstStyle/>
          <a:p>
            <a:r>
              <a:rPr lang="en-US" sz="3200" b="1" dirty="0" smtClean="0">
                <a:solidFill>
                  <a:schemeClr val="tx1"/>
                </a:solidFill>
                <a:latin typeface="Calibri" panose="020F0502020204030204" pitchFamily="34" charset="0"/>
              </a:rPr>
              <a:t>Comment </a:t>
            </a:r>
            <a:r>
              <a:rPr lang="en-US" sz="3200" b="1" dirty="0" err="1" smtClean="0">
                <a:solidFill>
                  <a:schemeClr val="tx1"/>
                </a:solidFill>
                <a:latin typeface="Calibri" panose="020F0502020204030204" pitchFamily="34" charset="0"/>
              </a:rPr>
              <a:t>construire</a:t>
            </a:r>
            <a:r>
              <a:rPr lang="en-US" sz="3200" b="1" dirty="0" smtClean="0">
                <a:solidFill>
                  <a:schemeClr val="tx1"/>
                </a:solidFill>
                <a:latin typeface="Calibri" panose="020F0502020204030204" pitchFamily="34" charset="0"/>
              </a:rPr>
              <a:t> un </a:t>
            </a:r>
            <a:r>
              <a:rPr lang="en-US" sz="3200" b="1" dirty="0" err="1" smtClean="0">
                <a:solidFill>
                  <a:schemeClr val="tx1"/>
                </a:solidFill>
                <a:latin typeface="Calibri" panose="020F0502020204030204" pitchFamily="34" charset="0"/>
              </a:rPr>
              <a:t>modèle</a:t>
            </a:r>
            <a:r>
              <a:rPr lang="en-US" sz="3200" b="1" dirty="0" smtClean="0">
                <a:solidFill>
                  <a:schemeClr val="tx1"/>
                </a:solidFill>
                <a:latin typeface="Calibri" panose="020F0502020204030204" pitchFamily="34" charset="0"/>
              </a:rPr>
              <a:t> ? </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31540" y="783144"/>
            <a:ext cx="8280920" cy="5201424"/>
          </a:xfrm>
          <a:prstGeom prst="rect">
            <a:avLst/>
          </a:prstGeom>
        </p:spPr>
        <p:txBody>
          <a:bodyPr wrap="square">
            <a:spAutoFit/>
          </a:bodyPr>
          <a:lstStyle/>
          <a:p>
            <a:pPr>
              <a:spcAft>
                <a:spcPts val="1200"/>
              </a:spcAft>
            </a:pPr>
            <a:r>
              <a:rPr lang="fr-FR" dirty="0" smtClean="0">
                <a:solidFill>
                  <a:schemeClr val="tx1"/>
                </a:solidFill>
                <a:latin typeface="Arial" panose="020B0604020202020204" pitchFamily="34" charset="0"/>
                <a:cs typeface="Arial" panose="020B0604020202020204" pitchFamily="34" charset="0"/>
              </a:rPr>
              <a:t>De manière schématique, on peut diviser les modèles prédictifs en deux grandes classes selon la manière dont ils sont construits : </a:t>
            </a:r>
          </a:p>
          <a:p>
            <a:pPr marL="342900" indent="-342900">
              <a:spcAft>
                <a:spcPts val="1200"/>
              </a:spcAft>
              <a:buFont typeface="Arial" panose="020B0604020202020204" pitchFamily="34" charset="0"/>
              <a:buChar char="•"/>
            </a:pPr>
            <a:r>
              <a:rPr lang="fr-FR" b="1" dirty="0" smtClean="0">
                <a:solidFill>
                  <a:schemeClr val="tx1"/>
                </a:solidFill>
                <a:latin typeface="Arial" panose="020B0604020202020204" pitchFamily="34" charset="0"/>
                <a:cs typeface="Arial" panose="020B0604020202020204" pitchFamily="34" charset="0"/>
              </a:rPr>
              <a:t>Les modèles basés uniquement sur des données </a:t>
            </a:r>
            <a:r>
              <a:rPr lang="fr-FR" b="1" dirty="0" smtClean="0">
                <a:solidFill>
                  <a:schemeClr val="tx1"/>
                </a:solidFill>
                <a:latin typeface="Arial" panose="020B0604020202020204" pitchFamily="34" charset="0"/>
                <a:cs typeface="Arial" panose="020B0604020202020204" pitchFamily="34" charset="0"/>
              </a:rPr>
              <a:t>empiriques </a:t>
            </a:r>
            <a:r>
              <a:rPr lang="fr-FR" dirty="0" smtClean="0">
                <a:solidFill>
                  <a:schemeClr val="tx1"/>
                </a:solidFill>
                <a:latin typeface="Arial" panose="020B0604020202020204" pitchFamily="34" charset="0"/>
                <a:cs typeface="Arial" panose="020B0604020202020204" pitchFamily="34" charset="0"/>
              </a:rPr>
              <a:t>et ne faisant appel à aucune loi de physique, de biologie, </a:t>
            </a:r>
            <a:r>
              <a:rPr lang="fr-FR" dirty="0" smtClean="0">
                <a:solidFill>
                  <a:schemeClr val="tx1"/>
                </a:solidFill>
                <a:latin typeface="Arial" panose="020B0604020202020204" pitchFamily="34" charset="0"/>
                <a:cs typeface="Arial" panose="020B0604020202020204" pitchFamily="34" charset="0"/>
              </a:rPr>
              <a:t>d’économie, </a:t>
            </a:r>
            <a:r>
              <a:rPr lang="fr-FR" dirty="0" smtClean="0">
                <a:solidFill>
                  <a:schemeClr val="tx1"/>
                </a:solidFill>
                <a:latin typeface="Arial" panose="020B0604020202020204" pitchFamily="34" charset="0"/>
                <a:cs typeface="Arial" panose="020B0604020202020204" pitchFamily="34" charset="0"/>
              </a:rPr>
              <a:t>etc. que l’on pourrait appliquer au système à modéliser </a:t>
            </a:r>
            <a:r>
              <a:rPr lang="fr-FR" dirty="0" smtClean="0">
                <a:solidFill>
                  <a:srgbClr val="0070C0"/>
                </a:solidFill>
                <a:latin typeface="Arial" panose="020B0604020202020204" pitchFamily="34" charset="0"/>
                <a:cs typeface="Arial" panose="020B0604020202020204" pitchFamily="34" charset="0"/>
              </a:rPr>
              <a:t>(« </a:t>
            </a:r>
            <a:r>
              <a:rPr lang="fr-FR" b="1" dirty="0" smtClean="0">
                <a:solidFill>
                  <a:srgbClr val="0070C0"/>
                </a:solidFill>
                <a:latin typeface="Arial" panose="020B0604020202020204" pitchFamily="34" charset="0"/>
                <a:cs typeface="Arial" panose="020B0604020202020204" pitchFamily="34" charset="0"/>
              </a:rPr>
              <a:t>Data </a:t>
            </a:r>
            <a:r>
              <a:rPr lang="fr-FR" b="1" dirty="0" err="1" smtClean="0">
                <a:solidFill>
                  <a:srgbClr val="0070C0"/>
                </a:solidFill>
                <a:latin typeface="Arial" panose="020B0604020202020204" pitchFamily="34" charset="0"/>
                <a:cs typeface="Arial" panose="020B0604020202020204" pitchFamily="34" charset="0"/>
              </a:rPr>
              <a:t>driven</a:t>
            </a:r>
            <a:r>
              <a:rPr lang="fr-FR" b="1" dirty="0" smtClean="0">
                <a:solidFill>
                  <a:srgbClr val="0070C0"/>
                </a:solidFill>
                <a:latin typeface="Arial" panose="020B0604020202020204" pitchFamily="34" charset="0"/>
                <a:cs typeface="Arial" panose="020B0604020202020204" pitchFamily="34" charset="0"/>
              </a:rPr>
              <a:t> </a:t>
            </a:r>
            <a:r>
              <a:rPr lang="fr-FR" b="1" dirty="0" err="1" smtClean="0">
                <a:solidFill>
                  <a:srgbClr val="0070C0"/>
                </a:solidFill>
                <a:latin typeface="Arial" panose="020B0604020202020204" pitchFamily="34" charset="0"/>
                <a:cs typeface="Arial" panose="020B0604020202020204" pitchFamily="34" charset="0"/>
              </a:rPr>
              <a:t>models</a:t>
            </a:r>
            <a:r>
              <a:rPr lang="fr-FR" b="1" dirty="0" smtClean="0">
                <a:solidFill>
                  <a:srgbClr val="0070C0"/>
                </a:solidFill>
                <a:latin typeface="Arial" panose="020B0604020202020204" pitchFamily="34" charset="0"/>
                <a:cs typeface="Arial" panose="020B0604020202020204" pitchFamily="34" charset="0"/>
              </a:rPr>
              <a:t> »</a:t>
            </a:r>
            <a:r>
              <a:rPr lang="fr-FR" dirty="0" smtClean="0">
                <a:solidFill>
                  <a:srgbClr val="0070C0"/>
                </a:solidFill>
                <a:latin typeface="Arial" panose="020B0604020202020204" pitchFamily="34" charset="0"/>
                <a:cs typeface="Arial" panose="020B0604020202020204" pitchFamily="34" charset="0"/>
              </a:rPr>
              <a:t>) </a:t>
            </a:r>
            <a:endParaRPr lang="fr-FR" dirty="0">
              <a:solidFill>
                <a:srgbClr val="0070C0"/>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fr-FR" b="1" dirty="0">
                <a:solidFill>
                  <a:schemeClr val="tx1"/>
                </a:solidFill>
                <a:latin typeface="Arial" panose="020B0604020202020204" pitchFamily="34" charset="0"/>
                <a:cs typeface="Arial" panose="020B0604020202020204" pitchFamily="34" charset="0"/>
              </a:rPr>
              <a:t>Les modèles </a:t>
            </a:r>
            <a:r>
              <a:rPr lang="fr-FR" b="1" dirty="0" smtClean="0">
                <a:solidFill>
                  <a:schemeClr val="tx1"/>
                </a:solidFill>
                <a:latin typeface="Arial" panose="020B0604020202020204" pitchFamily="34" charset="0"/>
                <a:cs typeface="Arial" panose="020B0604020202020204" pitchFamily="34" charset="0"/>
              </a:rPr>
              <a:t>basés au contraire uniquement sur des lois </a:t>
            </a:r>
            <a:r>
              <a:rPr lang="fr-FR" dirty="0" smtClean="0">
                <a:solidFill>
                  <a:schemeClr val="tx1"/>
                </a:solidFill>
                <a:latin typeface="Arial" panose="020B0604020202020204" pitchFamily="34" charset="0"/>
                <a:cs typeface="Arial" panose="020B0604020202020204" pitchFamily="34" charset="0"/>
              </a:rPr>
              <a:t>de la Physique (ou d’un autre domaine) applicables au système considéré </a:t>
            </a:r>
            <a:r>
              <a:rPr lang="fr-FR" dirty="0" smtClean="0">
                <a:solidFill>
                  <a:srgbClr val="0070C0"/>
                </a:solidFill>
                <a:latin typeface="Arial" panose="020B0604020202020204" pitchFamily="34" charset="0"/>
                <a:cs typeface="Arial" panose="020B0604020202020204" pitchFamily="34" charset="0"/>
              </a:rPr>
              <a:t>(« </a:t>
            </a:r>
            <a:r>
              <a:rPr lang="fr-FR" b="1" dirty="0" err="1" smtClean="0">
                <a:solidFill>
                  <a:srgbClr val="0070C0"/>
                </a:solidFill>
                <a:latin typeface="Arial" panose="020B0604020202020204" pitchFamily="34" charset="0"/>
                <a:cs typeface="Arial" panose="020B0604020202020204" pitchFamily="34" charset="0"/>
              </a:rPr>
              <a:t>Physics</a:t>
            </a:r>
            <a:r>
              <a:rPr lang="fr-FR" b="1" dirty="0" smtClean="0">
                <a:solidFill>
                  <a:srgbClr val="0070C0"/>
                </a:solidFill>
                <a:latin typeface="Arial" panose="020B0604020202020204" pitchFamily="34" charset="0"/>
                <a:cs typeface="Arial" panose="020B0604020202020204" pitchFamily="34" charset="0"/>
              </a:rPr>
              <a:t> </a:t>
            </a:r>
            <a:r>
              <a:rPr lang="fr-FR" b="1" dirty="0" err="1" smtClean="0">
                <a:solidFill>
                  <a:srgbClr val="0070C0"/>
                </a:solidFill>
                <a:latin typeface="Arial" panose="020B0604020202020204" pitchFamily="34" charset="0"/>
                <a:cs typeface="Arial" panose="020B0604020202020204" pitchFamily="34" charset="0"/>
              </a:rPr>
              <a:t>based</a:t>
            </a:r>
            <a:r>
              <a:rPr lang="fr-FR" b="1" dirty="0" smtClean="0">
                <a:solidFill>
                  <a:srgbClr val="0070C0"/>
                </a:solidFill>
                <a:latin typeface="Arial" panose="020B0604020202020204" pitchFamily="34" charset="0"/>
                <a:cs typeface="Arial" panose="020B0604020202020204" pitchFamily="34" charset="0"/>
              </a:rPr>
              <a:t> </a:t>
            </a:r>
            <a:r>
              <a:rPr lang="fr-FR" b="1" dirty="0" err="1" smtClean="0">
                <a:solidFill>
                  <a:srgbClr val="0070C0"/>
                </a:solidFill>
                <a:latin typeface="Arial" panose="020B0604020202020204" pitchFamily="34" charset="0"/>
                <a:cs typeface="Arial" panose="020B0604020202020204" pitchFamily="34" charset="0"/>
              </a:rPr>
              <a:t>models</a:t>
            </a:r>
            <a:r>
              <a:rPr lang="fr-FR" b="1" dirty="0" smtClean="0">
                <a:solidFill>
                  <a:srgbClr val="0070C0"/>
                </a:solidFill>
                <a:latin typeface="Arial" panose="020B0604020202020204" pitchFamily="34" charset="0"/>
                <a:cs typeface="Arial" panose="020B0604020202020204" pitchFamily="34" charset="0"/>
              </a:rPr>
              <a:t> »</a:t>
            </a:r>
            <a:r>
              <a:rPr lang="fr-FR" dirty="0" smtClean="0">
                <a:solidFill>
                  <a:srgbClr val="0070C0"/>
                </a:solidFill>
                <a:latin typeface="Arial" panose="020B0604020202020204" pitchFamily="34" charset="0"/>
                <a:cs typeface="Arial" panose="020B0604020202020204" pitchFamily="34" charset="0"/>
              </a:rPr>
              <a:t>)</a:t>
            </a:r>
            <a:r>
              <a:rPr lang="fr-FR" dirty="0" smtClean="0">
                <a:solidFill>
                  <a:schemeClr val="tx1"/>
                </a:solidFill>
                <a:latin typeface="Arial" panose="020B0604020202020204" pitchFamily="34" charset="0"/>
                <a:cs typeface="Arial" panose="020B0604020202020204" pitchFamily="34" charset="0"/>
              </a:rPr>
              <a:t>. En réalité, ces modèles font généralement appel à quelques paramètres empiriques (tels que viscosité, module d’Young, volatilité …)   </a:t>
            </a:r>
          </a:p>
        </p:txBody>
      </p:sp>
    </p:spTree>
    <p:extLst>
      <p:ext uri="{BB962C8B-B14F-4D97-AF65-F5344CB8AC3E}">
        <p14:creationId xmlns:p14="http://schemas.microsoft.com/office/powerpoint/2010/main" val="123924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1312" y="142774"/>
            <a:ext cx="5634876" cy="584775"/>
          </a:xfrm>
          <a:prstGeom prst="rect">
            <a:avLst/>
          </a:prstGeom>
          <a:noFill/>
        </p:spPr>
        <p:txBody>
          <a:bodyPr wrap="none" rtlCol="0">
            <a:spAutoFit/>
          </a:bodyPr>
          <a:lstStyle/>
          <a:p>
            <a:r>
              <a:rPr lang="en-US" sz="3200" b="1" dirty="0" err="1" smtClean="0">
                <a:solidFill>
                  <a:schemeClr val="tx1"/>
                </a:solidFill>
                <a:latin typeface="Calibri" panose="020F0502020204030204" pitchFamily="34" charset="0"/>
              </a:rPr>
              <a:t>Modèle</a:t>
            </a:r>
            <a:r>
              <a:rPr lang="en-US" sz="3200" b="1" dirty="0" err="1" smtClean="0">
                <a:solidFill>
                  <a:schemeClr val="tx1"/>
                </a:solidFill>
                <a:latin typeface="Calibri" panose="020F0502020204030204" pitchFamily="34" charset="0"/>
              </a:rPr>
              <a:t>s</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guidés</a:t>
            </a:r>
            <a:r>
              <a:rPr lang="en-US" sz="3200" b="1" dirty="0" smtClean="0">
                <a:solidFill>
                  <a:schemeClr val="tx1"/>
                </a:solidFill>
                <a:latin typeface="Calibri" panose="020F0502020204030204" pitchFamily="34" charset="0"/>
              </a:rPr>
              <a:t> par les </a:t>
            </a:r>
            <a:r>
              <a:rPr lang="en-US" sz="3200" b="1" dirty="0" err="1" smtClean="0">
                <a:solidFill>
                  <a:schemeClr val="tx1"/>
                </a:solidFill>
                <a:latin typeface="Calibri" panose="020F0502020204030204" pitchFamily="34" charset="0"/>
              </a:rPr>
              <a:t>données</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ylindre 1"/>
          <p:cNvSpPr/>
          <p:nvPr/>
        </p:nvSpPr>
        <p:spPr>
          <a:xfrm>
            <a:off x="827584" y="4077072"/>
            <a:ext cx="1975483" cy="21602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Base de </a:t>
            </a:r>
            <a:r>
              <a:rPr lang="en-US" sz="1800" dirty="0" err="1" smtClean="0"/>
              <a:t>données</a:t>
            </a:r>
            <a:r>
              <a:rPr lang="en-US" sz="1800" dirty="0" smtClean="0"/>
              <a:t> brutes              (raw data)                   </a:t>
            </a:r>
            <a:r>
              <a:rPr lang="en-US" sz="1800" dirty="0" err="1" smtClean="0"/>
              <a:t>Zi</a:t>
            </a:r>
            <a:r>
              <a:rPr lang="en-US" sz="1800" dirty="0" smtClean="0"/>
              <a:t>, </a:t>
            </a:r>
            <a:r>
              <a:rPr lang="en-US" sz="1800" dirty="0" err="1" smtClean="0"/>
              <a:t>Yi</a:t>
            </a:r>
            <a:r>
              <a:rPr lang="en-US" sz="1800" baseline="30000" dirty="0" err="1" smtClean="0"/>
              <a:t>obs</a:t>
            </a:r>
            <a:endParaRPr lang="en-US" sz="1800" dirty="0" smtClean="0"/>
          </a:p>
        </p:txBody>
      </p:sp>
      <p:sp>
        <p:nvSpPr>
          <p:cNvPr id="4" name="Ellipse 3"/>
          <p:cNvSpPr/>
          <p:nvPr/>
        </p:nvSpPr>
        <p:spPr>
          <a:xfrm>
            <a:off x="421574" y="913555"/>
            <a:ext cx="2191507" cy="203551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Système</a:t>
            </a:r>
            <a:r>
              <a:rPr lang="en-US" dirty="0" smtClean="0">
                <a:solidFill>
                  <a:schemeClr val="tx1"/>
                </a:solidFill>
              </a:rPr>
              <a:t> </a:t>
            </a:r>
            <a:r>
              <a:rPr lang="en-US" dirty="0" err="1" smtClean="0">
                <a:solidFill>
                  <a:schemeClr val="tx1"/>
                </a:solidFill>
              </a:rPr>
              <a:t>réel</a:t>
            </a:r>
            <a:r>
              <a:rPr lang="en-US" dirty="0" smtClean="0">
                <a:solidFill>
                  <a:schemeClr val="tx1"/>
                </a:solidFill>
              </a:rPr>
              <a:t> à </a:t>
            </a:r>
            <a:r>
              <a:rPr lang="en-US" dirty="0" err="1" smtClean="0">
                <a:solidFill>
                  <a:schemeClr val="tx1"/>
                </a:solidFill>
              </a:rPr>
              <a:t>modéliser</a:t>
            </a:r>
            <a:endParaRPr lang="en-US" dirty="0">
              <a:solidFill>
                <a:schemeClr val="tx1"/>
              </a:solidFill>
            </a:endParaRPr>
          </a:p>
        </p:txBody>
      </p:sp>
      <p:sp>
        <p:nvSpPr>
          <p:cNvPr id="5" name="Flèche vers le bas 4"/>
          <p:cNvSpPr/>
          <p:nvPr/>
        </p:nvSpPr>
        <p:spPr>
          <a:xfrm>
            <a:off x="1390945" y="3146508"/>
            <a:ext cx="544166" cy="79208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droite à entaille 6"/>
          <p:cNvSpPr/>
          <p:nvPr/>
        </p:nvSpPr>
        <p:spPr>
          <a:xfrm>
            <a:off x="3116961" y="5373216"/>
            <a:ext cx="2231081" cy="576064"/>
          </a:xfrm>
          <a:prstGeom prst="notch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ylindre 11"/>
          <p:cNvSpPr/>
          <p:nvPr/>
        </p:nvSpPr>
        <p:spPr>
          <a:xfrm>
            <a:off x="5914366" y="3978916"/>
            <a:ext cx="1908212" cy="235655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Base de </a:t>
            </a:r>
            <a:r>
              <a:rPr lang="en-US" sz="1800" dirty="0" err="1" smtClean="0"/>
              <a:t>données</a:t>
            </a:r>
            <a:r>
              <a:rPr lang="en-US" sz="1800" dirty="0" smtClean="0"/>
              <a:t> </a:t>
            </a:r>
            <a:r>
              <a:rPr lang="en-US" sz="1800" dirty="0" smtClean="0"/>
              <a:t>post-</a:t>
            </a:r>
            <a:r>
              <a:rPr lang="en-US" sz="1800" dirty="0" err="1" smtClean="0"/>
              <a:t>traitée</a:t>
            </a:r>
            <a:endParaRPr lang="en-US" sz="1800" dirty="0" smtClean="0"/>
          </a:p>
          <a:p>
            <a:pPr algn="ctr"/>
            <a:r>
              <a:rPr lang="en-US" sz="1800" dirty="0" smtClean="0"/>
              <a:t>(feature vectors)                  </a:t>
            </a:r>
            <a:r>
              <a:rPr lang="en-US" sz="1800" dirty="0"/>
              <a:t>X</a:t>
            </a:r>
            <a:r>
              <a:rPr lang="en-US" sz="1800" dirty="0" smtClean="0"/>
              <a:t>i</a:t>
            </a:r>
            <a:r>
              <a:rPr lang="en-US" sz="1800" dirty="0"/>
              <a:t>, </a:t>
            </a:r>
            <a:r>
              <a:rPr lang="en-US" sz="1800" dirty="0" err="1" smtClean="0"/>
              <a:t>Yi</a:t>
            </a:r>
            <a:r>
              <a:rPr lang="en-US" sz="1800" baseline="30000" dirty="0" err="1" smtClean="0"/>
              <a:t>obs</a:t>
            </a:r>
            <a:r>
              <a:rPr lang="en-US" sz="1800" dirty="0" smtClean="0"/>
              <a:t> </a:t>
            </a:r>
          </a:p>
        </p:txBody>
      </p:sp>
      <p:sp>
        <p:nvSpPr>
          <p:cNvPr id="11" name="ZoneTexte 10"/>
          <p:cNvSpPr txBox="1"/>
          <p:nvPr/>
        </p:nvSpPr>
        <p:spPr>
          <a:xfrm>
            <a:off x="2997460" y="4157163"/>
            <a:ext cx="2404691" cy="1323439"/>
          </a:xfrm>
          <a:prstGeom prst="rect">
            <a:avLst/>
          </a:prstGeom>
          <a:noFill/>
        </p:spPr>
        <p:txBody>
          <a:bodyPr wrap="square" rtlCol="0">
            <a:spAutoFit/>
          </a:bodyPr>
          <a:lstStyle/>
          <a:p>
            <a:pPr algn="ctr"/>
            <a:r>
              <a:rPr lang="en-US" sz="1600" dirty="0" err="1" smtClean="0">
                <a:solidFill>
                  <a:schemeClr val="tx1"/>
                </a:solidFill>
              </a:rPr>
              <a:t>Utilisation</a:t>
            </a:r>
            <a:r>
              <a:rPr lang="en-US" sz="1600" dirty="0" smtClean="0">
                <a:solidFill>
                  <a:schemeClr val="tx1"/>
                </a:solidFill>
              </a:rPr>
              <a:t> de </a:t>
            </a:r>
            <a:r>
              <a:rPr lang="en-US" sz="1600" dirty="0" err="1" smtClean="0">
                <a:solidFill>
                  <a:schemeClr val="tx1"/>
                </a:solidFill>
              </a:rPr>
              <a:t>connaissances</a:t>
            </a:r>
            <a:r>
              <a:rPr lang="en-US" sz="1600" dirty="0" smtClean="0">
                <a:solidFill>
                  <a:schemeClr val="tx1"/>
                </a:solidFill>
              </a:rPr>
              <a:t> sur le </a:t>
            </a:r>
            <a:r>
              <a:rPr lang="en-US" sz="1600" dirty="0" err="1" smtClean="0">
                <a:solidFill>
                  <a:schemeClr val="tx1"/>
                </a:solidFill>
              </a:rPr>
              <a:t>système</a:t>
            </a:r>
            <a:r>
              <a:rPr lang="en-US" sz="1600" dirty="0" smtClean="0">
                <a:solidFill>
                  <a:schemeClr val="tx1"/>
                </a:solidFill>
              </a:rPr>
              <a:t> </a:t>
            </a:r>
            <a:r>
              <a:rPr lang="en-US" sz="1600" dirty="0" err="1" smtClean="0">
                <a:solidFill>
                  <a:schemeClr val="tx1"/>
                </a:solidFill>
              </a:rPr>
              <a:t>réel</a:t>
            </a:r>
            <a:r>
              <a:rPr lang="en-US" sz="1600" dirty="0" smtClean="0">
                <a:solidFill>
                  <a:schemeClr val="tx1"/>
                </a:solidFill>
              </a:rPr>
              <a:t> pour </a:t>
            </a:r>
            <a:r>
              <a:rPr lang="en-US" sz="1600" dirty="0" err="1" smtClean="0">
                <a:solidFill>
                  <a:schemeClr val="tx1"/>
                </a:solidFill>
              </a:rPr>
              <a:t>définir</a:t>
            </a:r>
            <a:r>
              <a:rPr lang="en-US" sz="1600" dirty="0" smtClean="0">
                <a:solidFill>
                  <a:schemeClr val="tx1"/>
                </a:solidFill>
              </a:rPr>
              <a:t> les “best features”</a:t>
            </a:r>
            <a:endParaRPr lang="en-US" sz="1600" dirty="0">
              <a:solidFill>
                <a:schemeClr val="tx1"/>
              </a:solidFill>
            </a:endParaRPr>
          </a:p>
        </p:txBody>
      </p:sp>
      <p:sp>
        <p:nvSpPr>
          <p:cNvPr id="15" name="ZoneTexte 14"/>
          <p:cNvSpPr txBox="1"/>
          <p:nvPr/>
        </p:nvSpPr>
        <p:spPr>
          <a:xfrm>
            <a:off x="15635" y="3234504"/>
            <a:ext cx="1501691" cy="338554"/>
          </a:xfrm>
          <a:prstGeom prst="rect">
            <a:avLst/>
          </a:prstGeom>
          <a:noFill/>
        </p:spPr>
        <p:txBody>
          <a:bodyPr wrap="square" rtlCol="0">
            <a:spAutoFit/>
          </a:bodyPr>
          <a:lstStyle/>
          <a:p>
            <a:pPr algn="ctr"/>
            <a:r>
              <a:rPr lang="en-US" sz="1600" dirty="0" smtClean="0">
                <a:solidFill>
                  <a:schemeClr val="tx1"/>
                </a:solidFill>
              </a:rPr>
              <a:t>Observations</a:t>
            </a:r>
            <a:endParaRPr lang="en-US" sz="1600" dirty="0">
              <a:solidFill>
                <a:schemeClr val="tx1"/>
              </a:solidFill>
            </a:endParaRPr>
          </a:p>
        </p:txBody>
      </p:sp>
      <p:sp>
        <p:nvSpPr>
          <p:cNvPr id="13" name="Rectangle à coins arrondis 12"/>
          <p:cNvSpPr/>
          <p:nvPr/>
        </p:nvSpPr>
        <p:spPr>
          <a:xfrm>
            <a:off x="5402151" y="845256"/>
            <a:ext cx="2520280" cy="20989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Modèle</a:t>
            </a:r>
            <a:r>
              <a:rPr lang="en-US" dirty="0" smtClean="0">
                <a:solidFill>
                  <a:schemeClr val="tx1"/>
                </a:solidFill>
              </a:rPr>
              <a:t> </a:t>
            </a:r>
            <a:r>
              <a:rPr lang="en-US" dirty="0" err="1" smtClean="0">
                <a:solidFill>
                  <a:schemeClr val="tx1"/>
                </a:solidFill>
              </a:rPr>
              <a:t>mathématique</a:t>
            </a:r>
            <a:r>
              <a:rPr lang="en-US" dirty="0" smtClean="0">
                <a:solidFill>
                  <a:schemeClr val="tx1"/>
                </a:solidFill>
              </a:rPr>
              <a:t> </a:t>
            </a:r>
          </a:p>
          <a:p>
            <a:pPr algn="ctr"/>
            <a:r>
              <a:rPr lang="en-US" dirty="0" smtClean="0">
                <a:solidFill>
                  <a:schemeClr val="tx1"/>
                </a:solidFill>
              </a:rPr>
              <a:t>Y = F(X,P) </a:t>
            </a:r>
            <a:endParaRPr lang="en-US" dirty="0">
              <a:solidFill>
                <a:schemeClr val="tx1"/>
              </a:solidFill>
            </a:endParaRPr>
          </a:p>
        </p:txBody>
      </p:sp>
      <p:sp>
        <p:nvSpPr>
          <p:cNvPr id="17" name="Flèche vers le bas 16"/>
          <p:cNvSpPr/>
          <p:nvPr/>
        </p:nvSpPr>
        <p:spPr>
          <a:xfrm rot="10800000">
            <a:off x="6608164" y="3027824"/>
            <a:ext cx="544166" cy="79208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ZoneTexte 17"/>
              <p:cNvSpPr txBox="1"/>
              <p:nvPr/>
            </p:nvSpPr>
            <p:spPr>
              <a:xfrm>
                <a:off x="2613081" y="856570"/>
                <a:ext cx="2664296" cy="2092496"/>
              </a:xfrm>
              <a:prstGeom prst="rect">
                <a:avLst/>
              </a:prstGeom>
              <a:noFill/>
            </p:spPr>
            <p:txBody>
              <a:bodyPr wrap="square" rtlCol="0">
                <a:spAutoFit/>
              </a:bodyPr>
              <a:lstStyle/>
              <a:p>
                <a:pPr algn="ctr"/>
                <a:r>
                  <a:rPr lang="en-US" sz="1600" dirty="0" err="1" smtClean="0">
                    <a:solidFill>
                      <a:schemeClr val="tx1"/>
                    </a:solidFill>
                  </a:rPr>
                  <a:t>Utilisation</a:t>
                </a:r>
                <a:r>
                  <a:rPr lang="en-US" sz="1600" dirty="0" smtClean="0">
                    <a:solidFill>
                      <a:schemeClr val="tx1"/>
                    </a:solidFill>
                  </a:rPr>
                  <a:t> de </a:t>
                </a:r>
                <a:r>
                  <a:rPr lang="en-US" sz="1600" dirty="0" err="1" smtClean="0">
                    <a:solidFill>
                      <a:schemeClr val="tx1"/>
                    </a:solidFill>
                  </a:rPr>
                  <a:t>connaissances</a:t>
                </a:r>
                <a:r>
                  <a:rPr lang="en-US" sz="1600" dirty="0" smtClean="0">
                    <a:solidFill>
                      <a:schemeClr val="tx1"/>
                    </a:solidFill>
                  </a:rPr>
                  <a:t> sur le </a:t>
                </a:r>
                <a:r>
                  <a:rPr lang="en-US" sz="1600" dirty="0" err="1" smtClean="0">
                    <a:solidFill>
                      <a:schemeClr val="tx1"/>
                    </a:solidFill>
                  </a:rPr>
                  <a:t>système</a:t>
                </a:r>
                <a:r>
                  <a:rPr lang="en-US" sz="1600" dirty="0" smtClean="0">
                    <a:solidFill>
                      <a:schemeClr val="tx1"/>
                    </a:solidFill>
                  </a:rPr>
                  <a:t> </a:t>
                </a:r>
                <a:r>
                  <a:rPr lang="en-US" sz="1600" dirty="0" err="1" smtClean="0">
                    <a:solidFill>
                      <a:schemeClr val="tx1"/>
                    </a:solidFill>
                  </a:rPr>
                  <a:t>réel</a:t>
                </a:r>
                <a:r>
                  <a:rPr lang="en-US" sz="1600" dirty="0" smtClean="0">
                    <a:solidFill>
                      <a:schemeClr val="tx1"/>
                    </a:solidFill>
                  </a:rPr>
                  <a:t> pour </a:t>
                </a:r>
                <a:r>
                  <a:rPr lang="en-US" sz="1600" dirty="0" err="1" smtClean="0">
                    <a:solidFill>
                      <a:schemeClr val="tx1"/>
                    </a:solidFill>
                  </a:rPr>
                  <a:t>choix</a:t>
                </a:r>
                <a:r>
                  <a:rPr lang="en-US" sz="1600" dirty="0" smtClean="0">
                    <a:solidFill>
                      <a:schemeClr val="tx1"/>
                    </a:solidFill>
                  </a:rPr>
                  <a:t> </a:t>
                </a:r>
                <a:r>
                  <a:rPr lang="en-US" sz="1600" dirty="0" err="1" smtClean="0">
                    <a:solidFill>
                      <a:schemeClr val="tx1"/>
                    </a:solidFill>
                  </a:rPr>
                  <a:t>fonction</a:t>
                </a:r>
                <a:r>
                  <a:rPr lang="en-US" sz="1600" dirty="0" smtClean="0">
                    <a:solidFill>
                      <a:schemeClr val="tx1"/>
                    </a:solidFill>
                  </a:rPr>
                  <a:t> F </a:t>
                </a:r>
              </a:p>
              <a:p>
                <a:pPr algn="ctr"/>
                <a:r>
                  <a:rPr lang="en-US" sz="1600" dirty="0">
                    <a:solidFill>
                      <a:schemeClr val="tx1"/>
                    </a:solidFill>
                  </a:rPr>
                  <a:t>&amp;</a:t>
                </a:r>
                <a:r>
                  <a:rPr lang="en-US" sz="1600" dirty="0" smtClean="0">
                    <a:solidFill>
                      <a:schemeClr val="tx1"/>
                    </a:solidFill>
                  </a:rPr>
                  <a:t> </a:t>
                </a:r>
                <a:r>
                  <a:rPr lang="en-US" sz="1600" dirty="0" err="1" smtClean="0">
                    <a:solidFill>
                      <a:schemeClr val="tx1"/>
                    </a:solidFill>
                  </a:rPr>
                  <a:t>Calcul</a:t>
                </a:r>
                <a:r>
                  <a:rPr lang="en-US" sz="1600" dirty="0" smtClean="0">
                    <a:solidFill>
                      <a:schemeClr val="tx1"/>
                    </a:solidFill>
                  </a:rPr>
                  <a:t> de P par </a:t>
                </a:r>
                <a:r>
                  <a:rPr lang="en-US" sz="1600" dirty="0" err="1" smtClean="0">
                    <a:solidFill>
                      <a:schemeClr val="tx1"/>
                    </a:solidFill>
                  </a:rPr>
                  <a:t>minimisation</a:t>
                </a:r>
                <a:r>
                  <a:rPr lang="en-US" sz="1600" dirty="0" smtClean="0">
                    <a:solidFill>
                      <a:schemeClr val="tx1"/>
                    </a:solidFill>
                  </a:rPr>
                  <a:t> de</a:t>
                </a:r>
              </a:p>
              <a:p>
                <a:pPr algn="ctr"/>
                <a14:m>
                  <m:oMathPara xmlns:m="http://schemas.openxmlformats.org/officeDocument/2006/math">
                    <m:oMathParaPr>
                      <m:jc m:val="centerGroup"/>
                    </m:oMathParaPr>
                    <m:oMath xmlns:m="http://schemas.openxmlformats.org/officeDocument/2006/math">
                      <m:r>
                        <a:rPr lang="fr-FR" sz="1400" b="0" i="1" smtClean="0">
                          <a:solidFill>
                            <a:schemeClr val="tx1"/>
                          </a:solidFill>
                          <a:latin typeface="Cambria Math"/>
                        </a:rPr>
                        <m:t>𝐽</m:t>
                      </m:r>
                      <m:d>
                        <m:dPr>
                          <m:ctrlPr>
                            <a:rPr lang="fr-FR" sz="1400" b="0" i="1" smtClean="0">
                              <a:solidFill>
                                <a:schemeClr val="tx1"/>
                              </a:solidFill>
                              <a:latin typeface="Cambria Math"/>
                            </a:rPr>
                          </m:ctrlPr>
                        </m:dPr>
                        <m:e>
                          <m:r>
                            <a:rPr lang="fr-FR" sz="1400" b="0" i="1" smtClean="0">
                              <a:solidFill>
                                <a:schemeClr val="tx1"/>
                              </a:solidFill>
                              <a:latin typeface="Cambria Math"/>
                            </a:rPr>
                            <m:t>𝑃</m:t>
                          </m:r>
                        </m:e>
                      </m:d>
                      <m:r>
                        <a:rPr lang="fr-FR" sz="1400" b="0" i="1" smtClean="0">
                          <a:solidFill>
                            <a:schemeClr val="tx1"/>
                          </a:solidFill>
                          <a:latin typeface="Cambria Math"/>
                        </a:rPr>
                        <m:t>= </m:t>
                      </m:r>
                      <m:nary>
                        <m:naryPr>
                          <m:chr m:val="∑"/>
                          <m:supHide m:val="on"/>
                          <m:ctrlPr>
                            <a:rPr lang="fr-FR" sz="1400" b="0" i="1" smtClean="0">
                              <a:solidFill>
                                <a:schemeClr val="tx1"/>
                              </a:solidFill>
                              <a:latin typeface="Cambria Math"/>
                            </a:rPr>
                          </m:ctrlPr>
                        </m:naryPr>
                        <m:sub>
                          <m:r>
                            <m:rPr>
                              <m:brk m:alnAt="7"/>
                            </m:rPr>
                            <a:rPr lang="fr-FR" sz="1400" b="0" i="1" smtClean="0">
                              <a:solidFill>
                                <a:schemeClr val="tx1"/>
                              </a:solidFill>
                              <a:latin typeface="Cambria Math"/>
                            </a:rPr>
                            <m:t>𝑖</m:t>
                          </m:r>
                        </m:sub>
                        <m:sup/>
                        <m:e>
                          <m:sSup>
                            <m:sSupPr>
                              <m:ctrlPr>
                                <a:rPr lang="fr-FR" sz="1400" b="0" i="1" smtClean="0">
                                  <a:solidFill>
                                    <a:schemeClr val="tx1"/>
                                  </a:solidFill>
                                  <a:latin typeface="Cambria Math"/>
                                </a:rPr>
                              </m:ctrlPr>
                            </m:sSupPr>
                            <m:e>
                              <m:d>
                                <m:dPr>
                                  <m:begChr m:val="‖"/>
                                  <m:endChr m:val="‖"/>
                                  <m:ctrlPr>
                                    <a:rPr lang="fr-FR" sz="1400" b="0" i="1" smtClean="0">
                                      <a:solidFill>
                                        <a:schemeClr val="tx1"/>
                                      </a:solidFill>
                                      <a:latin typeface="Cambria Math"/>
                                    </a:rPr>
                                  </m:ctrlPr>
                                </m:dPr>
                                <m:e>
                                  <m:sSup>
                                    <m:sSupPr>
                                      <m:ctrlPr>
                                        <a:rPr lang="fr-FR" sz="1400" b="0" i="1" smtClean="0">
                                          <a:solidFill>
                                            <a:schemeClr val="tx1"/>
                                          </a:solidFill>
                                          <a:latin typeface="Cambria Math"/>
                                        </a:rPr>
                                      </m:ctrlPr>
                                    </m:sSupPr>
                                    <m:e>
                                      <m:r>
                                        <a:rPr lang="fr-FR" sz="1400" b="0" i="1" smtClean="0">
                                          <a:solidFill>
                                            <a:schemeClr val="tx1"/>
                                          </a:solidFill>
                                          <a:latin typeface="Cambria Math"/>
                                        </a:rPr>
                                        <m:t>𝑌𝑖</m:t>
                                      </m:r>
                                    </m:e>
                                    <m:sup>
                                      <m:r>
                                        <a:rPr lang="fr-FR" sz="1400" b="0" i="1" smtClean="0">
                                          <a:solidFill>
                                            <a:schemeClr val="tx1"/>
                                          </a:solidFill>
                                          <a:latin typeface="Cambria Math"/>
                                        </a:rPr>
                                        <m:t>𝑜𝑏𝑠</m:t>
                                      </m:r>
                                    </m:sup>
                                  </m:sSup>
                                  <m:r>
                                    <a:rPr lang="fr-FR" sz="1400" b="0" i="1" smtClean="0">
                                      <a:solidFill>
                                        <a:schemeClr val="tx1"/>
                                      </a:solidFill>
                                      <a:latin typeface="Cambria Math"/>
                                    </a:rPr>
                                    <m:t>−</m:t>
                                  </m:r>
                                  <m:r>
                                    <a:rPr lang="fr-FR" sz="1400" b="0" i="1" smtClean="0">
                                      <a:solidFill>
                                        <a:schemeClr val="tx1"/>
                                      </a:solidFill>
                                      <a:latin typeface="Cambria Math"/>
                                    </a:rPr>
                                    <m:t>𝐹</m:t>
                                  </m:r>
                                  <m:r>
                                    <a:rPr lang="fr-FR" sz="1400" b="0" i="1" smtClean="0">
                                      <a:solidFill>
                                        <a:schemeClr val="tx1"/>
                                      </a:solidFill>
                                      <a:latin typeface="Cambria Math"/>
                                    </a:rPr>
                                    <m:t>(</m:t>
                                  </m:r>
                                  <m:r>
                                    <a:rPr lang="fr-FR" sz="1400" b="0" i="1" smtClean="0">
                                      <a:solidFill>
                                        <a:schemeClr val="tx1"/>
                                      </a:solidFill>
                                      <a:latin typeface="Cambria Math"/>
                                    </a:rPr>
                                    <m:t>𝑋𝑖</m:t>
                                  </m:r>
                                  <m:r>
                                    <a:rPr lang="fr-FR" sz="1400" b="0" i="1" smtClean="0">
                                      <a:solidFill>
                                        <a:schemeClr val="tx1"/>
                                      </a:solidFill>
                                      <a:latin typeface="Cambria Math"/>
                                    </a:rPr>
                                    <m:t>,</m:t>
                                  </m:r>
                                  <m:r>
                                    <a:rPr lang="fr-FR" sz="1400" b="0" i="1" smtClean="0">
                                      <a:solidFill>
                                        <a:schemeClr val="tx1"/>
                                      </a:solidFill>
                                      <a:latin typeface="Cambria Math"/>
                                    </a:rPr>
                                    <m:t>𝑃</m:t>
                                  </m:r>
                                  <m:r>
                                    <a:rPr lang="fr-FR" sz="1400" b="0" i="1" smtClean="0">
                                      <a:solidFill>
                                        <a:schemeClr val="tx1"/>
                                      </a:solidFill>
                                      <a:latin typeface="Cambria Math"/>
                                    </a:rPr>
                                    <m:t>)</m:t>
                                  </m:r>
                                </m:e>
                              </m:d>
                            </m:e>
                            <m:sup>
                              <m:r>
                                <a:rPr lang="fr-FR" sz="1400" b="0" i="1" smtClean="0">
                                  <a:solidFill>
                                    <a:schemeClr val="tx1"/>
                                  </a:solidFill>
                                  <a:latin typeface="Cambria Math"/>
                                </a:rPr>
                                <m:t>2</m:t>
                              </m:r>
                            </m:sup>
                          </m:sSup>
                        </m:e>
                      </m:nary>
                    </m:oMath>
                  </m:oMathPara>
                </a14:m>
                <a:endParaRPr lang="en-US" sz="1400" dirty="0">
                  <a:solidFill>
                    <a:schemeClr val="tx1"/>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2613081" y="856570"/>
                <a:ext cx="2664296" cy="2092496"/>
              </a:xfrm>
              <a:prstGeom prst="rect">
                <a:avLst/>
              </a:prstGeom>
              <a:blipFill rotWithShape="1">
                <a:blip r:embed="rId2"/>
                <a:stretch>
                  <a:fillRect t="-583" b="-48397"/>
                </a:stretch>
              </a:blipFill>
            </p:spPr>
            <p:txBody>
              <a:bodyPr/>
              <a:lstStyle/>
              <a:p>
                <a:r>
                  <a:rPr lang="en-US">
                    <a:noFill/>
                  </a:rPr>
                  <a:t> </a:t>
                </a:r>
              </a:p>
            </p:txBody>
          </p:sp>
        </mc:Fallback>
      </mc:AlternateContent>
      <p:cxnSp>
        <p:nvCxnSpPr>
          <p:cNvPr id="19" name="Connecteur droit avec flèche 18"/>
          <p:cNvCxnSpPr/>
          <p:nvPr/>
        </p:nvCxnSpPr>
        <p:spPr>
          <a:xfrm flipH="1" flipV="1">
            <a:off x="7171335" y="2462482"/>
            <a:ext cx="792088" cy="7378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454417" y="3230711"/>
            <a:ext cx="1584176" cy="830997"/>
          </a:xfrm>
          <a:prstGeom prst="rect">
            <a:avLst/>
          </a:prstGeom>
          <a:noFill/>
        </p:spPr>
        <p:txBody>
          <a:bodyPr wrap="square" rtlCol="0">
            <a:spAutoFit/>
          </a:bodyPr>
          <a:lstStyle/>
          <a:p>
            <a:pPr algn="ctr"/>
            <a:r>
              <a:rPr lang="en-US" sz="1600" dirty="0" err="1" smtClean="0">
                <a:solidFill>
                  <a:schemeClr val="tx1"/>
                </a:solidFill>
              </a:rPr>
              <a:t>Paramètres</a:t>
            </a:r>
            <a:r>
              <a:rPr lang="en-US" sz="1600" dirty="0" smtClean="0">
                <a:solidFill>
                  <a:schemeClr val="tx1"/>
                </a:solidFill>
              </a:rPr>
              <a:t> </a:t>
            </a:r>
            <a:r>
              <a:rPr lang="en-US" sz="1600" dirty="0" err="1" smtClean="0">
                <a:solidFill>
                  <a:schemeClr val="tx1"/>
                </a:solidFill>
              </a:rPr>
              <a:t>cachés</a:t>
            </a:r>
            <a:r>
              <a:rPr lang="en-US" sz="1600" dirty="0" smtClean="0">
                <a:solidFill>
                  <a:schemeClr val="tx1"/>
                </a:solidFill>
              </a:rPr>
              <a:t> du </a:t>
            </a:r>
            <a:r>
              <a:rPr lang="en-US" sz="1600" dirty="0" err="1" smtClean="0">
                <a:solidFill>
                  <a:schemeClr val="tx1"/>
                </a:solidFill>
              </a:rPr>
              <a:t>modèle</a:t>
            </a:r>
            <a:endParaRPr lang="en-US" sz="1600" dirty="0">
              <a:solidFill>
                <a:schemeClr val="tx1"/>
              </a:solidFill>
            </a:endParaRPr>
          </a:p>
        </p:txBody>
      </p:sp>
      <p:cxnSp>
        <p:nvCxnSpPr>
          <p:cNvPr id="23" name="Connecteur droit avec flèche 22"/>
          <p:cNvCxnSpPr/>
          <p:nvPr/>
        </p:nvCxnSpPr>
        <p:spPr>
          <a:xfrm flipV="1">
            <a:off x="5235187" y="2346408"/>
            <a:ext cx="724378" cy="5978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150834" y="2839093"/>
            <a:ext cx="1272974" cy="584775"/>
          </a:xfrm>
          <a:prstGeom prst="rect">
            <a:avLst/>
          </a:prstGeom>
          <a:noFill/>
        </p:spPr>
        <p:txBody>
          <a:bodyPr wrap="square" rtlCol="0">
            <a:spAutoFit/>
          </a:bodyPr>
          <a:lstStyle/>
          <a:p>
            <a:r>
              <a:rPr lang="en-US" sz="1600" dirty="0" smtClean="0">
                <a:solidFill>
                  <a:schemeClr val="tx1"/>
                </a:solidFill>
              </a:rPr>
              <a:t>Sortie du </a:t>
            </a:r>
            <a:r>
              <a:rPr lang="en-US" sz="1600" dirty="0" err="1" smtClean="0">
                <a:solidFill>
                  <a:schemeClr val="tx1"/>
                </a:solidFill>
              </a:rPr>
              <a:t>modèle</a:t>
            </a:r>
            <a:endParaRPr lang="en-US" sz="1600" dirty="0">
              <a:solidFill>
                <a:schemeClr val="tx1"/>
              </a:solidFill>
            </a:endParaRPr>
          </a:p>
        </p:txBody>
      </p:sp>
      <p:cxnSp>
        <p:nvCxnSpPr>
          <p:cNvPr id="27" name="Connecteur droit avec flèche 26"/>
          <p:cNvCxnSpPr/>
          <p:nvPr/>
        </p:nvCxnSpPr>
        <p:spPr>
          <a:xfrm flipV="1">
            <a:off x="5914366" y="2430001"/>
            <a:ext cx="918197" cy="878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803463" y="3353821"/>
            <a:ext cx="1744093" cy="584775"/>
          </a:xfrm>
          <a:prstGeom prst="rect">
            <a:avLst/>
          </a:prstGeom>
          <a:noFill/>
        </p:spPr>
        <p:txBody>
          <a:bodyPr wrap="square" rtlCol="0">
            <a:spAutoFit/>
          </a:bodyPr>
          <a:lstStyle/>
          <a:p>
            <a:pPr algn="ctr"/>
            <a:r>
              <a:rPr lang="en-US" sz="1600" dirty="0" smtClean="0">
                <a:solidFill>
                  <a:schemeClr val="tx1"/>
                </a:solidFill>
              </a:rPr>
              <a:t>Entrée du </a:t>
            </a:r>
            <a:r>
              <a:rPr lang="en-US" sz="1600" dirty="0" err="1" smtClean="0">
                <a:solidFill>
                  <a:schemeClr val="tx1"/>
                </a:solidFill>
              </a:rPr>
              <a:t>modèle</a:t>
            </a:r>
            <a:endParaRPr lang="en-US" sz="1600" dirty="0">
              <a:solidFill>
                <a:schemeClr val="tx1"/>
              </a:solidFill>
            </a:endParaRPr>
          </a:p>
        </p:txBody>
      </p:sp>
    </p:spTree>
    <p:extLst>
      <p:ext uri="{BB962C8B-B14F-4D97-AF65-F5344CB8AC3E}">
        <p14:creationId xmlns:p14="http://schemas.microsoft.com/office/powerpoint/2010/main" val="3151789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1312" y="142774"/>
            <a:ext cx="4695516" cy="584775"/>
          </a:xfrm>
          <a:prstGeom prst="rect">
            <a:avLst/>
          </a:prstGeom>
          <a:noFill/>
        </p:spPr>
        <p:txBody>
          <a:bodyPr wrap="none" rtlCol="0">
            <a:spAutoFit/>
          </a:bodyPr>
          <a:lstStyle/>
          <a:p>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basés</a:t>
            </a:r>
            <a:r>
              <a:rPr lang="en-US" sz="3200" b="1" dirty="0" smtClean="0">
                <a:solidFill>
                  <a:schemeClr val="tx1"/>
                </a:solidFill>
                <a:latin typeface="Calibri" panose="020F0502020204030204" pitchFamily="34" charset="0"/>
              </a:rPr>
              <a:t> sur des </a:t>
            </a:r>
            <a:r>
              <a:rPr lang="en-US" sz="3200" b="1" dirty="0" err="1" smtClean="0">
                <a:solidFill>
                  <a:schemeClr val="tx1"/>
                </a:solidFill>
                <a:latin typeface="Calibri" panose="020F0502020204030204" pitchFamily="34" charset="0"/>
              </a:rPr>
              <a:t>lois</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Ellipse 3"/>
          <p:cNvSpPr/>
          <p:nvPr/>
        </p:nvSpPr>
        <p:spPr>
          <a:xfrm>
            <a:off x="215325" y="1202062"/>
            <a:ext cx="2196435" cy="209944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Système</a:t>
            </a:r>
            <a:r>
              <a:rPr lang="en-US" dirty="0" smtClean="0">
                <a:solidFill>
                  <a:schemeClr val="tx1"/>
                </a:solidFill>
              </a:rPr>
              <a:t> </a:t>
            </a:r>
            <a:r>
              <a:rPr lang="en-US" dirty="0" err="1" smtClean="0">
                <a:solidFill>
                  <a:schemeClr val="tx1"/>
                </a:solidFill>
              </a:rPr>
              <a:t>réel</a:t>
            </a:r>
            <a:r>
              <a:rPr lang="en-US" dirty="0" smtClean="0">
                <a:solidFill>
                  <a:schemeClr val="tx1"/>
                </a:solidFill>
              </a:rPr>
              <a:t> à </a:t>
            </a:r>
            <a:r>
              <a:rPr lang="en-US" dirty="0" err="1" smtClean="0">
                <a:solidFill>
                  <a:schemeClr val="tx1"/>
                </a:solidFill>
              </a:rPr>
              <a:t>modéliser</a:t>
            </a:r>
            <a:endParaRPr lang="en-US" dirty="0">
              <a:solidFill>
                <a:schemeClr val="tx1"/>
              </a:solidFill>
            </a:endParaRPr>
          </a:p>
        </p:txBody>
      </p:sp>
      <mc:AlternateContent xmlns:mc="http://schemas.openxmlformats.org/markup-compatibility/2006">
        <mc:Choice xmlns:a14="http://schemas.microsoft.com/office/drawing/2010/main" Requires="a14">
          <p:sp>
            <p:nvSpPr>
              <p:cNvPr id="13" name="Rectangle à coins arrondis 12"/>
              <p:cNvSpPr/>
              <p:nvPr/>
            </p:nvSpPr>
            <p:spPr>
              <a:xfrm>
                <a:off x="4644008" y="3821511"/>
                <a:ext cx="4209830" cy="195242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smtClean="0">
                    <a:solidFill>
                      <a:schemeClr val="tx1"/>
                    </a:solidFill>
                  </a:rPr>
                  <a:t>Modèle </a:t>
                </a:r>
                <a:r>
                  <a:rPr lang="en-US" dirty="0" err="1" smtClean="0">
                    <a:solidFill>
                      <a:schemeClr val="tx1"/>
                    </a:solidFill>
                  </a:rPr>
                  <a:t>mathématique</a:t>
                </a:r>
                <a:r>
                  <a:rPr lang="en-US" dirty="0" smtClean="0">
                    <a:solidFill>
                      <a:schemeClr val="tx1"/>
                    </a:solidFill>
                  </a:rPr>
                  <a:t> </a:t>
                </a:r>
              </a:p>
              <a:p>
                <a:pPr algn="ctr">
                  <a:spcAft>
                    <a:spcPts val="600"/>
                  </a:spcAft>
                </a:pPr>
                <a14:m>
                  <m:oMathPara xmlns:m="http://schemas.openxmlformats.org/officeDocument/2006/math">
                    <m:oMathParaPr>
                      <m:jc m:val="centerGroup"/>
                    </m:oMathParaPr>
                    <m:oMath xmlns:m="http://schemas.openxmlformats.org/officeDocument/2006/math">
                      <m:r>
                        <a:rPr lang="fr-FR" sz="1800" b="0" i="1" smtClean="0">
                          <a:solidFill>
                            <a:schemeClr val="tx1"/>
                          </a:solidFill>
                          <a:latin typeface="Cambria Math"/>
                        </a:rPr>
                        <m:t>𝐴𝐿𝐺</m:t>
                      </m:r>
                      <m:r>
                        <a:rPr lang="fr-FR" sz="1800" b="0" i="1" smtClean="0">
                          <a:solidFill>
                            <a:schemeClr val="tx1"/>
                          </a:solidFill>
                          <a:latin typeface="Cambria Math"/>
                        </a:rPr>
                        <m:t> :</m:t>
                      </m:r>
                      <m:r>
                        <a:rPr lang="fr-FR" sz="1800" b="0" i="1" smtClean="0">
                          <a:solidFill>
                            <a:schemeClr val="tx1"/>
                          </a:solidFill>
                          <a:latin typeface="Cambria Math"/>
                        </a:rPr>
                        <m:t>𝑌</m:t>
                      </m:r>
                      <m:r>
                        <a:rPr lang="fr-FR" sz="1800" b="0" i="1" smtClean="0">
                          <a:solidFill>
                            <a:schemeClr val="tx1"/>
                          </a:solidFill>
                          <a:latin typeface="Cambria Math"/>
                        </a:rPr>
                        <m:t>=</m:t>
                      </m:r>
                      <m:r>
                        <a:rPr lang="fr-FR" sz="1800" b="0" i="1" smtClean="0">
                          <a:solidFill>
                            <a:schemeClr val="tx1"/>
                          </a:solidFill>
                          <a:latin typeface="Cambria Math"/>
                        </a:rPr>
                        <m:t>𝐹</m:t>
                      </m:r>
                      <m:r>
                        <a:rPr lang="fr-FR" sz="1800" b="0" i="1" smtClean="0">
                          <a:solidFill>
                            <a:schemeClr val="tx1"/>
                          </a:solidFill>
                          <a:latin typeface="Cambria Math"/>
                        </a:rPr>
                        <m:t>(</m:t>
                      </m:r>
                      <m:r>
                        <a:rPr lang="fr-FR" sz="1800" b="0" i="1" smtClean="0">
                          <a:solidFill>
                            <a:schemeClr val="tx1"/>
                          </a:solidFill>
                          <a:latin typeface="Cambria Math"/>
                        </a:rPr>
                        <m:t>𝑋</m:t>
                      </m:r>
                      <m:r>
                        <a:rPr lang="fr-FR" sz="1800" b="0" i="1" smtClean="0">
                          <a:solidFill>
                            <a:schemeClr val="tx1"/>
                          </a:solidFill>
                          <a:latin typeface="Cambria Math"/>
                        </a:rPr>
                        <m:t>) </m:t>
                      </m:r>
                    </m:oMath>
                  </m:oMathPara>
                </a14:m>
                <a:endParaRPr lang="fr-FR" sz="1800" i="1" dirty="0" smtClean="0">
                  <a:solidFill>
                    <a:schemeClr val="tx1"/>
                  </a:solidFill>
                  <a:latin typeface="Cambria Math"/>
                </a:endParaRPr>
              </a:p>
              <a:p>
                <a:pPr algn="ctr">
                  <a:spcAft>
                    <a:spcPts val="600"/>
                  </a:spcAft>
                </a:pPr>
                <a14:m>
                  <m:oMath xmlns:m="http://schemas.openxmlformats.org/officeDocument/2006/math">
                    <m:r>
                      <a:rPr lang="fr-FR" sz="1800" b="0" i="1" smtClean="0">
                        <a:solidFill>
                          <a:schemeClr val="tx1"/>
                        </a:solidFill>
                        <a:latin typeface="Cambria Math"/>
                      </a:rPr>
                      <m:t>𝐸𝐷𝑂</m:t>
                    </m:r>
                    <m:r>
                      <a:rPr lang="fr-FR" sz="1800" b="0" i="1" smtClean="0">
                        <a:solidFill>
                          <a:schemeClr val="tx1"/>
                        </a:solidFill>
                        <a:latin typeface="Cambria Math"/>
                      </a:rPr>
                      <m:t> : </m:t>
                    </m:r>
                    <m:f>
                      <m:fPr>
                        <m:ctrlPr>
                          <a:rPr lang="en-US" sz="1800" i="1" smtClean="0">
                            <a:solidFill>
                              <a:schemeClr val="tx1"/>
                            </a:solidFill>
                            <a:latin typeface="Cambria Math"/>
                          </a:rPr>
                        </m:ctrlPr>
                      </m:fPr>
                      <m:num>
                        <m:r>
                          <a:rPr lang="fr-FR" sz="1800" b="0" i="1" smtClean="0">
                            <a:solidFill>
                              <a:schemeClr val="tx1"/>
                            </a:solidFill>
                            <a:latin typeface="Cambria Math"/>
                          </a:rPr>
                          <m:t>𝑑𝑈</m:t>
                        </m:r>
                      </m:num>
                      <m:den>
                        <m:r>
                          <a:rPr lang="fr-FR" sz="1800" b="0" i="1" smtClean="0">
                            <a:solidFill>
                              <a:schemeClr val="tx1"/>
                            </a:solidFill>
                            <a:latin typeface="Cambria Math"/>
                          </a:rPr>
                          <m:t>𝑑𝑡</m:t>
                        </m:r>
                      </m:den>
                    </m:f>
                    <m:r>
                      <a:rPr lang="fr-FR" sz="1800" b="0" i="1" smtClean="0">
                        <a:solidFill>
                          <a:schemeClr val="tx1"/>
                        </a:solidFill>
                        <a:latin typeface="Cambria Math"/>
                      </a:rPr>
                      <m:t>=</m:t>
                    </m:r>
                    <m:r>
                      <a:rPr lang="fr-FR" sz="1800" b="0" i="1" smtClean="0">
                        <a:solidFill>
                          <a:schemeClr val="tx1"/>
                        </a:solidFill>
                        <a:latin typeface="Cambria Math"/>
                      </a:rPr>
                      <m:t>𝐹</m:t>
                    </m:r>
                    <m:d>
                      <m:dPr>
                        <m:ctrlPr>
                          <a:rPr lang="fr-FR" sz="1800" b="0" i="1" smtClean="0">
                            <a:solidFill>
                              <a:schemeClr val="tx1"/>
                            </a:solidFill>
                            <a:latin typeface="Cambria Math"/>
                          </a:rPr>
                        </m:ctrlPr>
                      </m:dPr>
                      <m:e>
                        <m:r>
                          <a:rPr lang="fr-FR" sz="1800" b="0" i="1" smtClean="0">
                            <a:solidFill>
                              <a:schemeClr val="tx1"/>
                            </a:solidFill>
                            <a:latin typeface="Cambria Math"/>
                          </a:rPr>
                          <m:t>𝑈</m:t>
                        </m:r>
                        <m:r>
                          <a:rPr lang="fr-FR" sz="1800" b="0" i="1" smtClean="0">
                            <a:solidFill>
                              <a:schemeClr val="tx1"/>
                            </a:solidFill>
                            <a:latin typeface="Cambria Math"/>
                          </a:rPr>
                          <m:t>,</m:t>
                        </m:r>
                        <m:r>
                          <a:rPr lang="fr-FR" sz="1800" b="0" i="1" smtClean="0">
                            <a:solidFill>
                              <a:schemeClr val="tx1"/>
                            </a:solidFill>
                            <a:latin typeface="Cambria Math"/>
                          </a:rPr>
                          <m:t>𝑋</m:t>
                        </m:r>
                      </m:e>
                    </m:d>
                  </m:oMath>
                </a14:m>
                <a:r>
                  <a:rPr lang="fr-FR" sz="1800" b="0" dirty="0" smtClean="0">
                    <a:solidFill>
                      <a:schemeClr val="tx1"/>
                    </a:solidFill>
                  </a:rPr>
                  <a:t> + </a:t>
                </a:r>
                <a:r>
                  <a:rPr lang="fr-FR" sz="1800" b="0" dirty="0" smtClean="0">
                    <a:solidFill>
                      <a:schemeClr val="tx1"/>
                    </a:solidFill>
                  </a:rPr>
                  <a:t>CI</a:t>
                </a:r>
                <a:r>
                  <a:rPr lang="fr-FR" sz="1800" i="1" dirty="0">
                    <a:solidFill>
                      <a:schemeClr val="tx1"/>
                    </a:solidFill>
                  </a:rPr>
                  <a:t> </a:t>
                </a:r>
                <a:r>
                  <a:rPr lang="fr-FR" sz="1800" i="1" dirty="0" smtClean="0">
                    <a:solidFill>
                      <a:schemeClr val="tx1"/>
                    </a:solidFill>
                  </a:rPr>
                  <a:t>+ </a:t>
                </a:r>
                <a:r>
                  <a:rPr lang="fr-FR" sz="1800" b="0" i="1" dirty="0" smtClean="0">
                    <a:solidFill>
                      <a:schemeClr val="tx1"/>
                    </a:solidFill>
                  </a:rPr>
                  <a:t>Y=J(U,X</a:t>
                </a:r>
                <a:r>
                  <a:rPr lang="fr-FR" sz="1800" b="0" i="1" dirty="0" smtClean="0">
                    <a:solidFill>
                      <a:schemeClr val="tx1"/>
                    </a:solidFill>
                  </a:rPr>
                  <a:t>) </a:t>
                </a:r>
              </a:p>
              <a:p>
                <a:pPr algn="ctr">
                  <a:spcAft>
                    <a:spcPts val="600"/>
                  </a:spcAft>
                </a:pPr>
                <a:r>
                  <a:rPr lang="en-US" sz="1800" i="1" dirty="0" smtClean="0">
                    <a:solidFill>
                      <a:schemeClr val="tx1"/>
                    </a:solidFill>
                  </a:rPr>
                  <a:t>EDP :  </a:t>
                </a:r>
                <a14:m>
                  <m:oMath xmlns:m="http://schemas.openxmlformats.org/officeDocument/2006/math">
                    <m:r>
                      <a:rPr lang="fr-FR" sz="1800" b="0" i="1" smtClean="0">
                        <a:solidFill>
                          <a:schemeClr val="tx1"/>
                        </a:solidFill>
                        <a:latin typeface="Cambria Math"/>
                      </a:rPr>
                      <m:t>𝐴</m:t>
                    </m:r>
                    <m:d>
                      <m:dPr>
                        <m:ctrlPr>
                          <a:rPr lang="fr-FR" sz="1800" i="1">
                            <a:solidFill>
                              <a:schemeClr val="tx1"/>
                            </a:solidFill>
                            <a:latin typeface="Cambria Math"/>
                          </a:rPr>
                        </m:ctrlPr>
                      </m:dPr>
                      <m:e>
                        <m:r>
                          <a:rPr lang="fr-FR" sz="1800" b="0" i="1" smtClean="0">
                            <a:solidFill>
                              <a:schemeClr val="tx1"/>
                            </a:solidFill>
                            <a:latin typeface="Cambria Math"/>
                          </a:rPr>
                          <m:t>𝑈</m:t>
                        </m:r>
                        <m:r>
                          <a:rPr lang="fr-FR" sz="1800" i="1">
                            <a:solidFill>
                              <a:schemeClr val="tx1"/>
                            </a:solidFill>
                            <a:latin typeface="Cambria Math"/>
                          </a:rPr>
                          <m:t>,</m:t>
                        </m:r>
                        <m:r>
                          <a:rPr lang="fr-FR" sz="1800" i="1">
                            <a:solidFill>
                              <a:schemeClr val="tx1"/>
                            </a:solidFill>
                            <a:latin typeface="Cambria Math"/>
                          </a:rPr>
                          <m:t>𝑋</m:t>
                        </m:r>
                      </m:e>
                    </m:d>
                  </m:oMath>
                </a14:m>
                <a:r>
                  <a:rPr lang="en-US" sz="1800" dirty="0" smtClean="0">
                    <a:solidFill>
                      <a:schemeClr val="tx1"/>
                    </a:solidFill>
                  </a:rPr>
                  <a:t> </a:t>
                </a:r>
                <a:r>
                  <a:rPr lang="en-US" sz="1800" i="1" dirty="0" smtClean="0">
                    <a:solidFill>
                      <a:schemeClr val="tx1"/>
                    </a:solidFill>
                  </a:rPr>
                  <a:t>= F(X) </a:t>
                </a:r>
                <a:r>
                  <a:rPr lang="en-US" sz="1800" dirty="0" smtClean="0">
                    <a:solidFill>
                      <a:schemeClr val="tx1"/>
                    </a:solidFill>
                  </a:rPr>
                  <a:t>+ </a:t>
                </a:r>
                <a:r>
                  <a:rPr lang="en-US" sz="1800" dirty="0" smtClean="0">
                    <a:solidFill>
                      <a:schemeClr val="tx1"/>
                    </a:solidFill>
                  </a:rPr>
                  <a:t>CL + </a:t>
                </a:r>
                <a:r>
                  <a:rPr lang="en-US" sz="1800" i="1" dirty="0" smtClean="0">
                    <a:solidFill>
                      <a:schemeClr val="tx1"/>
                    </a:solidFill>
                  </a:rPr>
                  <a:t>Y=J(U,X</a:t>
                </a:r>
                <a:r>
                  <a:rPr lang="en-US" sz="1800" i="1" dirty="0" smtClean="0">
                    <a:solidFill>
                      <a:schemeClr val="tx1"/>
                    </a:solidFill>
                  </a:rPr>
                  <a:t>)</a:t>
                </a:r>
              </a:p>
            </p:txBody>
          </p:sp>
        </mc:Choice>
        <mc:Fallback>
          <p:sp>
            <p:nvSpPr>
              <p:cNvPr id="13" name="Rectangle à coins arrondis 12"/>
              <p:cNvSpPr>
                <a:spLocks noRot="1" noChangeAspect="1" noMove="1" noResize="1" noEditPoints="1" noAdjustHandles="1" noChangeArrowheads="1" noChangeShapeType="1" noTextEdit="1"/>
              </p:cNvSpPr>
              <p:nvPr/>
            </p:nvSpPr>
            <p:spPr>
              <a:xfrm>
                <a:off x="4644008" y="3821511"/>
                <a:ext cx="4209830" cy="1952427"/>
              </a:xfrm>
              <a:prstGeom prst="roundRect">
                <a:avLst/>
              </a:prstGeom>
              <a:blipFill rotWithShape="1">
                <a:blip r:embed="rId2"/>
                <a:stretch>
                  <a:fillRect/>
                </a:stretch>
              </a:blipFill>
            </p:spPr>
            <p:txBody>
              <a:bodyPr/>
              <a:lstStyle/>
              <a:p>
                <a:r>
                  <a:rPr lang="en-US">
                    <a:noFill/>
                  </a:rPr>
                  <a:t> </a:t>
                </a:r>
              </a:p>
            </p:txBody>
          </p:sp>
        </mc:Fallback>
      </mc:AlternateContent>
      <p:sp>
        <p:nvSpPr>
          <p:cNvPr id="3" name="Flèche droite à entaille 2"/>
          <p:cNvSpPr/>
          <p:nvPr/>
        </p:nvSpPr>
        <p:spPr>
          <a:xfrm rot="2047320">
            <a:off x="2455767" y="3335322"/>
            <a:ext cx="1951853" cy="7559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p:cNvSpPr txBox="1"/>
          <p:nvPr/>
        </p:nvSpPr>
        <p:spPr>
          <a:xfrm>
            <a:off x="3707904" y="1054740"/>
            <a:ext cx="4968552" cy="2246769"/>
          </a:xfrm>
          <a:prstGeom prst="rect">
            <a:avLst/>
          </a:prstGeom>
          <a:noFill/>
        </p:spPr>
        <p:txBody>
          <a:bodyPr wrap="square" rtlCol="0">
            <a:spAutoFit/>
          </a:bodyPr>
          <a:lstStyle/>
          <a:p>
            <a:pPr marL="342900" indent="-342900">
              <a:buFont typeface="Wingdings" panose="05000000000000000000" pitchFamily="2" charset="2"/>
              <a:buChar char="ü"/>
            </a:pPr>
            <a:r>
              <a:rPr lang="en-US" sz="2000" dirty="0" err="1" smtClean="0">
                <a:solidFill>
                  <a:schemeClr val="tx1"/>
                </a:solidFill>
              </a:rPr>
              <a:t>Analyse</a:t>
            </a:r>
            <a:r>
              <a:rPr lang="en-US" sz="2000" dirty="0" smtClean="0">
                <a:solidFill>
                  <a:schemeClr val="tx1"/>
                </a:solidFill>
              </a:rPr>
              <a:t> du </a:t>
            </a:r>
            <a:r>
              <a:rPr lang="en-US" sz="2000" dirty="0" err="1" smtClean="0">
                <a:solidFill>
                  <a:schemeClr val="tx1"/>
                </a:solidFill>
              </a:rPr>
              <a:t>système</a:t>
            </a:r>
            <a:r>
              <a:rPr lang="en-US" sz="2000" dirty="0" smtClean="0">
                <a:solidFill>
                  <a:schemeClr val="tx1"/>
                </a:solidFill>
              </a:rPr>
              <a:t>, formulation </a:t>
            </a:r>
            <a:r>
              <a:rPr lang="en-US" sz="2000" dirty="0" err="1" smtClean="0">
                <a:solidFill>
                  <a:schemeClr val="tx1"/>
                </a:solidFill>
              </a:rPr>
              <a:t>d’hypothèses</a:t>
            </a:r>
            <a:r>
              <a:rPr lang="en-US" sz="2000" dirty="0" smtClean="0">
                <a:solidFill>
                  <a:schemeClr val="tx1"/>
                </a:solidFill>
              </a:rPr>
              <a:t> </a:t>
            </a:r>
            <a:r>
              <a:rPr lang="en-US" sz="2000" dirty="0" err="1" smtClean="0">
                <a:solidFill>
                  <a:schemeClr val="tx1"/>
                </a:solidFill>
              </a:rPr>
              <a:t>simplificatrices</a:t>
            </a:r>
            <a:r>
              <a:rPr lang="en-US" sz="2000" dirty="0" smtClean="0">
                <a:solidFill>
                  <a:schemeClr val="tx1"/>
                </a:solidFill>
              </a:rPr>
              <a:t>  </a:t>
            </a:r>
            <a:r>
              <a:rPr lang="en-US" sz="2000" dirty="0" smtClean="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choix</a:t>
            </a:r>
            <a:r>
              <a:rPr lang="en-US" sz="2000" dirty="0" smtClean="0">
                <a:solidFill>
                  <a:schemeClr val="tx1"/>
                </a:solidFill>
                <a:sym typeface="Wingdings" panose="05000000000000000000" pitchFamily="2" charset="2"/>
              </a:rPr>
              <a:t> des </a:t>
            </a:r>
            <a:r>
              <a:rPr lang="en-US" sz="2000" dirty="0" err="1" smtClean="0">
                <a:solidFill>
                  <a:schemeClr val="tx1"/>
                </a:solidFill>
                <a:sym typeface="Wingdings" panose="05000000000000000000" pitchFamily="2" charset="2"/>
              </a:rPr>
              <a:t>inconnues</a:t>
            </a:r>
            <a:r>
              <a:rPr lang="en-US" sz="2000" dirty="0">
                <a:solidFill>
                  <a:schemeClr val="tx1"/>
                </a:solidFill>
                <a:sym typeface="Wingdings" panose="05000000000000000000" pitchFamily="2" charset="2"/>
              </a:rPr>
              <a:t> </a:t>
            </a:r>
            <a:r>
              <a:rPr lang="en-US" sz="2000" dirty="0" err="1" smtClean="0">
                <a:solidFill>
                  <a:schemeClr val="tx1"/>
                </a:solidFill>
                <a:sym typeface="Wingdings" panose="05000000000000000000" pitchFamily="2" charset="2"/>
              </a:rPr>
              <a:t>U</a:t>
            </a:r>
            <a:r>
              <a:rPr lang="en-US" sz="2000" baseline="-25000" dirty="0" err="1" smtClean="0">
                <a:solidFill>
                  <a:schemeClr val="tx1"/>
                </a:solidFill>
                <a:sym typeface="Wingdings" panose="05000000000000000000" pitchFamily="2" charset="2"/>
              </a:rPr>
              <a:t>i</a:t>
            </a:r>
            <a:r>
              <a:rPr lang="en-US" sz="2000" dirty="0" smtClean="0">
                <a:solidFill>
                  <a:schemeClr val="tx1"/>
                </a:solidFill>
                <a:sym typeface="Wingdings" panose="05000000000000000000" pitchFamily="2" charset="2"/>
              </a:rPr>
              <a:t> et des variables </a:t>
            </a:r>
            <a:r>
              <a:rPr lang="en-US" sz="2000" dirty="0" err="1" smtClean="0">
                <a:solidFill>
                  <a:schemeClr val="tx1"/>
                </a:solidFill>
                <a:sym typeface="Wingdings" panose="05000000000000000000" pitchFamily="2" charset="2"/>
              </a:rPr>
              <a:t>associées</a:t>
            </a:r>
            <a:r>
              <a:rPr lang="en-US" sz="2000" dirty="0" smtClean="0">
                <a:solidFill>
                  <a:schemeClr val="tx1"/>
                </a:solidFill>
                <a:sym typeface="Wingdings" panose="05000000000000000000" pitchFamily="2" charset="2"/>
              </a:rPr>
              <a:t>. </a:t>
            </a:r>
          </a:p>
          <a:p>
            <a:pPr marL="342900" indent="-342900">
              <a:buFont typeface="Wingdings" panose="05000000000000000000" pitchFamily="2" charset="2"/>
              <a:buChar char="ü"/>
            </a:pPr>
            <a:r>
              <a:rPr lang="en-US" sz="2000" dirty="0" smtClean="0">
                <a:solidFill>
                  <a:schemeClr val="tx1"/>
                </a:solidFill>
              </a:rPr>
              <a:t>Application de </a:t>
            </a:r>
            <a:r>
              <a:rPr lang="en-US" sz="2000" dirty="0" err="1" smtClean="0">
                <a:solidFill>
                  <a:schemeClr val="tx1"/>
                </a:solidFill>
              </a:rPr>
              <a:t>lois</a:t>
            </a:r>
            <a:r>
              <a:rPr lang="en-US" sz="2000" dirty="0" smtClean="0">
                <a:solidFill>
                  <a:schemeClr val="tx1"/>
                </a:solidFill>
              </a:rPr>
              <a:t> </a:t>
            </a:r>
            <a:r>
              <a:rPr lang="en-US" sz="2000" dirty="0" err="1" smtClean="0">
                <a:solidFill>
                  <a:schemeClr val="tx1"/>
                </a:solidFill>
              </a:rPr>
              <a:t>générales</a:t>
            </a:r>
            <a:r>
              <a:rPr lang="en-US" sz="2000" dirty="0" smtClean="0">
                <a:solidFill>
                  <a:schemeClr val="tx1"/>
                </a:solidFill>
              </a:rPr>
              <a:t> et de relations </a:t>
            </a:r>
            <a:r>
              <a:rPr lang="en-US" sz="2000" dirty="0" err="1" smtClean="0">
                <a:solidFill>
                  <a:schemeClr val="tx1"/>
                </a:solidFill>
              </a:rPr>
              <a:t>empiriques</a:t>
            </a:r>
            <a:r>
              <a:rPr lang="en-US" sz="2000" dirty="0" smtClean="0">
                <a:solidFill>
                  <a:schemeClr val="tx1"/>
                </a:solidFill>
              </a:rPr>
              <a:t> </a:t>
            </a:r>
            <a:r>
              <a:rPr lang="en-US" sz="2000" dirty="0" err="1" smtClean="0">
                <a:solidFill>
                  <a:schemeClr val="tx1"/>
                </a:solidFill>
              </a:rPr>
              <a:t>spécifiques</a:t>
            </a:r>
            <a:r>
              <a:rPr lang="en-US" sz="2000" dirty="0" smtClean="0">
                <a:solidFill>
                  <a:schemeClr val="tx1"/>
                </a:solidFill>
              </a:rPr>
              <a:t> au </a:t>
            </a:r>
            <a:r>
              <a:rPr lang="en-US" sz="2000" dirty="0" err="1" smtClean="0">
                <a:solidFill>
                  <a:schemeClr val="tx1"/>
                </a:solidFill>
              </a:rPr>
              <a:t>système</a:t>
            </a:r>
            <a:r>
              <a:rPr lang="en-US" sz="2000" dirty="0" smtClean="0">
                <a:solidFill>
                  <a:schemeClr val="tx1"/>
                </a:solidFill>
              </a:rPr>
              <a:t> </a:t>
            </a:r>
            <a:r>
              <a:rPr lang="en-US" sz="2000" dirty="0" err="1" smtClean="0">
                <a:solidFill>
                  <a:schemeClr val="tx1"/>
                </a:solidFill>
              </a:rPr>
              <a:t>étudié</a:t>
            </a:r>
            <a:endParaRPr lang="en-US" sz="2000" dirty="0">
              <a:solidFill>
                <a:schemeClr val="tx1"/>
              </a:solidFill>
            </a:endParaRPr>
          </a:p>
        </p:txBody>
      </p:sp>
      <p:sp>
        <p:nvSpPr>
          <p:cNvPr id="14" name="ZoneTexte 13"/>
          <p:cNvSpPr txBox="1"/>
          <p:nvPr/>
        </p:nvSpPr>
        <p:spPr>
          <a:xfrm rot="2001315">
            <a:off x="1427749" y="4158122"/>
            <a:ext cx="3103734" cy="830997"/>
          </a:xfrm>
          <a:prstGeom prst="rect">
            <a:avLst/>
          </a:prstGeom>
          <a:noFill/>
        </p:spPr>
        <p:txBody>
          <a:bodyPr wrap="none" rtlCol="0">
            <a:spAutoFit/>
          </a:bodyPr>
          <a:lstStyle/>
          <a:p>
            <a:pPr algn="ctr"/>
            <a:r>
              <a:rPr lang="en-US" sz="1600" dirty="0" err="1" smtClean="0">
                <a:solidFill>
                  <a:schemeClr val="tx1"/>
                </a:solidFill>
              </a:rPr>
              <a:t>Mise</a:t>
            </a:r>
            <a:r>
              <a:rPr lang="en-US" sz="1600" dirty="0" smtClean="0">
                <a:solidFill>
                  <a:schemeClr val="tx1"/>
                </a:solidFill>
              </a:rPr>
              <a:t> </a:t>
            </a:r>
            <a:r>
              <a:rPr lang="en-US" sz="1600" dirty="0" err="1" smtClean="0">
                <a:solidFill>
                  <a:schemeClr val="tx1"/>
                </a:solidFill>
              </a:rPr>
              <a:t>en</a:t>
            </a:r>
            <a:r>
              <a:rPr lang="en-US" sz="1600" dirty="0" smtClean="0">
                <a:solidFill>
                  <a:schemeClr val="tx1"/>
                </a:solidFill>
              </a:rPr>
              <a:t> </a:t>
            </a:r>
            <a:r>
              <a:rPr lang="en-US" sz="1600" dirty="0" err="1" smtClean="0">
                <a:solidFill>
                  <a:schemeClr val="tx1"/>
                </a:solidFill>
              </a:rPr>
              <a:t>équations</a:t>
            </a:r>
            <a:r>
              <a:rPr lang="en-US" sz="1600" dirty="0" smtClean="0">
                <a:solidFill>
                  <a:schemeClr val="tx1"/>
                </a:solidFill>
              </a:rPr>
              <a:t> du </a:t>
            </a:r>
            <a:r>
              <a:rPr lang="en-US" sz="1600" dirty="0" err="1" smtClean="0">
                <a:solidFill>
                  <a:schemeClr val="tx1"/>
                </a:solidFill>
              </a:rPr>
              <a:t>problème</a:t>
            </a:r>
            <a:endParaRPr lang="en-US" sz="1600" dirty="0" smtClean="0">
              <a:solidFill>
                <a:schemeClr val="tx1"/>
              </a:solidFill>
            </a:endParaRPr>
          </a:p>
          <a:p>
            <a:pPr algn="ctr"/>
            <a:r>
              <a:rPr lang="en-US" sz="1600" dirty="0" err="1" smtClean="0">
                <a:solidFill>
                  <a:schemeClr val="tx1"/>
                </a:solidFill>
              </a:rPr>
              <a:t>Nombre</a:t>
            </a:r>
            <a:r>
              <a:rPr lang="en-US" sz="1600" dirty="0" smtClean="0">
                <a:solidFill>
                  <a:schemeClr val="tx1"/>
                </a:solidFill>
              </a:rPr>
              <a:t> </a:t>
            </a:r>
            <a:r>
              <a:rPr lang="en-US" sz="1600" dirty="0" err="1" smtClean="0">
                <a:solidFill>
                  <a:schemeClr val="tx1"/>
                </a:solidFill>
              </a:rPr>
              <a:t>d’équations</a:t>
            </a:r>
            <a:r>
              <a:rPr lang="en-US" sz="1600" dirty="0" smtClean="0">
                <a:solidFill>
                  <a:schemeClr val="tx1"/>
                </a:solidFill>
              </a:rPr>
              <a:t> = </a:t>
            </a:r>
            <a:r>
              <a:rPr lang="en-US" sz="1600" dirty="0" err="1" smtClean="0">
                <a:solidFill>
                  <a:schemeClr val="tx1"/>
                </a:solidFill>
              </a:rPr>
              <a:t>nombre</a:t>
            </a:r>
            <a:r>
              <a:rPr lang="en-US" sz="1600" dirty="0" smtClean="0">
                <a:solidFill>
                  <a:schemeClr val="tx1"/>
                </a:solidFill>
              </a:rPr>
              <a:t> </a:t>
            </a:r>
          </a:p>
          <a:p>
            <a:pPr algn="ctr"/>
            <a:r>
              <a:rPr lang="en-US" sz="1600" dirty="0" err="1" smtClean="0">
                <a:solidFill>
                  <a:schemeClr val="tx1"/>
                </a:solidFill>
              </a:rPr>
              <a:t>d’inconnues</a:t>
            </a:r>
            <a:r>
              <a:rPr lang="en-US"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2780531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1312" y="142774"/>
            <a:ext cx="3218125" cy="584775"/>
          </a:xfrm>
          <a:prstGeom prst="rect">
            <a:avLst/>
          </a:prstGeom>
          <a:noFill/>
        </p:spPr>
        <p:txBody>
          <a:bodyPr wrap="none" rtlCol="0">
            <a:spAutoFit/>
          </a:bodyPr>
          <a:lstStyle/>
          <a:p>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hybrides</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ylindre 1"/>
          <p:cNvSpPr/>
          <p:nvPr/>
        </p:nvSpPr>
        <p:spPr>
          <a:xfrm>
            <a:off x="827584" y="4077072"/>
            <a:ext cx="1975483" cy="216024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Base de </a:t>
            </a:r>
            <a:r>
              <a:rPr lang="en-US" sz="1800" dirty="0" err="1" smtClean="0"/>
              <a:t>données</a:t>
            </a:r>
            <a:r>
              <a:rPr lang="en-US" sz="1800" dirty="0" smtClean="0"/>
              <a:t> </a:t>
            </a:r>
            <a:r>
              <a:rPr lang="en-US" sz="1800" dirty="0"/>
              <a:t>X</a:t>
            </a:r>
            <a:r>
              <a:rPr lang="en-US" sz="1800" dirty="0" smtClean="0"/>
              <a:t>i, </a:t>
            </a:r>
            <a:r>
              <a:rPr lang="en-US" sz="1800" dirty="0" err="1" smtClean="0"/>
              <a:t>Yi</a:t>
            </a:r>
            <a:r>
              <a:rPr lang="en-US" sz="1800" baseline="30000" dirty="0" err="1" smtClean="0"/>
              <a:t>obs</a:t>
            </a:r>
            <a:endParaRPr lang="en-US" sz="1800" dirty="0" smtClean="0"/>
          </a:p>
        </p:txBody>
      </p:sp>
      <p:sp>
        <p:nvSpPr>
          <p:cNvPr id="4" name="Ellipse 3"/>
          <p:cNvSpPr/>
          <p:nvPr/>
        </p:nvSpPr>
        <p:spPr>
          <a:xfrm>
            <a:off x="483808" y="908720"/>
            <a:ext cx="2191507" cy="203551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Système</a:t>
            </a:r>
            <a:r>
              <a:rPr lang="en-US" sz="2000" dirty="0" smtClean="0">
                <a:solidFill>
                  <a:schemeClr val="tx1"/>
                </a:solidFill>
              </a:rPr>
              <a:t> </a:t>
            </a:r>
            <a:r>
              <a:rPr lang="en-US" sz="2000" dirty="0" err="1" smtClean="0">
                <a:solidFill>
                  <a:schemeClr val="tx1"/>
                </a:solidFill>
              </a:rPr>
              <a:t>réel</a:t>
            </a:r>
            <a:r>
              <a:rPr lang="en-US" sz="2000" dirty="0" smtClean="0">
                <a:solidFill>
                  <a:schemeClr val="tx1"/>
                </a:solidFill>
              </a:rPr>
              <a:t> à </a:t>
            </a:r>
            <a:r>
              <a:rPr lang="en-US" sz="2000" dirty="0" err="1" smtClean="0">
                <a:solidFill>
                  <a:schemeClr val="tx1"/>
                </a:solidFill>
              </a:rPr>
              <a:t>modéliser</a:t>
            </a:r>
            <a:endParaRPr lang="en-US" sz="2000" dirty="0">
              <a:solidFill>
                <a:schemeClr val="tx1"/>
              </a:solidFill>
            </a:endParaRPr>
          </a:p>
        </p:txBody>
      </p:sp>
      <p:sp>
        <p:nvSpPr>
          <p:cNvPr id="5" name="Flèche vers le bas 4"/>
          <p:cNvSpPr/>
          <p:nvPr/>
        </p:nvSpPr>
        <p:spPr>
          <a:xfrm>
            <a:off x="1499253" y="3131480"/>
            <a:ext cx="544166" cy="79208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droite à entaille 6"/>
          <p:cNvSpPr/>
          <p:nvPr/>
        </p:nvSpPr>
        <p:spPr>
          <a:xfrm>
            <a:off x="2886535" y="1926475"/>
            <a:ext cx="1756520" cy="576064"/>
          </a:xfrm>
          <a:prstGeom prst="notch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0" y="3229697"/>
            <a:ext cx="1579562" cy="338554"/>
          </a:xfrm>
          <a:prstGeom prst="rect">
            <a:avLst/>
          </a:prstGeom>
          <a:noFill/>
        </p:spPr>
        <p:txBody>
          <a:bodyPr wrap="square" rtlCol="0">
            <a:spAutoFit/>
          </a:bodyPr>
          <a:lstStyle/>
          <a:p>
            <a:pPr algn="ctr"/>
            <a:r>
              <a:rPr lang="en-US" sz="1600" dirty="0" smtClean="0">
                <a:solidFill>
                  <a:schemeClr val="tx1"/>
                </a:solidFill>
              </a:rPr>
              <a:t>Observations</a:t>
            </a:r>
            <a:endParaRPr lang="en-US" sz="1600" dirty="0">
              <a:solidFill>
                <a:schemeClr val="tx1"/>
              </a:solidFill>
            </a:endParaRPr>
          </a:p>
        </p:txBody>
      </p:sp>
      <p:sp>
        <p:nvSpPr>
          <p:cNvPr id="17" name="Flèche vers le bas 16"/>
          <p:cNvSpPr/>
          <p:nvPr/>
        </p:nvSpPr>
        <p:spPr>
          <a:xfrm rot="14199703">
            <a:off x="3789952" y="3527407"/>
            <a:ext cx="571610" cy="179534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oneTexte 19"/>
          <p:cNvSpPr txBox="1"/>
          <p:nvPr/>
        </p:nvSpPr>
        <p:spPr>
          <a:xfrm>
            <a:off x="4982780" y="3358247"/>
            <a:ext cx="3803406" cy="338554"/>
          </a:xfrm>
          <a:prstGeom prst="rect">
            <a:avLst/>
          </a:prstGeom>
          <a:noFill/>
        </p:spPr>
        <p:txBody>
          <a:bodyPr wrap="square" rtlCol="0">
            <a:spAutoFit/>
          </a:bodyPr>
          <a:lstStyle/>
          <a:p>
            <a:pPr algn="ctr"/>
            <a:r>
              <a:rPr lang="en-US" sz="1600" dirty="0" smtClean="0">
                <a:solidFill>
                  <a:schemeClr val="tx1"/>
                </a:solidFill>
              </a:rPr>
              <a:t>P = </a:t>
            </a:r>
            <a:r>
              <a:rPr lang="en-US" sz="1600" dirty="0" err="1" smtClean="0">
                <a:solidFill>
                  <a:schemeClr val="tx1"/>
                </a:solidFill>
              </a:rPr>
              <a:t>vecteur</a:t>
            </a:r>
            <a:r>
              <a:rPr lang="en-US" sz="1600" dirty="0" smtClean="0">
                <a:solidFill>
                  <a:schemeClr val="tx1"/>
                </a:solidFill>
              </a:rPr>
              <a:t> de </a:t>
            </a:r>
            <a:r>
              <a:rPr lang="en-US" sz="1600" dirty="0" err="1">
                <a:solidFill>
                  <a:schemeClr val="tx1"/>
                </a:solidFill>
              </a:rPr>
              <a:t>p</a:t>
            </a:r>
            <a:r>
              <a:rPr lang="en-US" sz="1600" dirty="0" err="1" smtClean="0">
                <a:solidFill>
                  <a:schemeClr val="tx1"/>
                </a:solidFill>
              </a:rPr>
              <a:t>aramètres</a:t>
            </a:r>
            <a:r>
              <a:rPr lang="en-US" sz="1600" dirty="0" smtClean="0">
                <a:solidFill>
                  <a:schemeClr val="tx1"/>
                </a:solidFill>
              </a:rPr>
              <a:t> du </a:t>
            </a:r>
            <a:r>
              <a:rPr lang="en-US" sz="1600" dirty="0" err="1" smtClean="0">
                <a:solidFill>
                  <a:schemeClr val="tx1"/>
                </a:solidFill>
              </a:rPr>
              <a:t>modèle</a:t>
            </a:r>
            <a:endParaRPr lang="en-US" sz="1600" dirty="0">
              <a:solidFill>
                <a:schemeClr val="tx1"/>
              </a:solidFill>
            </a:endParaRPr>
          </a:p>
        </p:txBody>
      </p:sp>
      <p:cxnSp>
        <p:nvCxnSpPr>
          <p:cNvPr id="23" name="Connecteur droit avec flèche 22"/>
          <p:cNvCxnSpPr/>
          <p:nvPr/>
        </p:nvCxnSpPr>
        <p:spPr>
          <a:xfrm flipV="1">
            <a:off x="5235187" y="2346408"/>
            <a:ext cx="724378" cy="5978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Rectangle à coins arrondis 20"/>
              <p:cNvSpPr/>
              <p:nvPr/>
            </p:nvSpPr>
            <p:spPr>
              <a:xfrm>
                <a:off x="4849805" y="886665"/>
                <a:ext cx="4176464" cy="247158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dirty="0" err="1" smtClean="0">
                    <a:solidFill>
                      <a:schemeClr val="tx1"/>
                    </a:solidFill>
                  </a:rPr>
                  <a:t>Modèle</a:t>
                </a:r>
                <a:r>
                  <a:rPr lang="en-US" sz="2000" dirty="0" smtClean="0">
                    <a:solidFill>
                      <a:schemeClr val="tx1"/>
                    </a:solidFill>
                  </a:rPr>
                  <a:t> </a:t>
                </a:r>
                <a:r>
                  <a:rPr lang="en-US" sz="2000" dirty="0" err="1" smtClean="0">
                    <a:solidFill>
                      <a:schemeClr val="tx1"/>
                    </a:solidFill>
                  </a:rPr>
                  <a:t>mathématique</a:t>
                </a:r>
                <a:r>
                  <a:rPr lang="en-US" sz="2000" dirty="0" smtClean="0">
                    <a:solidFill>
                      <a:schemeClr val="tx1"/>
                    </a:solidFill>
                  </a:rPr>
                  <a:t> </a:t>
                </a:r>
                <a:r>
                  <a:rPr lang="en-US" sz="2000" dirty="0" err="1" smtClean="0">
                    <a:solidFill>
                      <a:schemeClr val="tx1"/>
                    </a:solidFill>
                  </a:rPr>
                  <a:t>paramétrable</a:t>
                </a:r>
                <a:r>
                  <a:rPr lang="en-US" sz="2000" dirty="0" smtClean="0">
                    <a:solidFill>
                      <a:schemeClr val="tx1"/>
                    </a:solidFill>
                  </a:rPr>
                  <a:t> </a:t>
                </a:r>
                <a:endParaRPr lang="en-US" sz="2000" dirty="0" smtClean="0">
                  <a:solidFill>
                    <a:schemeClr val="tx1"/>
                  </a:solidFill>
                </a:endParaRPr>
              </a:p>
              <a:p>
                <a:pPr algn="ctr">
                  <a:spcAft>
                    <a:spcPts val="600"/>
                  </a:spcAft>
                </a:pPr>
                <a14:m>
                  <m:oMathPara xmlns:m="http://schemas.openxmlformats.org/officeDocument/2006/math">
                    <m:oMathParaPr>
                      <m:jc m:val="centerGroup"/>
                    </m:oMathParaPr>
                    <m:oMath xmlns:m="http://schemas.openxmlformats.org/officeDocument/2006/math">
                      <m:r>
                        <a:rPr lang="fr-FR" sz="1800" b="0" i="1" smtClean="0">
                          <a:solidFill>
                            <a:schemeClr val="tx1"/>
                          </a:solidFill>
                          <a:latin typeface="Cambria Math"/>
                        </a:rPr>
                        <m:t>𝐴𝐿𝐺</m:t>
                      </m:r>
                      <m:r>
                        <a:rPr lang="fr-FR" sz="1800" b="0" i="1" smtClean="0">
                          <a:solidFill>
                            <a:schemeClr val="tx1"/>
                          </a:solidFill>
                          <a:latin typeface="Cambria Math"/>
                        </a:rPr>
                        <m:t> :</m:t>
                      </m:r>
                      <m:r>
                        <a:rPr lang="fr-FR" sz="1800" b="0" i="1" smtClean="0">
                          <a:solidFill>
                            <a:schemeClr val="tx1"/>
                          </a:solidFill>
                          <a:latin typeface="Cambria Math"/>
                        </a:rPr>
                        <m:t>𝑌</m:t>
                      </m:r>
                      <m:r>
                        <a:rPr lang="fr-FR" sz="1800" b="0" i="1" smtClean="0">
                          <a:solidFill>
                            <a:schemeClr val="tx1"/>
                          </a:solidFill>
                          <a:latin typeface="Cambria Math"/>
                        </a:rPr>
                        <m:t>=</m:t>
                      </m:r>
                      <m:r>
                        <a:rPr lang="fr-FR" sz="1800" b="0" i="1" smtClean="0">
                          <a:solidFill>
                            <a:schemeClr val="tx1"/>
                          </a:solidFill>
                          <a:latin typeface="Cambria Math"/>
                        </a:rPr>
                        <m:t>𝐹</m:t>
                      </m:r>
                      <m:r>
                        <a:rPr lang="fr-FR" sz="1800" b="0" i="1" smtClean="0">
                          <a:solidFill>
                            <a:schemeClr val="tx1"/>
                          </a:solidFill>
                          <a:latin typeface="Cambria Math"/>
                        </a:rPr>
                        <m:t>(</m:t>
                      </m:r>
                      <m:r>
                        <a:rPr lang="fr-FR" sz="1800" b="0" i="1" smtClean="0">
                          <a:solidFill>
                            <a:schemeClr val="tx1"/>
                          </a:solidFill>
                          <a:latin typeface="Cambria Math"/>
                        </a:rPr>
                        <m:t>𝑋</m:t>
                      </m:r>
                      <m:r>
                        <a:rPr lang="fr-FR" sz="1800" b="0" i="1" smtClean="0">
                          <a:solidFill>
                            <a:schemeClr val="tx1"/>
                          </a:solidFill>
                          <a:latin typeface="Cambria Math"/>
                        </a:rPr>
                        <m:t>,</m:t>
                      </m:r>
                      <m:r>
                        <a:rPr lang="fr-FR" sz="1800" b="0" i="1" smtClean="0">
                          <a:solidFill>
                            <a:schemeClr val="tx1"/>
                          </a:solidFill>
                          <a:latin typeface="Cambria Math"/>
                        </a:rPr>
                        <m:t>𝑃</m:t>
                      </m:r>
                      <m:r>
                        <a:rPr lang="fr-FR" sz="1800" b="0" i="1" smtClean="0">
                          <a:solidFill>
                            <a:schemeClr val="tx1"/>
                          </a:solidFill>
                          <a:latin typeface="Cambria Math"/>
                        </a:rPr>
                        <m:t>) </m:t>
                      </m:r>
                    </m:oMath>
                  </m:oMathPara>
                </a14:m>
                <a:endParaRPr lang="fr-FR" sz="1800" i="1" dirty="0" smtClean="0">
                  <a:solidFill>
                    <a:schemeClr val="tx1"/>
                  </a:solidFill>
                  <a:latin typeface="Cambria Math"/>
                </a:endParaRPr>
              </a:p>
              <a:p>
                <a:pPr algn="ctr">
                  <a:spcAft>
                    <a:spcPts val="600"/>
                  </a:spcAft>
                </a:pPr>
                <a14:m>
                  <m:oMath xmlns:m="http://schemas.openxmlformats.org/officeDocument/2006/math">
                    <m:r>
                      <a:rPr lang="fr-FR" sz="1800" b="0" i="1" smtClean="0">
                        <a:solidFill>
                          <a:schemeClr val="tx1"/>
                        </a:solidFill>
                        <a:latin typeface="Cambria Math"/>
                      </a:rPr>
                      <m:t>𝐸𝐷𝑂</m:t>
                    </m:r>
                    <m:r>
                      <a:rPr lang="fr-FR" sz="1800" b="0" i="1" smtClean="0">
                        <a:solidFill>
                          <a:schemeClr val="tx1"/>
                        </a:solidFill>
                        <a:latin typeface="Cambria Math"/>
                      </a:rPr>
                      <m:t> : </m:t>
                    </m:r>
                    <m:f>
                      <m:fPr>
                        <m:ctrlPr>
                          <a:rPr lang="en-US" sz="1800" i="1" smtClean="0">
                            <a:solidFill>
                              <a:schemeClr val="tx1"/>
                            </a:solidFill>
                            <a:latin typeface="Cambria Math"/>
                          </a:rPr>
                        </m:ctrlPr>
                      </m:fPr>
                      <m:num>
                        <m:r>
                          <a:rPr lang="fr-FR" sz="1800" b="0" i="1" smtClean="0">
                            <a:solidFill>
                              <a:schemeClr val="tx1"/>
                            </a:solidFill>
                            <a:latin typeface="Cambria Math"/>
                          </a:rPr>
                          <m:t>𝑑𝑈</m:t>
                        </m:r>
                      </m:num>
                      <m:den>
                        <m:r>
                          <a:rPr lang="fr-FR" sz="1800" b="0" i="1" smtClean="0">
                            <a:solidFill>
                              <a:schemeClr val="tx1"/>
                            </a:solidFill>
                            <a:latin typeface="Cambria Math"/>
                          </a:rPr>
                          <m:t>𝑑𝑡</m:t>
                        </m:r>
                      </m:den>
                    </m:f>
                    <m:r>
                      <a:rPr lang="fr-FR" sz="1800" b="0" i="1" smtClean="0">
                        <a:solidFill>
                          <a:schemeClr val="tx1"/>
                        </a:solidFill>
                        <a:latin typeface="Cambria Math"/>
                      </a:rPr>
                      <m:t>=</m:t>
                    </m:r>
                    <m:r>
                      <a:rPr lang="fr-FR" sz="1800" b="0" i="1" smtClean="0">
                        <a:solidFill>
                          <a:schemeClr val="tx1"/>
                        </a:solidFill>
                        <a:latin typeface="Cambria Math"/>
                      </a:rPr>
                      <m:t>𝐹</m:t>
                    </m:r>
                    <m:d>
                      <m:dPr>
                        <m:ctrlPr>
                          <a:rPr lang="fr-FR" sz="1800" b="0" i="1" smtClean="0">
                            <a:solidFill>
                              <a:schemeClr val="tx1"/>
                            </a:solidFill>
                            <a:latin typeface="Cambria Math"/>
                          </a:rPr>
                        </m:ctrlPr>
                      </m:dPr>
                      <m:e>
                        <m:r>
                          <a:rPr lang="fr-FR" sz="1800" b="0" i="1" smtClean="0">
                            <a:solidFill>
                              <a:schemeClr val="tx1"/>
                            </a:solidFill>
                            <a:latin typeface="Cambria Math"/>
                          </a:rPr>
                          <m:t>𝑈</m:t>
                        </m:r>
                        <m:r>
                          <a:rPr lang="fr-FR" sz="1800" b="0" i="1" smtClean="0">
                            <a:solidFill>
                              <a:schemeClr val="tx1"/>
                            </a:solidFill>
                            <a:latin typeface="Cambria Math"/>
                          </a:rPr>
                          <m:t>,</m:t>
                        </m:r>
                        <m:r>
                          <a:rPr lang="fr-FR" sz="1800" b="0" i="1" smtClean="0">
                            <a:solidFill>
                              <a:schemeClr val="tx1"/>
                            </a:solidFill>
                            <a:latin typeface="Cambria Math"/>
                          </a:rPr>
                          <m:t>𝑋</m:t>
                        </m:r>
                        <m:r>
                          <a:rPr lang="fr-FR" sz="1800" b="0" i="1" smtClean="0">
                            <a:solidFill>
                              <a:schemeClr val="tx1"/>
                            </a:solidFill>
                            <a:latin typeface="Cambria Math"/>
                          </a:rPr>
                          <m:t>,</m:t>
                        </m:r>
                        <m:r>
                          <a:rPr lang="fr-FR" sz="1800" b="0" i="1" smtClean="0">
                            <a:solidFill>
                              <a:schemeClr val="tx1"/>
                            </a:solidFill>
                            <a:latin typeface="Cambria Math"/>
                          </a:rPr>
                          <m:t>𝑃</m:t>
                        </m:r>
                      </m:e>
                    </m:d>
                  </m:oMath>
                </a14:m>
                <a:r>
                  <a:rPr lang="fr-FR" sz="1800" b="0" dirty="0" smtClean="0">
                    <a:solidFill>
                      <a:schemeClr val="tx1"/>
                    </a:solidFill>
                  </a:rPr>
                  <a:t> + CI(P</a:t>
                </a:r>
                <a:r>
                  <a:rPr lang="fr-FR" sz="1800" b="0" dirty="0" smtClean="0">
                    <a:solidFill>
                      <a:schemeClr val="tx1"/>
                    </a:solidFill>
                  </a:rPr>
                  <a:t>)</a:t>
                </a:r>
                <a:r>
                  <a:rPr lang="fr-FR" sz="1800" i="1" dirty="0">
                    <a:solidFill>
                      <a:schemeClr val="tx1"/>
                    </a:solidFill>
                  </a:rPr>
                  <a:t> </a:t>
                </a:r>
                <a:r>
                  <a:rPr lang="fr-FR" sz="1800" i="1" dirty="0" smtClean="0">
                    <a:solidFill>
                      <a:schemeClr val="tx1"/>
                    </a:solidFill>
                  </a:rPr>
                  <a:t>+ </a:t>
                </a:r>
                <a:r>
                  <a:rPr lang="fr-FR" sz="1800" b="0" i="1" dirty="0" smtClean="0">
                    <a:solidFill>
                      <a:schemeClr val="tx1"/>
                    </a:solidFill>
                  </a:rPr>
                  <a:t> </a:t>
                </a:r>
                <a:r>
                  <a:rPr lang="fr-FR" sz="1800" b="0" i="1" dirty="0" smtClean="0">
                    <a:solidFill>
                      <a:schemeClr val="tx1"/>
                    </a:solidFill>
                  </a:rPr>
                  <a:t>Y=J(U,X,P) </a:t>
                </a:r>
              </a:p>
              <a:p>
                <a:pPr algn="ctr">
                  <a:spcAft>
                    <a:spcPts val="600"/>
                  </a:spcAft>
                </a:pPr>
                <a:r>
                  <a:rPr lang="en-US" sz="1800" i="1" dirty="0" smtClean="0">
                    <a:solidFill>
                      <a:schemeClr val="tx1"/>
                    </a:solidFill>
                  </a:rPr>
                  <a:t>EDP :  </a:t>
                </a:r>
                <a14:m>
                  <m:oMath xmlns:m="http://schemas.openxmlformats.org/officeDocument/2006/math">
                    <m:r>
                      <a:rPr lang="fr-FR" sz="1800" b="0" i="1" smtClean="0">
                        <a:solidFill>
                          <a:schemeClr val="tx1"/>
                        </a:solidFill>
                        <a:latin typeface="Cambria Math"/>
                      </a:rPr>
                      <m:t>𝐴</m:t>
                    </m:r>
                    <m:d>
                      <m:dPr>
                        <m:ctrlPr>
                          <a:rPr lang="fr-FR" sz="1800" i="1">
                            <a:solidFill>
                              <a:schemeClr val="tx1"/>
                            </a:solidFill>
                            <a:latin typeface="Cambria Math"/>
                          </a:rPr>
                        </m:ctrlPr>
                      </m:dPr>
                      <m:e>
                        <m:r>
                          <a:rPr lang="fr-FR" sz="1800" b="0" i="1" smtClean="0">
                            <a:solidFill>
                              <a:schemeClr val="tx1"/>
                            </a:solidFill>
                            <a:latin typeface="Cambria Math"/>
                          </a:rPr>
                          <m:t>𝑈</m:t>
                        </m:r>
                        <m:r>
                          <a:rPr lang="fr-FR" sz="1800" i="1">
                            <a:solidFill>
                              <a:schemeClr val="tx1"/>
                            </a:solidFill>
                            <a:latin typeface="Cambria Math"/>
                          </a:rPr>
                          <m:t>,</m:t>
                        </m:r>
                        <m:r>
                          <a:rPr lang="fr-FR" sz="1800" i="1">
                            <a:solidFill>
                              <a:schemeClr val="tx1"/>
                            </a:solidFill>
                            <a:latin typeface="Cambria Math"/>
                          </a:rPr>
                          <m:t>𝑋</m:t>
                        </m:r>
                        <m:r>
                          <a:rPr lang="fr-FR" sz="1800" b="0" i="1" smtClean="0">
                            <a:solidFill>
                              <a:schemeClr val="tx1"/>
                            </a:solidFill>
                            <a:latin typeface="Cambria Math"/>
                          </a:rPr>
                          <m:t>,</m:t>
                        </m:r>
                        <m:r>
                          <a:rPr lang="fr-FR" sz="1800" b="0" i="1" smtClean="0">
                            <a:solidFill>
                              <a:schemeClr val="tx1"/>
                            </a:solidFill>
                            <a:latin typeface="Cambria Math"/>
                          </a:rPr>
                          <m:t>𝑃</m:t>
                        </m:r>
                      </m:e>
                    </m:d>
                  </m:oMath>
                </a14:m>
                <a:r>
                  <a:rPr lang="en-US" sz="1800" dirty="0" smtClean="0">
                    <a:solidFill>
                      <a:schemeClr val="tx1"/>
                    </a:solidFill>
                  </a:rPr>
                  <a:t> </a:t>
                </a:r>
                <a:r>
                  <a:rPr lang="en-US" sz="1800" i="1" dirty="0" smtClean="0">
                    <a:solidFill>
                      <a:schemeClr val="tx1"/>
                    </a:solidFill>
                  </a:rPr>
                  <a:t>= F(X,P) </a:t>
                </a:r>
                <a:r>
                  <a:rPr lang="en-US" sz="1800" dirty="0" smtClean="0">
                    <a:solidFill>
                      <a:schemeClr val="tx1"/>
                    </a:solidFill>
                  </a:rPr>
                  <a:t>+ CL(P</a:t>
                </a:r>
                <a:r>
                  <a:rPr lang="en-US" sz="1800" dirty="0" smtClean="0">
                    <a:solidFill>
                      <a:schemeClr val="tx1"/>
                    </a:solidFill>
                  </a:rPr>
                  <a:t>) + </a:t>
                </a:r>
                <a:r>
                  <a:rPr lang="en-US" sz="1800" i="1" dirty="0" smtClean="0">
                    <a:solidFill>
                      <a:schemeClr val="tx1"/>
                    </a:solidFill>
                  </a:rPr>
                  <a:t>Y=J(U,X,P)</a:t>
                </a:r>
              </a:p>
            </p:txBody>
          </p:sp>
        </mc:Choice>
        <mc:Fallback>
          <p:sp>
            <p:nvSpPr>
              <p:cNvPr id="21" name="Rectangle à coins arrondis 20"/>
              <p:cNvSpPr>
                <a:spLocks noRot="1" noChangeAspect="1" noMove="1" noResize="1" noEditPoints="1" noAdjustHandles="1" noChangeArrowheads="1" noChangeShapeType="1" noTextEdit="1"/>
              </p:cNvSpPr>
              <p:nvPr/>
            </p:nvSpPr>
            <p:spPr>
              <a:xfrm>
                <a:off x="4849805" y="886665"/>
                <a:ext cx="4176464" cy="2471582"/>
              </a:xfrm>
              <a:prstGeom prst="roundRect">
                <a:avLst/>
              </a:prstGeom>
              <a:blipFill rotWithShape="1">
                <a:blip r:embed="rId2"/>
                <a:stretch>
                  <a:fillRect b="-2190"/>
                </a:stretch>
              </a:blipFill>
            </p:spPr>
            <p:txBody>
              <a:bodyPr/>
              <a:lstStyle/>
              <a:p>
                <a:r>
                  <a:rPr lang="en-US">
                    <a:noFill/>
                  </a:rPr>
                  <a:t> </a:t>
                </a:r>
              </a:p>
            </p:txBody>
          </p:sp>
        </mc:Fallback>
      </mc:AlternateContent>
      <p:sp>
        <p:nvSpPr>
          <p:cNvPr id="3" name="ZoneTexte 2"/>
          <p:cNvSpPr txBox="1"/>
          <p:nvPr/>
        </p:nvSpPr>
        <p:spPr>
          <a:xfrm>
            <a:off x="2717424" y="987533"/>
            <a:ext cx="2070600" cy="923330"/>
          </a:xfrm>
          <a:prstGeom prst="rect">
            <a:avLst/>
          </a:prstGeom>
          <a:noFill/>
        </p:spPr>
        <p:txBody>
          <a:bodyPr wrap="square" rtlCol="0">
            <a:spAutoFit/>
          </a:bodyPr>
          <a:lstStyle/>
          <a:p>
            <a:pPr algn="ctr"/>
            <a:r>
              <a:rPr lang="en-US" sz="1800" dirty="0" err="1" smtClean="0">
                <a:solidFill>
                  <a:schemeClr val="tx1"/>
                </a:solidFill>
              </a:rPr>
              <a:t>Modélisation</a:t>
            </a:r>
            <a:r>
              <a:rPr lang="en-US" sz="1800" dirty="0" smtClean="0">
                <a:solidFill>
                  <a:schemeClr val="tx1"/>
                </a:solidFill>
              </a:rPr>
              <a:t> </a:t>
            </a:r>
            <a:r>
              <a:rPr lang="en-US" sz="1800" dirty="0" err="1" smtClean="0">
                <a:solidFill>
                  <a:schemeClr val="tx1"/>
                </a:solidFill>
              </a:rPr>
              <a:t>basée</a:t>
            </a:r>
            <a:r>
              <a:rPr lang="en-US" sz="1800" dirty="0" smtClean="0">
                <a:solidFill>
                  <a:schemeClr val="tx1"/>
                </a:solidFill>
              </a:rPr>
              <a:t> sur un ensemble de </a:t>
            </a:r>
            <a:r>
              <a:rPr lang="en-US" sz="1800" dirty="0" err="1" smtClean="0">
                <a:solidFill>
                  <a:schemeClr val="tx1"/>
                </a:solidFill>
              </a:rPr>
              <a:t>lois</a:t>
            </a:r>
            <a:endParaRPr lang="en-US" sz="1800" dirty="0">
              <a:solidFill>
                <a:schemeClr val="tx1"/>
              </a:solidFill>
            </a:endParaRPr>
          </a:p>
        </p:txBody>
      </p:sp>
      <p:sp>
        <p:nvSpPr>
          <p:cNvPr id="24" name="ZoneTexte 23"/>
          <p:cNvSpPr txBox="1"/>
          <p:nvPr/>
        </p:nvSpPr>
        <p:spPr>
          <a:xfrm>
            <a:off x="5391025" y="4077072"/>
            <a:ext cx="2688168" cy="2031325"/>
          </a:xfrm>
          <a:prstGeom prst="rect">
            <a:avLst/>
          </a:prstGeom>
          <a:noFill/>
          <a:ln>
            <a:solidFill>
              <a:schemeClr val="tx1"/>
            </a:solidFill>
          </a:ln>
        </p:spPr>
        <p:txBody>
          <a:bodyPr wrap="square" rtlCol="0">
            <a:spAutoFit/>
          </a:bodyPr>
          <a:lstStyle/>
          <a:p>
            <a:pPr algn="ctr"/>
            <a:r>
              <a:rPr lang="en-US" sz="1800" dirty="0" err="1" smtClean="0">
                <a:solidFill>
                  <a:schemeClr val="tx1"/>
                </a:solidFill>
              </a:rPr>
              <a:t>Utilisation</a:t>
            </a:r>
            <a:r>
              <a:rPr lang="en-US" sz="1800" dirty="0" smtClean="0">
                <a:solidFill>
                  <a:schemeClr val="tx1"/>
                </a:solidFill>
              </a:rPr>
              <a:t> d’un </a:t>
            </a:r>
            <a:r>
              <a:rPr lang="en-US" sz="1800" dirty="0" err="1">
                <a:solidFill>
                  <a:schemeClr val="tx1"/>
                </a:solidFill>
              </a:rPr>
              <a:t>a</a:t>
            </a:r>
            <a:r>
              <a:rPr lang="en-US" sz="1800" dirty="0" err="1" smtClean="0">
                <a:solidFill>
                  <a:schemeClr val="tx1"/>
                </a:solidFill>
              </a:rPr>
              <a:t>lgorithme</a:t>
            </a:r>
            <a:r>
              <a:rPr lang="en-US" sz="1800" dirty="0" smtClean="0">
                <a:solidFill>
                  <a:schemeClr val="tx1"/>
                </a:solidFill>
              </a:rPr>
              <a:t> </a:t>
            </a:r>
            <a:r>
              <a:rPr lang="en-US" sz="1800" dirty="0" err="1" smtClean="0">
                <a:solidFill>
                  <a:schemeClr val="tx1"/>
                </a:solidFill>
              </a:rPr>
              <a:t>d’optimisation</a:t>
            </a:r>
            <a:r>
              <a:rPr lang="en-US" sz="1800" dirty="0" smtClean="0">
                <a:solidFill>
                  <a:schemeClr val="tx1"/>
                </a:solidFill>
              </a:rPr>
              <a:t> pour </a:t>
            </a:r>
            <a:r>
              <a:rPr lang="en-US" sz="1800" dirty="0" err="1" smtClean="0">
                <a:solidFill>
                  <a:schemeClr val="tx1"/>
                </a:solidFill>
              </a:rPr>
              <a:t>déterminer</a:t>
            </a:r>
            <a:r>
              <a:rPr lang="en-US" sz="1800" dirty="0" smtClean="0">
                <a:solidFill>
                  <a:schemeClr val="tx1"/>
                </a:solidFill>
              </a:rPr>
              <a:t> </a:t>
            </a:r>
            <a:r>
              <a:rPr lang="en-US" sz="1800" dirty="0">
                <a:solidFill>
                  <a:schemeClr val="tx1"/>
                </a:solidFill>
              </a:rPr>
              <a:t>l</a:t>
            </a:r>
            <a:r>
              <a:rPr lang="en-US" sz="1800" dirty="0" smtClean="0">
                <a:solidFill>
                  <a:schemeClr val="tx1"/>
                </a:solidFill>
              </a:rPr>
              <a:t>es </a:t>
            </a:r>
            <a:r>
              <a:rPr lang="en-US" sz="1800" dirty="0" err="1" smtClean="0">
                <a:solidFill>
                  <a:schemeClr val="tx1"/>
                </a:solidFill>
              </a:rPr>
              <a:t>paramètres</a:t>
            </a:r>
            <a:r>
              <a:rPr lang="en-US" sz="1800" dirty="0" smtClean="0">
                <a:solidFill>
                  <a:schemeClr val="tx1"/>
                </a:solidFill>
              </a:rPr>
              <a:t> </a:t>
            </a:r>
            <a:r>
              <a:rPr lang="en-US" sz="1800" dirty="0" err="1" smtClean="0">
                <a:solidFill>
                  <a:schemeClr val="tx1"/>
                </a:solidFill>
              </a:rPr>
              <a:t>P</a:t>
            </a:r>
            <a:r>
              <a:rPr lang="en-US" sz="1800" baseline="-25000" dirty="0" err="1" smtClean="0">
                <a:solidFill>
                  <a:schemeClr val="tx1"/>
                </a:solidFill>
              </a:rPr>
              <a:t>k</a:t>
            </a:r>
            <a:r>
              <a:rPr lang="en-US" sz="1800" dirty="0" smtClean="0">
                <a:solidFill>
                  <a:schemeClr val="tx1"/>
                </a:solidFill>
              </a:rPr>
              <a:t> </a:t>
            </a:r>
            <a:r>
              <a:rPr lang="en-US" sz="1800" dirty="0" err="1" smtClean="0">
                <a:solidFill>
                  <a:schemeClr val="tx1"/>
                </a:solidFill>
              </a:rPr>
              <a:t>minimisant</a:t>
            </a:r>
            <a:r>
              <a:rPr lang="en-US" sz="1800" dirty="0" smtClean="0">
                <a:solidFill>
                  <a:schemeClr val="tx1"/>
                </a:solidFill>
              </a:rPr>
              <a:t> </a:t>
            </a:r>
            <a:r>
              <a:rPr lang="en-US" sz="1800" dirty="0" err="1" smtClean="0">
                <a:solidFill>
                  <a:schemeClr val="tx1"/>
                </a:solidFill>
              </a:rPr>
              <a:t>l’écart</a:t>
            </a:r>
            <a:r>
              <a:rPr lang="en-US" sz="1800" dirty="0" smtClean="0">
                <a:solidFill>
                  <a:schemeClr val="tx1"/>
                </a:solidFill>
              </a:rPr>
              <a:t> entre les </a:t>
            </a:r>
            <a:r>
              <a:rPr lang="en-US" sz="1800" dirty="0" err="1" smtClean="0">
                <a:solidFill>
                  <a:schemeClr val="tx1"/>
                </a:solidFill>
              </a:rPr>
              <a:t>Y</a:t>
            </a:r>
            <a:r>
              <a:rPr lang="en-US" sz="1800" baseline="-25000" dirty="0" err="1" smtClean="0">
                <a:solidFill>
                  <a:schemeClr val="tx1"/>
                </a:solidFill>
              </a:rPr>
              <a:t>j</a:t>
            </a:r>
            <a:r>
              <a:rPr lang="en-US" sz="1800" dirty="0" smtClean="0">
                <a:solidFill>
                  <a:schemeClr val="tx1"/>
                </a:solidFill>
              </a:rPr>
              <a:t> et </a:t>
            </a:r>
            <a:r>
              <a:rPr lang="en-US" sz="1800" dirty="0" err="1">
                <a:solidFill>
                  <a:schemeClr val="tx1"/>
                </a:solidFill>
              </a:rPr>
              <a:t>Yi</a:t>
            </a:r>
            <a:r>
              <a:rPr lang="en-US" sz="1800" baseline="30000" dirty="0" err="1">
                <a:solidFill>
                  <a:schemeClr val="tx1"/>
                </a:solidFill>
              </a:rPr>
              <a:t>obs</a:t>
            </a:r>
            <a:endParaRPr lang="en-US" sz="1800" dirty="0">
              <a:solidFill>
                <a:schemeClr val="tx1"/>
              </a:solidFill>
            </a:endParaRPr>
          </a:p>
        </p:txBody>
      </p:sp>
      <p:sp>
        <p:nvSpPr>
          <p:cNvPr id="26" name="ZoneTexte 25"/>
          <p:cNvSpPr txBox="1"/>
          <p:nvPr/>
        </p:nvSpPr>
        <p:spPr>
          <a:xfrm rot="19548279">
            <a:off x="2988859" y="3784685"/>
            <a:ext cx="1388784" cy="584775"/>
          </a:xfrm>
          <a:prstGeom prst="rect">
            <a:avLst/>
          </a:prstGeom>
          <a:noFill/>
        </p:spPr>
        <p:txBody>
          <a:bodyPr wrap="square" rtlCol="0">
            <a:spAutoFit/>
          </a:bodyPr>
          <a:lstStyle/>
          <a:p>
            <a:pPr algn="ctr"/>
            <a:r>
              <a:rPr lang="en-US" sz="1600" dirty="0" smtClean="0">
                <a:solidFill>
                  <a:schemeClr val="tx1"/>
                </a:solidFill>
              </a:rPr>
              <a:t>Assimilation de </a:t>
            </a:r>
            <a:r>
              <a:rPr lang="en-US" sz="1600" dirty="0" err="1" smtClean="0">
                <a:solidFill>
                  <a:schemeClr val="tx1"/>
                </a:solidFill>
              </a:rPr>
              <a:t>données</a:t>
            </a:r>
            <a:endParaRPr lang="en-US" sz="1600" dirty="0">
              <a:solidFill>
                <a:schemeClr val="tx1"/>
              </a:solidFill>
            </a:endParaRPr>
          </a:p>
        </p:txBody>
      </p:sp>
      <p:sp>
        <p:nvSpPr>
          <p:cNvPr id="18" name="ZoneTexte 17"/>
          <p:cNvSpPr txBox="1"/>
          <p:nvPr/>
        </p:nvSpPr>
        <p:spPr>
          <a:xfrm rot="19548279">
            <a:off x="3396035" y="4667739"/>
            <a:ext cx="1632738" cy="338554"/>
          </a:xfrm>
          <a:prstGeom prst="rect">
            <a:avLst/>
          </a:prstGeom>
          <a:noFill/>
        </p:spPr>
        <p:txBody>
          <a:bodyPr wrap="square" rtlCol="0">
            <a:spAutoFit/>
          </a:bodyPr>
          <a:lstStyle/>
          <a:p>
            <a:pPr algn="ctr"/>
            <a:r>
              <a:rPr lang="en-US" sz="1600" dirty="0" err="1" smtClean="0">
                <a:solidFill>
                  <a:schemeClr val="tx1"/>
                </a:solidFill>
              </a:rPr>
              <a:t>Apprentissage</a:t>
            </a:r>
            <a:endParaRPr lang="en-US" sz="1600" dirty="0">
              <a:solidFill>
                <a:schemeClr val="tx1"/>
              </a:solidFill>
            </a:endParaRPr>
          </a:p>
        </p:txBody>
      </p:sp>
    </p:spTree>
    <p:extLst>
      <p:ext uri="{BB962C8B-B14F-4D97-AF65-F5344CB8AC3E}">
        <p14:creationId xmlns:p14="http://schemas.microsoft.com/office/powerpoint/2010/main" val="2445822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5832046" cy="584775"/>
          </a:xfrm>
          <a:prstGeom prst="rect">
            <a:avLst/>
          </a:prstGeom>
          <a:noFill/>
        </p:spPr>
        <p:txBody>
          <a:bodyPr wrap="none" rtlCol="0">
            <a:spAutoFit/>
          </a:bodyPr>
          <a:lstStyle/>
          <a:p>
            <a:r>
              <a:rPr lang="en-US" sz="3200" dirty="0" err="1" smtClean="0">
                <a:solidFill>
                  <a:schemeClr val="tx1"/>
                </a:solidFill>
                <a:latin typeface="Calibri" panose="020F0502020204030204" pitchFamily="34" charset="0"/>
              </a:rPr>
              <a:t>Organisation</a:t>
            </a:r>
            <a:r>
              <a:rPr lang="en-US" sz="3200" dirty="0" smtClean="0">
                <a:solidFill>
                  <a:schemeClr val="tx1"/>
                </a:solidFill>
                <a:latin typeface="Calibri" panose="020F0502020204030204" pitchFamily="34" charset="0"/>
              </a:rPr>
              <a:t> </a:t>
            </a:r>
            <a:r>
              <a:rPr lang="en-US" sz="3200" dirty="0" err="1" smtClean="0">
                <a:solidFill>
                  <a:schemeClr val="tx1"/>
                </a:solidFill>
                <a:latin typeface="Calibri" panose="020F0502020204030204" pitchFamily="34" charset="0"/>
              </a:rPr>
              <a:t>générale</a:t>
            </a:r>
            <a:r>
              <a:rPr lang="en-US" sz="3200" dirty="0" smtClean="0">
                <a:solidFill>
                  <a:schemeClr val="tx1"/>
                </a:solidFill>
                <a:latin typeface="Calibri" panose="020F0502020204030204" pitchFamily="34" charset="0"/>
              </a:rPr>
              <a:t> du module </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ZoneTexte 1"/>
          <p:cNvSpPr txBox="1"/>
          <p:nvPr/>
        </p:nvSpPr>
        <p:spPr>
          <a:xfrm>
            <a:off x="774396" y="1412776"/>
            <a:ext cx="7488832" cy="4031873"/>
          </a:xfrm>
          <a:prstGeom prst="rect">
            <a:avLst/>
          </a:prstGeom>
          <a:noFill/>
        </p:spPr>
        <p:txBody>
          <a:bodyPr wrap="square" rtlCol="0">
            <a:spAutoFit/>
          </a:bodyPr>
          <a:lstStyle/>
          <a:p>
            <a:pPr marL="514350" indent="-514350">
              <a:spcAft>
                <a:spcPts val="12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Rappels de calcul différentiel </a:t>
            </a:r>
          </a:p>
          <a:p>
            <a:pPr marL="514350" indent="-514350">
              <a:spcAft>
                <a:spcPts val="12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Modèles basés sur des EDO et exemple de méthodes numériques associées</a:t>
            </a:r>
          </a:p>
          <a:p>
            <a:pPr marL="514350" indent="-514350">
              <a:spcAft>
                <a:spcPts val="12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Modèles basés sur des EDP et exemples de méthodes numériques associées</a:t>
            </a:r>
          </a:p>
          <a:p>
            <a:pPr marL="514350" indent="-514350">
              <a:spcAft>
                <a:spcPts val="12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Problèmes au valeurs propres (cas particulier de modèles basés sur des systèmes linéaires d’EDO ou d’EDP)</a:t>
            </a:r>
          </a:p>
          <a:p>
            <a:pPr marL="514350" indent="-514350">
              <a:spcAft>
                <a:spcPts val="12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Mini-projet  </a:t>
            </a:r>
            <a:endParaRPr lang="fr-F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745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3188693" cy="584775"/>
          </a:xfrm>
          <a:prstGeom prst="rect">
            <a:avLst/>
          </a:prstGeom>
          <a:noFill/>
        </p:spPr>
        <p:txBody>
          <a:bodyPr wrap="none" rtlCol="0">
            <a:spAutoFit/>
          </a:bodyPr>
          <a:lstStyle/>
          <a:p>
            <a:r>
              <a:rPr lang="en-US" sz="3200" dirty="0" smtClean="0">
                <a:solidFill>
                  <a:schemeClr val="tx1"/>
                </a:solidFill>
                <a:latin typeface="Calibri" panose="020F0502020204030204" pitchFamily="34" charset="0"/>
              </a:rPr>
              <a:t>Plan </a:t>
            </a:r>
            <a:r>
              <a:rPr lang="en-US" sz="3200" dirty="0" smtClean="0">
                <a:solidFill>
                  <a:schemeClr val="tx1"/>
                </a:solidFill>
                <a:latin typeface="Calibri" panose="020F0502020204030204" pitchFamily="34" charset="0"/>
              </a:rPr>
              <a:t>de </a:t>
            </a:r>
            <a:r>
              <a:rPr lang="en-US" sz="3200" dirty="0" smtClean="0">
                <a:solidFill>
                  <a:schemeClr val="tx1"/>
                </a:solidFill>
                <a:latin typeface="Calibri" panose="020F0502020204030204" pitchFamily="34" charset="0"/>
              </a:rPr>
              <a:t>la </a:t>
            </a:r>
            <a:r>
              <a:rPr lang="en-US" sz="3200" dirty="0" err="1" smtClean="0">
                <a:solidFill>
                  <a:schemeClr val="tx1"/>
                </a:solidFill>
                <a:latin typeface="Calibri" panose="020F0502020204030204" pitchFamily="34" charset="0"/>
              </a:rPr>
              <a:t>partie</a:t>
            </a:r>
            <a:r>
              <a:rPr lang="en-US" sz="3200" dirty="0" smtClean="0">
                <a:solidFill>
                  <a:schemeClr val="tx1"/>
                </a:solidFill>
                <a:latin typeface="Calibri" panose="020F0502020204030204" pitchFamily="34" charset="0"/>
              </a:rPr>
              <a:t> 3</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ZoneTexte 6"/>
          <p:cNvSpPr txBox="1"/>
          <p:nvPr/>
        </p:nvSpPr>
        <p:spPr>
          <a:xfrm>
            <a:off x="833281" y="1196752"/>
            <a:ext cx="7488832" cy="4708981"/>
          </a:xfrm>
          <a:prstGeom prst="rect">
            <a:avLst/>
          </a:prstGeom>
          <a:noFill/>
        </p:spPr>
        <p:txBody>
          <a:bodyPr wrap="square" rtlCol="0">
            <a:spAutoFit/>
          </a:bodyPr>
          <a:lstStyle/>
          <a:p>
            <a:pPr marL="514350" indent="-514350">
              <a:spcAft>
                <a:spcPts val="18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Exemple de modèles basés sur des </a:t>
            </a:r>
            <a:r>
              <a:rPr lang="fr-FR" dirty="0" err="1" smtClean="0">
                <a:solidFill>
                  <a:schemeClr val="tx1"/>
                </a:solidFill>
                <a:latin typeface="Arial" panose="020B0604020202020204" pitchFamily="34" charset="0"/>
                <a:cs typeface="Arial" panose="020B0604020202020204" pitchFamily="34" charset="0"/>
              </a:rPr>
              <a:t>edp</a:t>
            </a:r>
            <a:r>
              <a:rPr lang="fr-FR" dirty="0" smtClean="0">
                <a:solidFill>
                  <a:schemeClr val="tx1"/>
                </a:solidFill>
                <a:latin typeface="Arial" panose="020B0604020202020204" pitchFamily="34" charset="0"/>
                <a:cs typeface="Arial" panose="020B0604020202020204" pitchFamily="34" charset="0"/>
              </a:rPr>
              <a:t> ou des systèmes d’</a:t>
            </a:r>
            <a:r>
              <a:rPr lang="fr-FR" dirty="0" err="1" smtClean="0">
                <a:solidFill>
                  <a:schemeClr val="tx1"/>
                </a:solidFill>
                <a:latin typeface="Arial" panose="020B0604020202020204" pitchFamily="34" charset="0"/>
                <a:cs typeface="Arial" panose="020B0604020202020204" pitchFamily="34" charset="0"/>
              </a:rPr>
              <a:t>edp</a:t>
            </a:r>
            <a:r>
              <a:rPr lang="fr-FR" dirty="0" smtClean="0">
                <a:solidFill>
                  <a:schemeClr val="tx1"/>
                </a:solidFill>
                <a:latin typeface="Arial" panose="020B0604020202020204" pitchFamily="34" charset="0"/>
                <a:cs typeface="Arial" panose="020B0604020202020204" pitchFamily="34" charset="0"/>
              </a:rPr>
              <a:t> (Ph. Villedieu)</a:t>
            </a:r>
          </a:p>
          <a:p>
            <a:pPr marL="514350" indent="-514350">
              <a:spcAft>
                <a:spcPts val="18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Notions théoriques de base sur les </a:t>
            </a:r>
            <a:r>
              <a:rPr lang="fr-FR" dirty="0" err="1" smtClean="0">
                <a:solidFill>
                  <a:schemeClr val="tx1"/>
                </a:solidFill>
                <a:latin typeface="Arial" panose="020B0604020202020204" pitchFamily="34" charset="0"/>
                <a:cs typeface="Arial" panose="020B0604020202020204" pitchFamily="34" charset="0"/>
              </a:rPr>
              <a:t>edp</a:t>
            </a:r>
            <a:r>
              <a:rPr lang="fr-FR" dirty="0">
                <a:solidFill>
                  <a:schemeClr val="tx1"/>
                </a:solidFill>
                <a:latin typeface="Arial" panose="020B0604020202020204" pitchFamily="34" charset="0"/>
                <a:cs typeface="Arial" panose="020B0604020202020204" pitchFamily="34" charset="0"/>
              </a:rPr>
              <a:t> (Ph. Villedieu</a:t>
            </a:r>
            <a:r>
              <a:rPr lang="fr-FR" dirty="0" smtClean="0">
                <a:solidFill>
                  <a:schemeClr val="tx1"/>
                </a:solidFill>
                <a:latin typeface="Arial" panose="020B0604020202020204" pitchFamily="34" charset="0"/>
                <a:cs typeface="Arial" panose="020B0604020202020204" pitchFamily="34" charset="0"/>
              </a:rPr>
              <a:t>)</a:t>
            </a:r>
            <a:endParaRPr lang="fr-FR" dirty="0" smtClean="0">
              <a:solidFill>
                <a:schemeClr val="tx1"/>
              </a:solidFill>
              <a:latin typeface="Arial" panose="020B0604020202020204" pitchFamily="34" charset="0"/>
              <a:cs typeface="Arial" panose="020B0604020202020204" pitchFamily="34" charset="0"/>
            </a:endParaRPr>
          </a:p>
          <a:p>
            <a:pPr marL="514350" indent="-514350">
              <a:spcAft>
                <a:spcPts val="1200"/>
              </a:spcAft>
              <a:buFont typeface="+mj-lt"/>
              <a:buAutoNum type="arabicPeriod"/>
            </a:pPr>
            <a:r>
              <a:rPr lang="fr-FR" dirty="0" smtClean="0">
                <a:solidFill>
                  <a:schemeClr val="tx1"/>
                </a:solidFill>
                <a:latin typeface="Arial" panose="020B0604020202020204" pitchFamily="34" charset="0"/>
                <a:cs typeface="Arial" panose="020B0604020202020204" pitchFamily="34" charset="0"/>
              </a:rPr>
              <a:t>Quelques méthodes </a:t>
            </a:r>
            <a:r>
              <a:rPr lang="fr-FR" dirty="0" smtClean="0">
                <a:solidFill>
                  <a:schemeClr val="tx1"/>
                </a:solidFill>
                <a:latin typeface="Arial" panose="020B0604020202020204" pitchFamily="34" charset="0"/>
                <a:cs typeface="Arial" panose="020B0604020202020204" pitchFamily="34" charset="0"/>
              </a:rPr>
              <a:t>de résolution numérique des </a:t>
            </a:r>
            <a:r>
              <a:rPr lang="fr-FR" dirty="0" err="1" smtClean="0">
                <a:solidFill>
                  <a:schemeClr val="tx1"/>
                </a:solidFill>
                <a:latin typeface="Arial" panose="020B0604020202020204" pitchFamily="34" charset="0"/>
                <a:cs typeface="Arial" panose="020B0604020202020204" pitchFamily="34" charset="0"/>
              </a:rPr>
              <a:t>edp</a:t>
            </a:r>
            <a:r>
              <a:rPr lang="fr-FR" dirty="0" smtClean="0">
                <a:solidFill>
                  <a:schemeClr val="tx1"/>
                </a:solidFill>
                <a:latin typeface="Arial" panose="020B0604020202020204" pitchFamily="34" charset="0"/>
                <a:cs typeface="Arial" panose="020B0604020202020204" pitchFamily="34" charset="0"/>
              </a:rPr>
              <a:t> (N. </a:t>
            </a:r>
            <a:r>
              <a:rPr lang="fr-FR" dirty="0" err="1" smtClean="0">
                <a:solidFill>
                  <a:schemeClr val="tx1"/>
                </a:solidFill>
                <a:latin typeface="Arial" panose="020B0604020202020204" pitchFamily="34" charset="0"/>
                <a:cs typeface="Arial" panose="020B0604020202020204" pitchFamily="34" charset="0"/>
              </a:rPr>
              <a:t>Bertier</a:t>
            </a:r>
            <a:r>
              <a:rPr lang="fr-FR" dirty="0" smtClean="0">
                <a:solidFill>
                  <a:schemeClr val="tx1"/>
                </a:solidFill>
                <a:latin typeface="Arial" panose="020B0604020202020204" pitchFamily="34" charset="0"/>
                <a:cs typeface="Arial" panose="020B0604020202020204" pitchFamily="34" charset="0"/>
              </a:rPr>
              <a:t>, </a:t>
            </a:r>
            <a:r>
              <a:rPr lang="fr-FR" dirty="0" err="1" smtClean="0">
                <a:solidFill>
                  <a:schemeClr val="tx1"/>
                </a:solidFill>
                <a:latin typeface="Arial" panose="020B0604020202020204" pitchFamily="34" charset="0"/>
                <a:cs typeface="Arial" panose="020B0604020202020204" pitchFamily="34" charset="0"/>
              </a:rPr>
              <a:t>Ing</a:t>
            </a:r>
            <a:r>
              <a:rPr lang="fr-FR" dirty="0" smtClean="0">
                <a:solidFill>
                  <a:schemeClr val="tx1"/>
                </a:solidFill>
                <a:latin typeface="Arial" panose="020B0604020202020204" pitchFamily="34" charset="0"/>
                <a:cs typeface="Arial" panose="020B0604020202020204" pitchFamily="34" charset="0"/>
              </a:rPr>
              <a:t>. de Recherche ONERA) </a:t>
            </a:r>
            <a:endParaRPr lang="fr-FR" dirty="0">
              <a:solidFill>
                <a:schemeClr val="tx1"/>
              </a:solidFill>
              <a:latin typeface="Arial" panose="020B0604020202020204" pitchFamily="34" charset="0"/>
              <a:cs typeface="Arial" panose="020B0604020202020204" pitchFamily="34" charset="0"/>
            </a:endParaRPr>
          </a:p>
          <a:p>
            <a:pPr marL="971550" lvl="1" indent="-514350">
              <a:spcAft>
                <a:spcPts val="1200"/>
              </a:spcAft>
              <a:buFont typeface="Wingdings" panose="05000000000000000000" pitchFamily="2" charset="2"/>
              <a:buChar char="ü"/>
            </a:pPr>
            <a:r>
              <a:rPr lang="fr-FR" dirty="0" smtClean="0">
                <a:solidFill>
                  <a:schemeClr val="tx1"/>
                </a:solidFill>
                <a:latin typeface="Arial" panose="020B0604020202020204" pitchFamily="34" charset="0"/>
                <a:cs typeface="Arial" panose="020B0604020202020204" pitchFamily="34" charset="0"/>
              </a:rPr>
              <a:t>Méthode des différences finies </a:t>
            </a:r>
          </a:p>
          <a:p>
            <a:pPr marL="971550" lvl="1" indent="-514350">
              <a:spcAft>
                <a:spcPts val="1200"/>
              </a:spcAft>
              <a:buFont typeface="Wingdings" panose="05000000000000000000" pitchFamily="2" charset="2"/>
              <a:buChar char="ü"/>
            </a:pPr>
            <a:r>
              <a:rPr lang="fr-FR" dirty="0" smtClean="0">
                <a:solidFill>
                  <a:schemeClr val="tx1"/>
                </a:solidFill>
                <a:latin typeface="Arial" panose="020B0604020202020204" pitchFamily="34" charset="0"/>
                <a:cs typeface="Arial" panose="020B0604020202020204" pitchFamily="34" charset="0"/>
              </a:rPr>
              <a:t>Méthode des volumes finis </a:t>
            </a:r>
          </a:p>
          <a:p>
            <a:pPr marL="971550" lvl="1" indent="-514350">
              <a:spcAft>
                <a:spcPts val="1200"/>
              </a:spcAft>
              <a:buFont typeface="Wingdings" panose="05000000000000000000" pitchFamily="2" charset="2"/>
              <a:buChar char="ü"/>
            </a:pPr>
            <a:r>
              <a:rPr lang="fr-FR" dirty="0" smtClean="0">
                <a:solidFill>
                  <a:schemeClr val="tx1"/>
                </a:solidFill>
                <a:latin typeface="Arial" panose="020B0604020202020204" pitchFamily="34" charset="0"/>
                <a:cs typeface="Arial" panose="020B0604020202020204" pitchFamily="34" charset="0"/>
              </a:rPr>
              <a:t>Mise en œuvre des méthodes à travers quelques TP</a:t>
            </a:r>
          </a:p>
        </p:txBody>
      </p:sp>
    </p:spTree>
    <p:extLst>
      <p:ext uri="{BB962C8B-B14F-4D97-AF65-F5344CB8AC3E}">
        <p14:creationId xmlns:p14="http://schemas.microsoft.com/office/powerpoint/2010/main" val="134216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3140968"/>
            <a:ext cx="8712968" cy="3016210"/>
          </a:xfrm>
          <a:prstGeom prst="rect">
            <a:avLst/>
          </a:prstGeom>
          <a:noFill/>
        </p:spPr>
        <p:txBody>
          <a:bodyPr wrap="square" rtlCol="0">
            <a:spAutoFit/>
          </a:bodyPr>
          <a:lstStyle/>
          <a:p>
            <a:pPr>
              <a:spcAft>
                <a:spcPts val="600"/>
              </a:spcAft>
            </a:pPr>
            <a:r>
              <a:rPr lang="en-US" sz="2000" b="1" dirty="0" smtClean="0">
                <a:solidFill>
                  <a:schemeClr val="tx1"/>
                </a:solidFill>
                <a:latin typeface="Arial" panose="020B0604020202020204" pitchFamily="34" charset="0"/>
                <a:cs typeface="Arial" panose="020B0604020202020204" pitchFamily="34" charset="0"/>
              </a:rPr>
              <a:t>Un </a:t>
            </a:r>
            <a:r>
              <a:rPr lang="en-US" sz="2000" b="1" dirty="0" err="1" smtClean="0">
                <a:solidFill>
                  <a:schemeClr val="tx1"/>
                </a:solidFill>
                <a:latin typeface="Arial" panose="020B0604020202020204" pitchFamily="34" charset="0"/>
                <a:cs typeface="Arial" panose="020B0604020202020204" pitchFamily="34" charset="0"/>
              </a:rPr>
              <a:t>modèle</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mathématique</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peut</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avoir</a:t>
            </a:r>
            <a:r>
              <a:rPr lang="en-US" sz="2000" b="1" dirty="0" smtClean="0">
                <a:solidFill>
                  <a:schemeClr val="tx1"/>
                </a:solidFill>
                <a:latin typeface="Arial" panose="020B0604020202020204" pitchFamily="34" charset="0"/>
                <a:cs typeface="Arial" panose="020B0604020202020204" pitchFamily="34" charset="0"/>
              </a:rPr>
              <a:t> un </a:t>
            </a:r>
            <a:r>
              <a:rPr lang="en-US" sz="2000" b="1" dirty="0" err="1" smtClean="0">
                <a:solidFill>
                  <a:schemeClr val="tx1"/>
                </a:solidFill>
                <a:latin typeface="Arial" panose="020B0604020202020204" pitchFamily="34" charset="0"/>
                <a:cs typeface="Arial" panose="020B0604020202020204" pitchFamily="34" charset="0"/>
              </a:rPr>
              <a:t>objectif</a:t>
            </a:r>
            <a:r>
              <a:rPr lang="en-US" sz="2000" b="1" dirty="0" smtClean="0">
                <a:solidFill>
                  <a:schemeClr val="tx1"/>
                </a:solidFill>
                <a:latin typeface="Arial" panose="020B0604020202020204" pitchFamily="34" charset="0"/>
                <a:cs typeface="Arial" panose="020B0604020202020204" pitchFamily="34" charset="0"/>
              </a:rPr>
              <a:t> : </a:t>
            </a:r>
          </a:p>
          <a:p>
            <a:pPr marL="342900" indent="-342900">
              <a:spcAft>
                <a:spcPts val="600"/>
              </a:spcAft>
              <a:buFont typeface="Arial" panose="020B0604020202020204" pitchFamily="34" charset="0"/>
              <a:buChar char="•"/>
            </a:pPr>
            <a:r>
              <a:rPr lang="en-US" sz="2000" b="1" dirty="0" err="1" smtClean="0">
                <a:solidFill>
                  <a:schemeClr val="tx1"/>
                </a:solidFill>
                <a:latin typeface="Arial" panose="020B0604020202020204" pitchFamily="34" charset="0"/>
                <a:cs typeface="Arial" panose="020B0604020202020204" pitchFamily="34" charset="0"/>
              </a:rPr>
              <a:t>Descriptif</a:t>
            </a:r>
            <a:r>
              <a:rPr lang="en-US" sz="2000" b="1" dirty="0" smtClean="0">
                <a:solidFill>
                  <a:schemeClr val="tx1"/>
                </a:solidFill>
                <a:latin typeface="Arial" panose="020B0604020202020204" pitchFamily="34" charset="0"/>
                <a:cs typeface="Arial" panose="020B0604020202020204" pitchFamily="34" charset="0"/>
              </a:rPr>
              <a:t> : </a:t>
            </a:r>
            <a:r>
              <a:rPr lang="en-US" sz="2000" dirty="0" err="1" smtClean="0">
                <a:solidFill>
                  <a:schemeClr val="tx1"/>
                </a:solidFill>
                <a:latin typeface="Arial" panose="020B0604020202020204" pitchFamily="34" charset="0"/>
                <a:cs typeface="Arial" panose="020B0604020202020204" pitchFamily="34" charset="0"/>
              </a:rPr>
              <a:t>il</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s’agit</a:t>
            </a:r>
            <a:r>
              <a:rPr lang="en-US" sz="2000" dirty="0" smtClean="0">
                <a:solidFill>
                  <a:schemeClr val="tx1"/>
                </a:solidFill>
                <a:latin typeface="Arial" panose="020B0604020202020204" pitchFamily="34" charset="0"/>
                <a:cs typeface="Arial" panose="020B0604020202020204" pitchFamily="34" charset="0"/>
              </a:rPr>
              <a:t> de </a:t>
            </a:r>
            <a:r>
              <a:rPr lang="en-US" sz="2000" dirty="0" err="1" smtClean="0">
                <a:solidFill>
                  <a:schemeClr val="tx1"/>
                </a:solidFill>
                <a:latin typeface="Arial" panose="020B0604020202020204" pitchFamily="34" charset="0"/>
                <a:cs typeface="Arial" panose="020B0604020202020204" pitchFamily="34" charset="0"/>
              </a:rPr>
              <a:t>représenter</a:t>
            </a:r>
            <a:r>
              <a:rPr lang="en-US" sz="2000" dirty="0" smtClean="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ordinateur</a:t>
            </a:r>
            <a:r>
              <a:rPr lang="en-US" sz="2000" dirty="0">
                <a:solidFill>
                  <a:schemeClr val="tx1"/>
                </a:solidFill>
                <a:latin typeface="Arial" panose="020B0604020202020204" pitchFamily="34" charset="0"/>
                <a:cs typeface="Arial" panose="020B0604020202020204" pitchFamily="34" charset="0"/>
              </a:rPr>
              <a:t> un </a:t>
            </a:r>
            <a:r>
              <a:rPr lang="en-US" sz="2000" dirty="0" smtClean="0">
                <a:solidFill>
                  <a:schemeClr val="tx1"/>
                </a:solidFill>
                <a:latin typeface="Arial" panose="020B0604020202020204" pitchFamily="34" charset="0"/>
                <a:cs typeface="Arial" panose="020B0604020202020204" pitchFamily="34" charset="0"/>
              </a:rPr>
              <a:t>objet </a:t>
            </a:r>
            <a:r>
              <a:rPr lang="en-US" sz="2000" dirty="0">
                <a:solidFill>
                  <a:schemeClr val="tx1"/>
                </a:solidFill>
                <a:latin typeface="Arial" panose="020B0604020202020204" pitchFamily="34" charset="0"/>
                <a:cs typeface="Arial" panose="020B0604020202020204" pitchFamily="34" charset="0"/>
              </a:rPr>
              <a:t>du monde </a:t>
            </a:r>
            <a:r>
              <a:rPr lang="en-US" sz="2000" dirty="0" err="1">
                <a:solidFill>
                  <a:schemeClr val="tx1"/>
                </a:solidFill>
                <a:latin typeface="Arial" panose="020B0604020202020204" pitchFamily="34" charset="0"/>
                <a:cs typeface="Arial" panose="020B0604020202020204" pitchFamily="34" charset="0"/>
              </a:rPr>
              <a:t>réel</a:t>
            </a:r>
            <a:r>
              <a:rPr lang="en-US" sz="2000" dirty="0">
                <a:solidFill>
                  <a:schemeClr val="tx1"/>
                </a:solidFill>
                <a:latin typeface="Arial" panose="020B0604020202020204" pitchFamily="34" charset="0"/>
                <a:cs typeface="Arial" panose="020B0604020202020204" pitchFamily="34" charset="0"/>
              </a:rPr>
              <a:t>. par </a:t>
            </a:r>
            <a:r>
              <a:rPr lang="en-US" sz="2000" dirty="0" smtClean="0">
                <a:solidFill>
                  <a:schemeClr val="tx1"/>
                </a:solidFill>
                <a:latin typeface="Arial" panose="020B0604020202020204" pitchFamily="34" charset="0"/>
                <a:cs typeface="Arial" panose="020B0604020202020204" pitchFamily="34" charset="0"/>
              </a:rPr>
              <a:t>un objet </a:t>
            </a:r>
            <a:r>
              <a:rPr lang="en-US" sz="2000" dirty="0" err="1" smtClean="0">
                <a:solidFill>
                  <a:schemeClr val="tx1"/>
                </a:solidFill>
                <a:latin typeface="Arial" panose="020B0604020202020204" pitchFamily="34" charset="0"/>
                <a:cs typeface="Arial" panose="020B0604020202020204" pitchFamily="34" charset="0"/>
              </a:rPr>
              <a:t>mathématique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facilement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manipulable</a:t>
            </a:r>
            <a:r>
              <a:rPr lang="en-US" sz="2000" dirty="0" smtClean="0">
                <a:solidFill>
                  <a:schemeClr val="tx1"/>
                </a:solidFill>
                <a:latin typeface="Arial" panose="020B0604020202020204" pitchFamily="34" charset="0"/>
                <a:cs typeface="Arial" panose="020B0604020202020204" pitchFamily="34" charset="0"/>
              </a:rPr>
              <a:t> avec un </a:t>
            </a:r>
            <a:r>
              <a:rPr lang="en-US" sz="2000" dirty="0" err="1" smtClean="0">
                <a:solidFill>
                  <a:schemeClr val="tx1"/>
                </a:solidFill>
                <a:latin typeface="Arial" panose="020B0604020202020204" pitchFamily="34" charset="0"/>
                <a:cs typeface="Arial" panose="020B0604020202020204" pitchFamily="34" charset="0"/>
              </a:rPr>
              <a:t>ordinateur</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Exemple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CAO d’un </a:t>
            </a:r>
            <a:r>
              <a:rPr lang="en-US" sz="2000" dirty="0" err="1" smtClean="0">
                <a:solidFill>
                  <a:schemeClr val="tx1"/>
                </a:solidFill>
                <a:latin typeface="Arial" panose="020B0604020202020204" pitchFamily="34" charset="0"/>
                <a:cs typeface="Arial" panose="020B0604020202020204" pitchFamily="34" charset="0"/>
              </a:rPr>
              <a:t>avion</a:t>
            </a:r>
            <a:r>
              <a:rPr lang="en-US" sz="2000" dirty="0" smtClean="0">
                <a:solidFill>
                  <a:schemeClr val="tx1"/>
                </a:solidFill>
                <a:latin typeface="Arial" panose="020B0604020202020204" pitchFamily="34" charset="0"/>
                <a:cs typeface="Arial" panose="020B0604020202020204" pitchFamily="34" charset="0"/>
              </a:rPr>
              <a:t>, d’un </a:t>
            </a:r>
            <a:r>
              <a:rPr lang="en-US" sz="2000" dirty="0" err="1" smtClean="0">
                <a:solidFill>
                  <a:schemeClr val="tx1"/>
                </a:solidFill>
                <a:latin typeface="Arial" panose="020B0604020202020204" pitchFamily="34" charset="0"/>
                <a:cs typeface="Arial" panose="020B0604020202020204" pitchFamily="34" charset="0"/>
              </a:rPr>
              <a:t>pont</a:t>
            </a:r>
            <a:r>
              <a:rPr lang="en-US" sz="2000" dirty="0" smtClean="0">
                <a:solidFill>
                  <a:schemeClr val="tx1"/>
                </a:solidFill>
                <a:latin typeface="Arial" panose="020B0604020202020204" pitchFamily="34" charset="0"/>
                <a:cs typeface="Arial" panose="020B0604020202020204" pitchFamily="34" charset="0"/>
              </a:rPr>
              <a:t> … (ensemble </a:t>
            </a:r>
            <a:r>
              <a:rPr lang="en-US" sz="2000" dirty="0" err="1" smtClean="0">
                <a:solidFill>
                  <a:schemeClr val="tx1"/>
                </a:solidFill>
                <a:latin typeface="Arial" panose="020B0604020202020204" pitchFamily="34" charset="0"/>
                <a:cs typeface="Arial" panose="020B0604020202020204" pitchFamily="34" charset="0"/>
              </a:rPr>
              <a:t>d’équations</a:t>
            </a:r>
            <a:r>
              <a:rPr lang="en-US" sz="2000" dirty="0" smtClean="0">
                <a:solidFill>
                  <a:schemeClr val="tx1"/>
                </a:solidFill>
                <a:latin typeface="Arial" panose="020B0604020202020204" pitchFamily="34" charset="0"/>
                <a:cs typeface="Arial" panose="020B0604020202020204" pitchFamily="34" charset="0"/>
              </a:rPr>
              <a:t> de </a:t>
            </a:r>
            <a:r>
              <a:rPr lang="en-US" sz="2000" dirty="0" err="1" smtClean="0">
                <a:solidFill>
                  <a:schemeClr val="tx1"/>
                </a:solidFill>
                <a:latin typeface="Arial" panose="020B0604020202020204" pitchFamily="34" charset="0"/>
                <a:cs typeface="Arial" panose="020B0604020202020204" pitchFamily="34" charset="0"/>
              </a:rPr>
              <a:t>courbes</a:t>
            </a:r>
            <a:r>
              <a:rPr lang="en-US" sz="2000" dirty="0" smtClean="0">
                <a:solidFill>
                  <a:schemeClr val="tx1"/>
                </a:solidFill>
                <a:latin typeface="Arial" panose="020B0604020202020204" pitchFamily="34" charset="0"/>
                <a:cs typeface="Arial" panose="020B0604020202020204" pitchFamily="34" charset="0"/>
              </a:rPr>
              <a:t> et de surface), un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numérique</a:t>
            </a:r>
            <a:r>
              <a:rPr lang="en-US" sz="2000" dirty="0" smtClean="0">
                <a:solidFill>
                  <a:schemeClr val="tx1"/>
                </a:solidFill>
                <a:latin typeface="Arial" panose="020B0604020202020204" pitchFamily="34" charset="0"/>
                <a:cs typeface="Arial" panose="020B0604020202020204" pitchFamily="34" charset="0"/>
              </a:rPr>
              <a:t> de terrain </a:t>
            </a:r>
            <a:r>
              <a:rPr lang="en-US" sz="2000" dirty="0" err="1" smtClean="0">
                <a:solidFill>
                  <a:schemeClr val="tx1"/>
                </a:solidFill>
                <a:latin typeface="Arial" panose="020B0604020202020204" pitchFamily="34" charset="0"/>
                <a:cs typeface="Arial" panose="020B0604020202020204" pitchFamily="34" charset="0"/>
              </a:rPr>
              <a:t>donnant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l’altitude</a:t>
            </a:r>
            <a:r>
              <a:rPr lang="en-US" sz="2000" dirty="0" smtClean="0">
                <a:solidFill>
                  <a:schemeClr val="tx1"/>
                </a:solidFill>
                <a:latin typeface="Arial" panose="020B0604020202020204" pitchFamily="34" charset="0"/>
                <a:cs typeface="Arial" panose="020B0604020202020204" pitchFamily="34" charset="0"/>
              </a:rPr>
              <a:t> z d’un point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fonction</a:t>
            </a:r>
            <a:r>
              <a:rPr lang="en-US" sz="2000" dirty="0" smtClean="0">
                <a:solidFill>
                  <a:schemeClr val="tx1"/>
                </a:solidFill>
                <a:latin typeface="Arial" panose="020B0604020202020204" pitchFamily="34" charset="0"/>
                <a:cs typeface="Arial" panose="020B0604020202020204" pitchFamily="34" charset="0"/>
              </a:rPr>
              <a:t> de </a:t>
            </a:r>
            <a:r>
              <a:rPr lang="en-US" sz="2000" dirty="0" err="1" smtClean="0">
                <a:solidFill>
                  <a:schemeClr val="tx1"/>
                </a:solidFill>
                <a:latin typeface="Arial" panose="020B0604020202020204" pitchFamily="34" charset="0"/>
                <a:cs typeface="Arial" panose="020B0604020202020204" pitchFamily="34" charset="0"/>
              </a:rPr>
              <a:t>ses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coordonnées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x,y</a:t>
            </a:r>
            <a:r>
              <a:rPr lang="en-US" sz="2000" dirty="0" smtClean="0">
                <a:solidFill>
                  <a:schemeClr val="tx1"/>
                </a:solidFill>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en-US" sz="2000" b="1" dirty="0" err="1" smtClean="0">
                <a:solidFill>
                  <a:schemeClr val="tx1"/>
                </a:solidFill>
                <a:latin typeface="Arial" panose="020B0604020202020204" pitchFamily="34" charset="0"/>
                <a:cs typeface="Arial" panose="020B0604020202020204" pitchFamily="34" charset="0"/>
              </a:rPr>
              <a:t>Prédictif</a:t>
            </a:r>
            <a:r>
              <a:rPr lang="en-US" sz="2000" b="1" dirty="0" smtClean="0">
                <a:solidFill>
                  <a:schemeClr val="tx1"/>
                </a:solidFill>
                <a:latin typeface="Arial" panose="020B0604020202020204" pitchFamily="34" charset="0"/>
                <a:cs typeface="Arial" panose="020B0604020202020204" pitchFamily="34" charset="0"/>
              </a:rPr>
              <a: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il</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s’agit</a:t>
            </a:r>
            <a:r>
              <a:rPr lang="en-US" sz="2000" dirty="0" smtClean="0">
                <a:solidFill>
                  <a:schemeClr val="tx1"/>
                </a:solidFill>
                <a:latin typeface="Arial" panose="020B0604020202020204" pitchFamily="34" charset="0"/>
                <a:cs typeface="Arial" panose="020B0604020202020204" pitchFamily="34" charset="0"/>
              </a:rPr>
              <a:t> de </a:t>
            </a:r>
            <a:r>
              <a:rPr lang="en-US" sz="2000" dirty="0" err="1" smtClean="0">
                <a:solidFill>
                  <a:schemeClr val="tx1"/>
                </a:solidFill>
                <a:latin typeface="Arial" panose="020B0604020202020204" pitchFamily="34" charset="0"/>
                <a:cs typeface="Arial" panose="020B0604020202020204" pitchFamily="34" charset="0"/>
              </a:rPr>
              <a:t>prévoir</a:t>
            </a:r>
            <a:r>
              <a:rPr lang="en-US" sz="2000" dirty="0" smtClean="0">
                <a:solidFill>
                  <a:schemeClr val="tx1"/>
                </a:solidFill>
                <a:latin typeface="Arial" panose="020B0604020202020204" pitchFamily="34" charset="0"/>
                <a:cs typeface="Arial" panose="020B0604020202020204" pitchFamily="34" charset="0"/>
              </a:rPr>
              <a:t> (avec </a:t>
            </a:r>
            <a:r>
              <a:rPr lang="en-US" sz="2000" dirty="0" err="1" smtClean="0">
                <a:solidFill>
                  <a:schemeClr val="tx1"/>
                </a:solidFill>
                <a:latin typeface="Arial" panose="020B0604020202020204" pitchFamily="34" charset="0"/>
                <a:cs typeface="Arial" panose="020B0604020202020204" pitchFamily="34" charset="0"/>
              </a:rPr>
              <a:t>éventuellement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une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certaine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probabilité</a:t>
            </a:r>
            <a:r>
              <a:rPr lang="en-US" sz="2000" dirty="0" smtClean="0">
                <a:solidFill>
                  <a:schemeClr val="tx1"/>
                </a:solidFill>
                <a:latin typeface="Arial" panose="020B0604020202020204" pitchFamily="34" charset="0"/>
                <a:cs typeface="Arial" panose="020B0604020202020204" pitchFamily="34" charset="0"/>
              </a:rPr>
              <a:t>) la </a:t>
            </a:r>
            <a:r>
              <a:rPr lang="en-US" sz="2000" dirty="0" err="1" smtClean="0">
                <a:solidFill>
                  <a:schemeClr val="tx1"/>
                </a:solidFill>
                <a:latin typeface="Arial" panose="020B0604020202020204" pitchFamily="34" charset="0"/>
                <a:cs typeface="Arial" panose="020B0604020202020204" pitchFamily="34" charset="0"/>
              </a:rPr>
              <a:t>valeur</a:t>
            </a:r>
            <a:r>
              <a:rPr lang="en-US" sz="2000" dirty="0" smtClean="0">
                <a:solidFill>
                  <a:schemeClr val="tx1"/>
                </a:solidFill>
                <a:latin typeface="Arial" panose="020B0604020202020204" pitchFamily="34" charset="0"/>
                <a:cs typeface="Arial" panose="020B0604020202020204" pitchFamily="34" charset="0"/>
              </a:rPr>
              <a:t> de variables </a:t>
            </a:r>
            <a:r>
              <a:rPr lang="en-US" sz="2000" dirty="0" err="1" smtClean="0">
                <a:solidFill>
                  <a:schemeClr val="tx1"/>
                </a:solidFill>
                <a:latin typeface="Arial" panose="020B0604020202020204" pitchFamily="34" charset="0"/>
                <a:cs typeface="Arial" panose="020B0604020202020204" pitchFamily="34" charset="0"/>
              </a:rPr>
              <a:t>notées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Y</a:t>
            </a:r>
            <a:r>
              <a:rPr lang="en-US" sz="2000" baseline="-25000" dirty="0" err="1" smtClean="0">
                <a:solidFill>
                  <a:schemeClr val="tx1"/>
                </a:solidFill>
                <a:latin typeface="Arial" panose="020B0604020202020204" pitchFamily="34" charset="0"/>
                <a:cs typeface="Arial" panose="020B0604020202020204" pitchFamily="34" charset="0"/>
              </a:rPr>
              <a:t>j</a:t>
            </a:r>
            <a:r>
              <a:rPr lang="en-US" sz="2000" dirty="0" smtClean="0">
                <a:solidFill>
                  <a:schemeClr val="tx1"/>
                </a:solidFill>
                <a:latin typeface="Arial" panose="020B0604020202020204" pitchFamily="34" charset="0"/>
                <a:cs typeface="Arial" panose="020B0604020202020204" pitchFamily="34" charset="0"/>
              </a:rPr>
              <a:t> (sorties du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fonction</a:t>
            </a:r>
            <a:r>
              <a:rPr lang="en-US" sz="2000" dirty="0" smtClean="0">
                <a:solidFill>
                  <a:schemeClr val="tx1"/>
                </a:solidFill>
                <a:latin typeface="Arial" panose="020B0604020202020204" pitchFamily="34" charset="0"/>
                <a:cs typeface="Arial" panose="020B0604020202020204" pitchFamily="34" charset="0"/>
              </a:rPr>
              <a:t> des </a:t>
            </a:r>
            <a:r>
              <a:rPr lang="en-US" sz="2000" dirty="0" err="1" smtClean="0">
                <a:solidFill>
                  <a:schemeClr val="tx1"/>
                </a:solidFill>
                <a:latin typeface="Arial" panose="020B0604020202020204" pitchFamily="34" charset="0"/>
                <a:cs typeface="Arial" panose="020B0604020202020204" pitchFamily="34" charset="0"/>
              </a:rPr>
              <a:t>valeurs</a:t>
            </a:r>
            <a:r>
              <a:rPr lang="en-US" sz="2000" dirty="0" smtClean="0">
                <a:solidFill>
                  <a:schemeClr val="tx1"/>
                </a:solidFill>
                <a:latin typeface="Arial" panose="020B0604020202020204" pitchFamily="34" charset="0"/>
                <a:cs typeface="Arial" panose="020B0604020202020204" pitchFamily="34" charset="0"/>
              </a:rPr>
              <a:t> de variables </a:t>
            </a:r>
            <a:r>
              <a:rPr lang="en-US" sz="2000" dirty="0" err="1" smtClean="0">
                <a:solidFill>
                  <a:schemeClr val="tx1"/>
                </a:solidFill>
                <a:latin typeface="Arial" panose="020B0604020202020204" pitchFamily="34" charset="0"/>
                <a:cs typeface="Arial" panose="020B0604020202020204" pitchFamily="34" charset="0"/>
              </a:rPr>
              <a:t>notées</a:t>
            </a:r>
            <a:r>
              <a:rPr lang="en-US" sz="2000" dirty="0" smtClean="0">
                <a:solidFill>
                  <a:schemeClr val="tx1"/>
                </a:solidFill>
                <a:latin typeface="Arial" panose="020B0604020202020204" pitchFamily="34" charset="0"/>
                <a:cs typeface="Arial" panose="020B0604020202020204" pitchFamily="34" charset="0"/>
              </a:rPr>
              <a:t> X</a:t>
            </a:r>
            <a:r>
              <a:rPr lang="en-US" sz="2000" baseline="-25000" dirty="0" smtClean="0">
                <a:solidFill>
                  <a:schemeClr val="tx1"/>
                </a:solidFill>
                <a:latin typeface="Arial" panose="020B0604020202020204" pitchFamily="34" charset="0"/>
                <a:cs typeface="Arial" panose="020B0604020202020204" pitchFamily="34" charset="0"/>
              </a:rPr>
              <a:t>i</a:t>
            </a:r>
            <a:r>
              <a:rPr lang="en-US" sz="2000" dirty="0" smtClean="0">
                <a:solidFill>
                  <a:schemeClr val="tx1"/>
                </a:solidFill>
                <a:latin typeface="Arial" panose="020B0604020202020204" pitchFamily="34" charset="0"/>
                <a:cs typeface="Arial" panose="020B0604020202020204" pitchFamily="34" charset="0"/>
              </a:rPr>
              <a:t> (entrées du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6" name="ZoneTexte 5"/>
          <p:cNvSpPr txBox="1"/>
          <p:nvPr/>
        </p:nvSpPr>
        <p:spPr>
          <a:xfrm>
            <a:off x="0" y="159325"/>
            <a:ext cx="7532640" cy="584775"/>
          </a:xfrm>
          <a:prstGeom prst="rect">
            <a:avLst/>
          </a:prstGeom>
          <a:noFill/>
        </p:spPr>
        <p:txBody>
          <a:bodyPr wrap="none" rtlCol="0">
            <a:spAutoFit/>
          </a:bodyPr>
          <a:lstStyle/>
          <a:p>
            <a:r>
              <a:rPr lang="en-US" sz="3200" b="1" dirty="0" smtClean="0">
                <a:solidFill>
                  <a:schemeClr val="tx1"/>
                </a:solidFill>
                <a:latin typeface="Calibri" panose="020F0502020204030204" pitchFamily="34" charset="0"/>
              </a:rPr>
              <a:t>Notion </a:t>
            </a:r>
            <a:r>
              <a:rPr lang="en-US" sz="3200" b="1" dirty="0" err="1" smtClean="0">
                <a:solidFill>
                  <a:schemeClr val="tx1"/>
                </a:solidFill>
                <a:latin typeface="Calibri" panose="020F0502020204030204" pitchFamily="34" charset="0"/>
              </a:rPr>
              <a:t>générale</a:t>
            </a:r>
            <a:r>
              <a:rPr lang="en-US" sz="3200" b="1" dirty="0" smtClean="0">
                <a:solidFill>
                  <a:schemeClr val="tx1"/>
                </a:solidFill>
                <a:latin typeface="Calibri" panose="020F0502020204030204" pitchFamily="34" charset="0"/>
              </a:rPr>
              <a:t> de </a:t>
            </a:r>
            <a:r>
              <a:rPr lang="en-US" sz="3200" b="1" dirty="0" err="1" smtClean="0">
                <a:solidFill>
                  <a:schemeClr val="tx1"/>
                </a:solidFill>
                <a:latin typeface="Calibri" panose="020F0502020204030204" pitchFamily="34" charset="0"/>
              </a:rPr>
              <a:t>modèle</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mathématique</a:t>
            </a:r>
            <a:r>
              <a:rPr lang="en-US" sz="3200" b="1" dirty="0" smtClean="0">
                <a:solidFill>
                  <a:schemeClr val="tx1"/>
                </a:solidFill>
                <a:latin typeface="Calibri" panose="020F0502020204030204" pitchFamily="34" charset="0"/>
              </a:rPr>
              <a:t> </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Ellipse 3"/>
          <p:cNvSpPr/>
          <p:nvPr/>
        </p:nvSpPr>
        <p:spPr>
          <a:xfrm>
            <a:off x="215516" y="942941"/>
            <a:ext cx="2484276" cy="19904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Objet </a:t>
            </a:r>
            <a:r>
              <a:rPr lang="en-US" sz="2000" b="1" dirty="0" err="1" smtClean="0">
                <a:solidFill>
                  <a:schemeClr val="tx1"/>
                </a:solidFill>
                <a:latin typeface="Arial" panose="020B0604020202020204" pitchFamily="34" charset="0"/>
                <a:cs typeface="Arial" panose="020B0604020202020204" pitchFamily="34" charset="0"/>
              </a:rPr>
              <a:t>ou</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Système</a:t>
            </a:r>
            <a:r>
              <a:rPr lang="en-US" sz="2000" b="1" dirty="0" smtClean="0">
                <a:solidFill>
                  <a:schemeClr val="tx1"/>
                </a:solidFill>
                <a:latin typeface="Arial" panose="020B0604020202020204" pitchFamily="34" charset="0"/>
                <a:cs typeface="Arial" panose="020B0604020202020204" pitchFamily="34" charset="0"/>
              </a:rPr>
              <a:t> du “Monde </a:t>
            </a:r>
            <a:r>
              <a:rPr lang="en-US" sz="2000" b="1" dirty="0" err="1" smtClean="0">
                <a:solidFill>
                  <a:schemeClr val="tx1"/>
                </a:solidFill>
                <a:latin typeface="Arial" panose="020B0604020202020204" pitchFamily="34" charset="0"/>
                <a:cs typeface="Arial" panose="020B0604020202020204" pitchFamily="34" charset="0"/>
              </a:rPr>
              <a:t>réel</a:t>
            </a:r>
            <a:r>
              <a:rPr lang="en-US" sz="2000" dirty="0" smtClean="0">
                <a:solidFill>
                  <a:schemeClr val="tx1"/>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5" name="Flèche droite 4"/>
          <p:cNvSpPr/>
          <p:nvPr/>
        </p:nvSpPr>
        <p:spPr>
          <a:xfrm>
            <a:off x="3851920" y="1938168"/>
            <a:ext cx="1656184" cy="612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à coins arrondis 6"/>
          <p:cNvSpPr/>
          <p:nvPr/>
        </p:nvSpPr>
        <p:spPr>
          <a:xfrm>
            <a:off x="6516216" y="1006492"/>
            <a:ext cx="2317057" cy="184645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 </a:t>
            </a:r>
            <a:r>
              <a:rPr lang="en-US" sz="2000" b="1" dirty="0" smtClean="0">
                <a:solidFill>
                  <a:schemeClr val="tx1"/>
                </a:solidFill>
                <a:latin typeface="Arial" panose="020B0604020202020204" pitchFamily="34" charset="0"/>
                <a:cs typeface="Arial" panose="020B0604020202020204" pitchFamily="34" charset="0"/>
              </a:rPr>
              <a:t>Ensemble </a:t>
            </a:r>
            <a:r>
              <a:rPr lang="en-US" sz="2000" b="1" dirty="0" err="1" smtClean="0">
                <a:solidFill>
                  <a:schemeClr val="tx1"/>
                </a:solidFill>
                <a:latin typeface="Arial" panose="020B0604020202020204" pitchFamily="34" charset="0"/>
                <a:cs typeface="Arial" panose="020B0604020202020204" pitchFamily="34" charset="0"/>
              </a:rPr>
              <a:t>d’équations</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mathématiques</a:t>
            </a:r>
            <a:r>
              <a:rPr lang="en-US" sz="2000" b="1" dirty="0" smtClean="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ZoneTexte 8"/>
              <p:cNvSpPr txBox="1"/>
              <p:nvPr/>
            </p:nvSpPr>
            <p:spPr>
              <a:xfrm>
                <a:off x="2699792" y="1212534"/>
                <a:ext cx="3895193" cy="646331"/>
              </a:xfrm>
              <a:prstGeom prst="rect">
                <a:avLst/>
              </a:prstGeom>
              <a:noFill/>
            </p:spPr>
            <p:txBody>
              <a:bodyPr wrap="square" rtlCol="0">
                <a:spAutoFit/>
              </a:bodyPr>
              <a:lstStyle/>
              <a:p>
                <a:pPr algn="ctr"/>
                <a:r>
                  <a:rPr lang="en-US" sz="1800" b="1" dirty="0" smtClean="0">
                    <a:solidFill>
                      <a:srgbClr val="0070C0"/>
                    </a:solidFill>
                    <a:latin typeface="Arial" panose="020B0604020202020204" pitchFamily="34" charset="0"/>
                    <a:cs typeface="Arial" panose="020B0604020202020204" pitchFamily="34" charset="0"/>
                  </a:rPr>
                  <a:t>Modélisation</a:t>
                </a:r>
                <a:r>
                  <a:rPr lang="en-US" sz="1800"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1800" i="1" smtClean="0">
                        <a:solidFill>
                          <a:srgbClr val="0070C0"/>
                        </a:solidFill>
                        <a:latin typeface="Cambria Math"/>
                        <a:ea typeface="Cambria Math"/>
                        <a:cs typeface="Arial" panose="020B0604020202020204" pitchFamily="34" charset="0"/>
                      </a:rPr>
                      <m:t>⟹</m:t>
                    </m:r>
                    <m:r>
                      <a:rPr lang="fr-FR" sz="1800" b="0" i="1" smtClean="0">
                        <a:solidFill>
                          <a:srgbClr val="0070C0"/>
                        </a:solidFill>
                        <a:latin typeface="Cambria Math"/>
                        <a:ea typeface="Cambria Math"/>
                        <a:cs typeface="Arial" panose="020B0604020202020204" pitchFamily="34" charset="0"/>
                      </a:rPr>
                      <m:t> </m:t>
                    </m:r>
                  </m:oMath>
                </a14:m>
                <a:r>
                  <a:rPr lang="en-US" sz="1800" dirty="0" err="1" smtClean="0">
                    <a:solidFill>
                      <a:srgbClr val="0070C0"/>
                    </a:solidFill>
                    <a:latin typeface="Arial" panose="020B0604020202020204" pitchFamily="34" charset="0"/>
                    <a:cs typeface="Arial" panose="020B0604020202020204" pitchFamily="34" charset="0"/>
                    <a:sym typeface="Wingdings" panose="05000000000000000000" pitchFamily="2" charset="2"/>
                  </a:rPr>
                  <a:t>étapes</a:t>
                </a:r>
                <a:r>
                  <a:rPr lang="en-US" sz="1800" dirty="0" smtClean="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1800" dirty="0" err="1" smtClean="0">
                    <a:solidFill>
                      <a:srgbClr val="0070C0"/>
                    </a:solidFill>
                    <a:latin typeface="Arial" panose="020B0604020202020204" pitchFamily="34" charset="0"/>
                    <a:cs typeface="Arial" panose="020B0604020202020204" pitchFamily="34" charset="0"/>
                    <a:sym typeface="Wingdings" panose="05000000000000000000" pitchFamily="2" charset="2"/>
                  </a:rPr>
                  <a:t>d’a</a:t>
                </a:r>
                <a:r>
                  <a:rPr lang="en-US" sz="1800" dirty="0" err="1" smtClean="0">
                    <a:solidFill>
                      <a:srgbClr val="0070C0"/>
                    </a:solidFill>
                    <a:latin typeface="Arial" panose="020B0604020202020204" pitchFamily="34" charset="0"/>
                    <a:cs typeface="Arial" panose="020B0604020202020204" pitchFamily="34" charset="0"/>
                  </a:rPr>
                  <a:t>bstraction</a:t>
                </a:r>
                <a:r>
                  <a:rPr lang="en-US" sz="1800" dirty="0" smtClean="0">
                    <a:solidFill>
                      <a:srgbClr val="0070C0"/>
                    </a:solidFill>
                    <a:latin typeface="Arial" panose="020B0604020202020204" pitchFamily="34" charset="0"/>
                    <a:cs typeface="Arial" panose="020B0604020202020204" pitchFamily="34" charset="0"/>
                  </a:rPr>
                  <a:t> &amp; de simplification</a:t>
                </a:r>
                <a:endParaRPr lang="en-US" sz="1800" dirty="0">
                  <a:solidFill>
                    <a:srgbClr val="0070C0"/>
                  </a:solidFill>
                  <a:latin typeface="Arial" panose="020B0604020202020204" pitchFamily="34" charset="0"/>
                  <a:cs typeface="Arial" panose="020B0604020202020204" pitchFamily="34" charset="0"/>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2699792" y="1212534"/>
                <a:ext cx="3895193" cy="646331"/>
              </a:xfrm>
              <a:prstGeom prst="rect">
                <a:avLst/>
              </a:prstGeom>
              <a:blipFill rotWithShape="1">
                <a:blip r:embed="rId2"/>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79264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8502" y="620688"/>
            <a:ext cx="8712968" cy="5555367"/>
          </a:xfrm>
          <a:prstGeom prst="rect">
            <a:avLst/>
          </a:prstGeom>
          <a:noFill/>
        </p:spPr>
        <p:txBody>
          <a:bodyPr wrap="square" rtlCol="0">
            <a:spAutoFit/>
          </a:bodyPr>
          <a:lstStyle/>
          <a:p>
            <a:pPr>
              <a:spcAft>
                <a:spcPts val="600"/>
              </a:spcAft>
            </a:pPr>
            <a:endParaRPr lang="fr-FR" sz="2000" dirty="0" smtClean="0">
              <a:solidFill>
                <a:schemeClr val="tx1"/>
              </a:solidFill>
              <a:latin typeface="Arial" panose="020B0604020202020204" pitchFamily="34" charset="0"/>
              <a:cs typeface="Arial" panose="020B0604020202020204" pitchFamily="34" charset="0"/>
            </a:endParaRPr>
          </a:p>
          <a:p>
            <a:pPr marL="342900" indent="-342900">
              <a:spcAft>
                <a:spcPts val="6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On peut utiliser les sorties d’un modèle descriptif parmi les entrées d’un modèle prédictif. Exemples: modèle de terrain comme entrée d’un modèle de prévision de crue, modèle CAO d’un pont comme entrée d’un modèle Elément Finis pour un calcul de contraintes … </a:t>
            </a:r>
            <a:endParaRPr lang="fr-FR" sz="2000" dirty="0">
              <a:solidFill>
                <a:schemeClr val="tx1"/>
              </a:solidFill>
              <a:latin typeface="Arial" panose="020B0604020202020204" pitchFamily="34" charset="0"/>
              <a:cs typeface="Arial" panose="020B0604020202020204" pitchFamily="34" charset="0"/>
            </a:endParaRPr>
          </a:p>
          <a:p>
            <a:pPr marL="342900" indent="-342900">
              <a:spcAft>
                <a:spcPts val="600"/>
              </a:spcAft>
              <a:buFont typeface="Courier New" panose="02070309020205020404" pitchFamily="49" charset="0"/>
              <a:buChar char="o"/>
            </a:pPr>
            <a:endParaRPr lang="fr-FR" sz="2000" dirty="0" smtClean="0">
              <a:solidFill>
                <a:schemeClr val="tx1"/>
              </a:solidFill>
              <a:latin typeface="Arial" panose="020B0604020202020204" pitchFamily="34" charset="0"/>
              <a:cs typeface="Arial" panose="020B0604020202020204" pitchFamily="34" charset="0"/>
            </a:endParaRPr>
          </a:p>
          <a:p>
            <a:pPr marL="342900" indent="-342900">
              <a:spcAft>
                <a:spcPts val="6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Pour un même “objet” (ou un même “système”) du monde réel, il peut exister une infinité de modèles mathématiques différents. Le choix d’un modèle dépend : </a:t>
            </a:r>
          </a:p>
          <a:p>
            <a:pPr marL="800100" lvl="1" indent="-342900">
              <a:spcAft>
                <a:spcPts val="600"/>
              </a:spcAft>
              <a:buFont typeface="Arial" panose="020B0604020202020204" pitchFamily="34" charset="0"/>
              <a:buChar char="•"/>
            </a:pPr>
            <a:r>
              <a:rPr lang="fr-FR" sz="2000" dirty="0" smtClean="0">
                <a:solidFill>
                  <a:schemeClr val="tx1"/>
                </a:solidFill>
                <a:latin typeface="Arial" panose="020B0604020202020204" pitchFamily="34" charset="0"/>
                <a:cs typeface="Arial" panose="020B0604020202020204" pitchFamily="34" charset="0"/>
              </a:rPr>
              <a:t>du type d’information que l’on souhaite extraire du modèle,</a:t>
            </a:r>
          </a:p>
          <a:p>
            <a:pPr marL="800100" lvl="1" indent="-342900">
              <a:spcAft>
                <a:spcPts val="600"/>
              </a:spcAft>
              <a:buFont typeface="Arial" panose="020B0604020202020204" pitchFamily="34" charset="0"/>
              <a:buChar char="•"/>
            </a:pPr>
            <a:r>
              <a:rPr lang="fr-FR" sz="2000" dirty="0" smtClean="0">
                <a:solidFill>
                  <a:schemeClr val="tx1"/>
                </a:solidFill>
                <a:latin typeface="Arial" panose="020B0604020202020204" pitchFamily="34" charset="0"/>
                <a:cs typeface="Arial" panose="020B0604020202020204" pitchFamily="34" charset="0"/>
              </a:rPr>
              <a:t>de la précision recherchée,  </a:t>
            </a:r>
          </a:p>
          <a:p>
            <a:pPr marL="800100" lvl="1" indent="-342900">
              <a:spcAft>
                <a:spcPts val="600"/>
              </a:spcAft>
              <a:buFont typeface="Arial" panose="020B0604020202020204" pitchFamily="34" charset="0"/>
              <a:buChar char="•"/>
            </a:pPr>
            <a:r>
              <a:rPr lang="fr-FR" sz="2000" dirty="0" smtClean="0">
                <a:solidFill>
                  <a:schemeClr val="tx1"/>
                </a:solidFill>
                <a:latin typeface="Arial" panose="020B0604020202020204" pitchFamily="34" charset="0"/>
                <a:cs typeface="Arial" panose="020B0604020202020204" pitchFamily="34" charset="0"/>
              </a:rPr>
              <a:t>de la quantité de données dont on dispose pour construire le modèle, </a:t>
            </a:r>
          </a:p>
          <a:p>
            <a:pPr marL="800100" lvl="1" indent="-342900">
              <a:spcAft>
                <a:spcPts val="600"/>
              </a:spcAft>
              <a:buFont typeface="Arial" panose="020B0604020202020204" pitchFamily="34" charset="0"/>
              <a:buChar char="•"/>
            </a:pPr>
            <a:r>
              <a:rPr lang="fr-FR" sz="2000" dirty="0" smtClean="0">
                <a:solidFill>
                  <a:schemeClr val="tx1"/>
                </a:solidFill>
                <a:latin typeface="Arial" panose="020B0604020202020204" pitchFamily="34" charset="0"/>
                <a:cs typeface="Arial" panose="020B0604020202020204" pitchFamily="34" charset="0"/>
              </a:rPr>
              <a:t>des connaissances a priori (indépendantes des données disponibles) que l’on peut avoir sur le problème à modéliser (exemple: lois fondamentales de la Physique)</a:t>
            </a:r>
            <a:endParaRPr lang="fr-FR" sz="2000" dirty="0">
              <a:solidFill>
                <a:schemeClr val="tx1"/>
              </a:solidFill>
              <a:latin typeface="Arial" panose="020B0604020202020204" pitchFamily="34" charset="0"/>
              <a:cs typeface="Arial" panose="020B0604020202020204" pitchFamily="34" charset="0"/>
            </a:endParaRPr>
          </a:p>
        </p:txBody>
      </p:sp>
      <p:sp>
        <p:nvSpPr>
          <p:cNvPr id="6" name="ZoneTexte 5"/>
          <p:cNvSpPr txBox="1"/>
          <p:nvPr/>
        </p:nvSpPr>
        <p:spPr>
          <a:xfrm>
            <a:off x="0" y="159325"/>
            <a:ext cx="7532640" cy="584775"/>
          </a:xfrm>
          <a:prstGeom prst="rect">
            <a:avLst/>
          </a:prstGeom>
          <a:noFill/>
        </p:spPr>
        <p:txBody>
          <a:bodyPr wrap="none" rtlCol="0">
            <a:spAutoFit/>
          </a:bodyPr>
          <a:lstStyle/>
          <a:p>
            <a:r>
              <a:rPr lang="en-US" sz="3200" b="1" dirty="0" smtClean="0">
                <a:solidFill>
                  <a:schemeClr val="tx1"/>
                </a:solidFill>
                <a:latin typeface="Calibri" panose="020F0502020204030204" pitchFamily="34" charset="0"/>
              </a:rPr>
              <a:t>Notion </a:t>
            </a:r>
            <a:r>
              <a:rPr lang="en-US" sz="3200" b="1" dirty="0" err="1" smtClean="0">
                <a:solidFill>
                  <a:schemeClr val="tx1"/>
                </a:solidFill>
                <a:latin typeface="Calibri" panose="020F0502020204030204" pitchFamily="34" charset="0"/>
              </a:rPr>
              <a:t>générale</a:t>
            </a:r>
            <a:r>
              <a:rPr lang="en-US" sz="3200" b="1" dirty="0" smtClean="0">
                <a:solidFill>
                  <a:schemeClr val="tx1"/>
                </a:solidFill>
                <a:latin typeface="Calibri" panose="020F0502020204030204" pitchFamily="34" charset="0"/>
              </a:rPr>
              <a:t> de </a:t>
            </a:r>
            <a:r>
              <a:rPr lang="en-US" sz="3200" b="1" dirty="0" err="1" smtClean="0">
                <a:solidFill>
                  <a:schemeClr val="tx1"/>
                </a:solidFill>
                <a:latin typeface="Calibri" panose="020F0502020204030204" pitchFamily="34" charset="0"/>
              </a:rPr>
              <a:t>modèle</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mathématique</a:t>
            </a:r>
            <a:r>
              <a:rPr lang="en-US" sz="3200" b="1" dirty="0" smtClean="0">
                <a:solidFill>
                  <a:schemeClr val="tx1"/>
                </a:solidFill>
                <a:latin typeface="Calibri" panose="020F0502020204030204" pitchFamily="34" charset="0"/>
              </a:rPr>
              <a:t> </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7233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6731586" cy="584775"/>
          </a:xfrm>
          <a:prstGeom prst="rect">
            <a:avLst/>
          </a:prstGeom>
          <a:noFill/>
        </p:spPr>
        <p:txBody>
          <a:bodyPr wrap="none" rtlCol="0">
            <a:spAutoFit/>
          </a:bodyPr>
          <a:lstStyle/>
          <a:p>
            <a:r>
              <a:rPr lang="en-US" sz="3200" b="1" dirty="0" err="1" smtClean="0">
                <a:solidFill>
                  <a:schemeClr val="tx1"/>
                </a:solidFill>
                <a:latin typeface="Calibri" panose="020F0502020204030204" pitchFamily="34" charset="0"/>
              </a:rPr>
              <a:t>Exemples</a:t>
            </a:r>
            <a:r>
              <a:rPr lang="en-US" sz="3200" b="1" dirty="0" smtClean="0">
                <a:solidFill>
                  <a:schemeClr val="tx1"/>
                </a:solidFill>
                <a:latin typeface="Calibri" panose="020F0502020204030204" pitchFamily="34" charset="0"/>
              </a:rPr>
              <a:t> de </a:t>
            </a:r>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mathématiques</a:t>
            </a:r>
            <a:r>
              <a:rPr lang="en-US" sz="3200" b="1" dirty="0" smtClean="0">
                <a:solidFill>
                  <a:schemeClr val="tx1"/>
                </a:solidFill>
                <a:latin typeface="Calibri" panose="020F0502020204030204" pitchFamily="34" charset="0"/>
              </a:rPr>
              <a:t> </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D:\villedie\Desktop\model_num_terr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52736"/>
            <a:ext cx="4128798"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130128" y="2815288"/>
            <a:ext cx="2937022" cy="338554"/>
          </a:xfrm>
          <a:prstGeom prst="rect">
            <a:avLst/>
          </a:prstGeom>
          <a:noFill/>
        </p:spPr>
        <p:txBody>
          <a:bodyPr wrap="none" rtlCol="0">
            <a:spAutoFit/>
          </a:bodyPr>
          <a:lstStyle/>
          <a:p>
            <a:r>
              <a:rPr lang="en-US" sz="1600" i="1" dirty="0" err="1">
                <a:solidFill>
                  <a:schemeClr val="tx1"/>
                </a:solidFill>
              </a:rPr>
              <a:t>M</a:t>
            </a:r>
            <a:r>
              <a:rPr lang="en-US" sz="1600" i="1" dirty="0" err="1" smtClean="0">
                <a:solidFill>
                  <a:schemeClr val="tx1"/>
                </a:solidFill>
              </a:rPr>
              <a:t>odèle</a:t>
            </a:r>
            <a:r>
              <a:rPr lang="en-US" sz="1600" i="1" dirty="0" smtClean="0">
                <a:solidFill>
                  <a:schemeClr val="tx1"/>
                </a:solidFill>
              </a:rPr>
              <a:t> </a:t>
            </a:r>
            <a:r>
              <a:rPr lang="en-US" sz="1600" i="1" dirty="0" err="1" smtClean="0">
                <a:solidFill>
                  <a:schemeClr val="tx1"/>
                </a:solidFill>
              </a:rPr>
              <a:t>numérique</a:t>
            </a:r>
            <a:r>
              <a:rPr lang="en-US" sz="1600" i="1" dirty="0" smtClean="0">
                <a:solidFill>
                  <a:schemeClr val="tx1"/>
                </a:solidFill>
              </a:rPr>
              <a:t> de terrain</a:t>
            </a:r>
            <a:endParaRPr lang="en-US" sz="1600" i="1" dirty="0">
              <a:solidFill>
                <a:schemeClr val="tx1"/>
              </a:solidFill>
            </a:endParaRPr>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D:\villedie\Desktop\CAO_voi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51" y="1029448"/>
            <a:ext cx="2989060" cy="1679472"/>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5128589" y="2798937"/>
            <a:ext cx="3600400" cy="584775"/>
          </a:xfrm>
          <a:prstGeom prst="rect">
            <a:avLst/>
          </a:prstGeom>
          <a:noFill/>
        </p:spPr>
        <p:txBody>
          <a:bodyPr wrap="square" rtlCol="0">
            <a:spAutoFit/>
          </a:bodyPr>
          <a:lstStyle/>
          <a:p>
            <a:pPr algn="ctr"/>
            <a:r>
              <a:rPr lang="en-US" sz="1600" i="1" dirty="0" smtClean="0">
                <a:solidFill>
                  <a:schemeClr val="tx1"/>
                </a:solidFill>
              </a:rPr>
              <a:t>CAO </a:t>
            </a:r>
            <a:r>
              <a:rPr lang="en-US" sz="1600" i="1" dirty="0" err="1" smtClean="0">
                <a:solidFill>
                  <a:schemeClr val="tx1"/>
                </a:solidFill>
              </a:rPr>
              <a:t>d’une</a:t>
            </a:r>
            <a:r>
              <a:rPr lang="en-US" sz="1600" i="1" dirty="0" smtClean="0">
                <a:solidFill>
                  <a:schemeClr val="tx1"/>
                </a:solidFill>
              </a:rPr>
              <a:t> </a:t>
            </a:r>
            <a:r>
              <a:rPr lang="en-US" sz="1600" i="1" dirty="0" err="1" smtClean="0">
                <a:solidFill>
                  <a:schemeClr val="tx1"/>
                </a:solidFill>
              </a:rPr>
              <a:t>voiiture</a:t>
            </a:r>
            <a:r>
              <a:rPr lang="en-US" sz="1600" i="1" dirty="0" smtClean="0">
                <a:solidFill>
                  <a:schemeClr val="tx1"/>
                </a:solidFill>
              </a:rPr>
              <a:t> avec le </a:t>
            </a:r>
            <a:r>
              <a:rPr lang="en-US" sz="1600" i="1" dirty="0" err="1" smtClean="0">
                <a:solidFill>
                  <a:schemeClr val="tx1"/>
                </a:solidFill>
              </a:rPr>
              <a:t>logiciel</a:t>
            </a:r>
            <a:r>
              <a:rPr lang="en-US" sz="1600" i="1" dirty="0" smtClean="0">
                <a:solidFill>
                  <a:schemeClr val="tx1"/>
                </a:solidFill>
              </a:rPr>
              <a:t> CATIA de </a:t>
            </a:r>
            <a:r>
              <a:rPr lang="en-US" sz="1600" i="1" dirty="0" err="1" smtClean="0">
                <a:solidFill>
                  <a:schemeClr val="tx1"/>
                </a:solidFill>
              </a:rPr>
              <a:t>Dassault</a:t>
            </a:r>
            <a:r>
              <a:rPr lang="en-US" sz="1600" i="1" dirty="0" smtClean="0">
                <a:solidFill>
                  <a:schemeClr val="tx1"/>
                </a:solidFill>
              </a:rPr>
              <a:t> </a:t>
            </a:r>
            <a:r>
              <a:rPr lang="en-US" sz="1600" i="1" dirty="0" err="1">
                <a:solidFill>
                  <a:schemeClr val="tx1"/>
                </a:solidFill>
              </a:rPr>
              <a:t>S</a:t>
            </a:r>
            <a:r>
              <a:rPr lang="en-US" sz="1600" i="1" dirty="0" err="1" smtClean="0">
                <a:solidFill>
                  <a:schemeClr val="tx1"/>
                </a:solidFill>
              </a:rPr>
              <a:t>ystèmes</a:t>
            </a:r>
            <a:endParaRPr lang="en-US" sz="1600" i="1" dirty="0">
              <a:solidFill>
                <a:schemeClr val="tx1"/>
              </a:solidFill>
            </a:endParaRPr>
          </a:p>
        </p:txBody>
      </p:sp>
      <p:pic>
        <p:nvPicPr>
          <p:cNvPr id="1031" name="Picture 7" descr="D:\villedie\Desktop\reseau_convoluti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91" y="3861048"/>
            <a:ext cx="4194897" cy="128436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83568" y="5301208"/>
            <a:ext cx="4194897" cy="584775"/>
          </a:xfrm>
          <a:prstGeom prst="rect">
            <a:avLst/>
          </a:prstGeom>
          <a:noFill/>
        </p:spPr>
        <p:txBody>
          <a:bodyPr wrap="square" rtlCol="0">
            <a:spAutoFit/>
          </a:bodyPr>
          <a:lstStyle/>
          <a:p>
            <a:pPr algn="ctr"/>
            <a:r>
              <a:rPr lang="en-US" sz="1600" i="1" dirty="0" err="1" smtClean="0">
                <a:solidFill>
                  <a:schemeClr val="tx1"/>
                </a:solidFill>
              </a:rPr>
              <a:t>Réseau</a:t>
            </a:r>
            <a:r>
              <a:rPr lang="en-US" sz="1600" i="1" dirty="0" smtClean="0">
                <a:solidFill>
                  <a:schemeClr val="tx1"/>
                </a:solidFill>
              </a:rPr>
              <a:t> de </a:t>
            </a:r>
            <a:r>
              <a:rPr lang="en-US" sz="1600" i="1" dirty="0" err="1">
                <a:solidFill>
                  <a:schemeClr val="tx1"/>
                </a:solidFill>
              </a:rPr>
              <a:t>n</a:t>
            </a:r>
            <a:r>
              <a:rPr lang="en-US" sz="1600" i="1" dirty="0" err="1" smtClean="0">
                <a:solidFill>
                  <a:schemeClr val="tx1"/>
                </a:solidFill>
              </a:rPr>
              <a:t>eurones</a:t>
            </a:r>
            <a:r>
              <a:rPr lang="en-US" sz="1600" i="1" dirty="0" smtClean="0">
                <a:solidFill>
                  <a:schemeClr val="tx1"/>
                </a:solidFill>
              </a:rPr>
              <a:t> </a:t>
            </a:r>
            <a:r>
              <a:rPr lang="en-US" sz="1600" i="1" dirty="0" err="1" smtClean="0">
                <a:solidFill>
                  <a:schemeClr val="tx1"/>
                </a:solidFill>
              </a:rPr>
              <a:t>convolutif</a:t>
            </a:r>
            <a:r>
              <a:rPr lang="en-US" sz="1600" i="1" dirty="0" smtClean="0">
                <a:solidFill>
                  <a:schemeClr val="tx1"/>
                </a:solidFill>
              </a:rPr>
              <a:t> pour </a:t>
            </a:r>
            <a:r>
              <a:rPr lang="en-US" sz="1600" i="1" dirty="0" err="1" smtClean="0">
                <a:solidFill>
                  <a:schemeClr val="tx1"/>
                </a:solidFill>
              </a:rPr>
              <a:t>analyser</a:t>
            </a:r>
            <a:r>
              <a:rPr lang="en-US" sz="1600" i="1" dirty="0">
                <a:solidFill>
                  <a:schemeClr val="tx1"/>
                </a:solidFill>
              </a:rPr>
              <a:t> </a:t>
            </a:r>
            <a:r>
              <a:rPr lang="en-US" sz="1600" i="1" dirty="0" err="1" smtClean="0">
                <a:solidFill>
                  <a:schemeClr val="tx1"/>
                </a:solidFill>
              </a:rPr>
              <a:t>une</a:t>
            </a:r>
            <a:r>
              <a:rPr lang="en-US" sz="1600" i="1" dirty="0" smtClean="0">
                <a:solidFill>
                  <a:schemeClr val="tx1"/>
                </a:solidFill>
              </a:rPr>
              <a:t> image 2D </a:t>
            </a:r>
            <a:r>
              <a:rPr lang="en-US" sz="1600" i="1" dirty="0" err="1" smtClean="0">
                <a:solidFill>
                  <a:schemeClr val="tx1"/>
                </a:solidFill>
              </a:rPr>
              <a:t>ou</a:t>
            </a:r>
            <a:r>
              <a:rPr lang="en-US" sz="1600" i="1" dirty="0" smtClean="0">
                <a:solidFill>
                  <a:schemeClr val="tx1"/>
                </a:solidFill>
              </a:rPr>
              <a:t> 3D </a:t>
            </a:r>
            <a:endParaRPr lang="en-US" sz="1600" i="1" dirty="0">
              <a:solidFill>
                <a:schemeClr val="tx1"/>
              </a:solidFill>
            </a:endParaRPr>
          </a:p>
        </p:txBody>
      </p:sp>
      <p:pic>
        <p:nvPicPr>
          <p:cNvPr id="13" name="film_jet1.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398217" y="3481505"/>
            <a:ext cx="3273419" cy="1819703"/>
          </a:xfrm>
          <a:prstGeom prst="rect">
            <a:avLst/>
          </a:prstGeom>
        </p:spPr>
      </p:pic>
      <p:sp>
        <p:nvSpPr>
          <p:cNvPr id="21" name="ZoneTexte 20"/>
          <p:cNvSpPr txBox="1"/>
          <p:nvPr/>
        </p:nvSpPr>
        <p:spPr>
          <a:xfrm>
            <a:off x="4831340" y="5445224"/>
            <a:ext cx="4194897" cy="584775"/>
          </a:xfrm>
          <a:prstGeom prst="rect">
            <a:avLst/>
          </a:prstGeom>
          <a:noFill/>
        </p:spPr>
        <p:txBody>
          <a:bodyPr wrap="square" rtlCol="0">
            <a:spAutoFit/>
          </a:bodyPr>
          <a:lstStyle/>
          <a:p>
            <a:pPr algn="ctr"/>
            <a:r>
              <a:rPr lang="en-US" sz="1600" i="1" dirty="0" err="1" smtClean="0">
                <a:solidFill>
                  <a:schemeClr val="tx1"/>
                </a:solidFill>
              </a:rPr>
              <a:t>Modèle</a:t>
            </a:r>
            <a:r>
              <a:rPr lang="en-US" sz="1600" i="1" dirty="0" smtClean="0">
                <a:solidFill>
                  <a:schemeClr val="tx1"/>
                </a:solidFill>
              </a:rPr>
              <a:t> CFD (volumes finis) du </a:t>
            </a:r>
            <a:r>
              <a:rPr lang="en-US" sz="1600" i="1" dirty="0" err="1" smtClean="0">
                <a:solidFill>
                  <a:schemeClr val="tx1"/>
                </a:solidFill>
              </a:rPr>
              <a:t>réaterrissage</a:t>
            </a:r>
            <a:r>
              <a:rPr lang="en-US" sz="1600" i="1" dirty="0" smtClean="0">
                <a:solidFill>
                  <a:schemeClr val="tx1"/>
                </a:solidFill>
              </a:rPr>
              <a:t> </a:t>
            </a:r>
            <a:r>
              <a:rPr lang="en-US" sz="1600" i="1" dirty="0" err="1" smtClean="0">
                <a:solidFill>
                  <a:schemeClr val="tx1"/>
                </a:solidFill>
              </a:rPr>
              <a:t>d’une</a:t>
            </a:r>
            <a:r>
              <a:rPr lang="en-US" sz="1600" i="1" dirty="0" smtClean="0">
                <a:solidFill>
                  <a:schemeClr val="tx1"/>
                </a:solidFill>
              </a:rPr>
              <a:t> </a:t>
            </a:r>
            <a:r>
              <a:rPr lang="en-US" sz="1600" i="1" dirty="0" err="1" smtClean="0">
                <a:solidFill>
                  <a:schemeClr val="tx1"/>
                </a:solidFill>
              </a:rPr>
              <a:t>fusée</a:t>
            </a:r>
            <a:r>
              <a:rPr lang="en-US" sz="1600" i="1" dirty="0" smtClean="0">
                <a:solidFill>
                  <a:schemeClr val="tx1"/>
                </a:solidFill>
              </a:rPr>
              <a:t> </a:t>
            </a:r>
          </a:p>
        </p:txBody>
      </p:sp>
    </p:spTree>
    <p:extLst>
      <p:ext uri="{BB962C8B-B14F-4D97-AF65-F5344CB8AC3E}">
        <p14:creationId xmlns:p14="http://schemas.microsoft.com/office/powerpoint/2010/main" val="3941401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4953407" cy="584775"/>
          </a:xfrm>
          <a:prstGeom prst="rect">
            <a:avLst/>
          </a:prstGeom>
          <a:noFill/>
        </p:spPr>
        <p:txBody>
          <a:bodyPr wrap="none" rtlCol="0">
            <a:spAutoFit/>
          </a:bodyPr>
          <a:lstStyle/>
          <a:p>
            <a:r>
              <a:rPr lang="en-US" sz="3200" b="1" dirty="0" smtClean="0">
                <a:solidFill>
                  <a:schemeClr val="tx1"/>
                </a:solidFill>
                <a:latin typeface="Calibri" panose="020F0502020204030204" pitchFamily="34" charset="0"/>
              </a:rPr>
              <a:t>Un </a:t>
            </a:r>
            <a:r>
              <a:rPr lang="en-US" sz="3200" b="1" dirty="0" err="1" smtClean="0">
                <a:solidFill>
                  <a:schemeClr val="tx1"/>
                </a:solidFill>
                <a:latin typeface="Calibri" panose="020F0502020204030204" pitchFamily="34" charset="0"/>
              </a:rPr>
              <a:t>modèle</a:t>
            </a:r>
            <a:r>
              <a:rPr lang="en-US" sz="3200" b="1" dirty="0" smtClean="0">
                <a:solidFill>
                  <a:schemeClr val="tx1"/>
                </a:solidFill>
                <a:latin typeface="Calibri" panose="020F0502020204030204" pitchFamily="34" charset="0"/>
              </a:rPr>
              <a:t> </a:t>
            </a:r>
            <a:r>
              <a:rPr lang="en-US" sz="3200" b="1" dirty="0" err="1" smtClean="0">
                <a:solidFill>
                  <a:schemeClr val="tx1"/>
                </a:solidFill>
                <a:latin typeface="Calibri" panose="020F0502020204030204" pitchFamily="34" charset="0"/>
              </a:rPr>
              <a:t>pourquoi</a:t>
            </a:r>
            <a:r>
              <a:rPr lang="en-US" sz="3200" b="1" dirty="0" smtClean="0">
                <a:solidFill>
                  <a:schemeClr val="tx1"/>
                </a:solidFill>
                <a:latin typeface="Calibri" panose="020F0502020204030204" pitchFamily="34" charset="0"/>
              </a:rPr>
              <a:t> faire ? </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55575" y="1052736"/>
            <a:ext cx="8736905" cy="4924425"/>
          </a:xfrm>
          <a:prstGeom prst="rect">
            <a:avLst/>
          </a:prstGeom>
        </p:spPr>
        <p:txBody>
          <a:bodyPr wrap="square">
            <a:spAutoFit/>
          </a:bodyPr>
          <a:lstStyle/>
          <a:p>
            <a:pPr marL="342900" indent="-342900">
              <a:spcAft>
                <a:spcPts val="1200"/>
              </a:spcAft>
              <a:buFont typeface="Courier New" panose="02070309020205020404" pitchFamily="49" charset="0"/>
              <a:buChar char="o"/>
            </a:pPr>
            <a:r>
              <a:rPr lang="fr-FR" sz="2000" b="1" dirty="0" smtClean="0">
                <a:solidFill>
                  <a:schemeClr val="tx1"/>
                </a:solidFill>
                <a:latin typeface="Arial" panose="020B0604020202020204" pitchFamily="34" charset="0"/>
                <a:cs typeface="Arial" panose="020B0604020202020204" pitchFamily="34" charset="0"/>
              </a:rPr>
              <a:t>Modèle = Outil d’aide à la conception. </a:t>
            </a:r>
            <a:r>
              <a:rPr lang="fr-FR" sz="2000" dirty="0" smtClean="0">
                <a:solidFill>
                  <a:schemeClr val="tx1"/>
                </a:solidFill>
                <a:latin typeface="Arial" panose="020B0604020202020204" pitchFamily="34" charset="0"/>
                <a:cs typeface="Arial" panose="020B0604020202020204" pitchFamily="34" charset="0"/>
              </a:rPr>
              <a:t>U</a:t>
            </a:r>
            <a:r>
              <a:rPr lang="fr-FR" sz="2000" dirty="0">
                <a:solidFill>
                  <a:schemeClr val="tx1"/>
                </a:solidFill>
                <a:latin typeface="Arial" panose="020B0604020202020204" pitchFamily="34" charset="0"/>
                <a:cs typeface="Arial" panose="020B0604020202020204" pitchFamily="34" charset="0"/>
              </a:rPr>
              <a:t>n</a:t>
            </a:r>
            <a:r>
              <a:rPr lang="fr-FR" sz="2000" dirty="0" smtClean="0">
                <a:solidFill>
                  <a:schemeClr val="tx1"/>
                </a:solidFill>
                <a:latin typeface="Arial" panose="020B0604020202020204" pitchFamily="34" charset="0"/>
                <a:cs typeface="Arial" panose="020B0604020202020204" pitchFamily="34" charset="0"/>
              </a:rPr>
              <a:t> modèle </a:t>
            </a:r>
            <a:r>
              <a:rPr lang="fr-FR" sz="2000" dirty="0" smtClean="0">
                <a:solidFill>
                  <a:schemeClr val="tx1"/>
                </a:solidFill>
                <a:latin typeface="Arial" panose="020B0604020202020204" pitchFamily="34" charset="0"/>
                <a:cs typeface="Arial" panose="020B0604020202020204" pitchFamily="34" charset="0"/>
              </a:rPr>
              <a:t>permet </a:t>
            </a:r>
            <a:r>
              <a:rPr lang="fr-FR" sz="2000" dirty="0" smtClean="0">
                <a:solidFill>
                  <a:schemeClr val="tx1"/>
                </a:solidFill>
                <a:latin typeface="Arial" panose="020B0604020202020204" pitchFamily="34" charset="0"/>
                <a:cs typeface="Arial" panose="020B0604020202020204" pitchFamily="34" charset="0"/>
              </a:rPr>
              <a:t>de prévoir le comportement d’un système sans </a:t>
            </a:r>
            <a:r>
              <a:rPr lang="fr-FR" sz="2000" dirty="0" smtClean="0">
                <a:solidFill>
                  <a:schemeClr val="tx1"/>
                </a:solidFill>
                <a:latin typeface="Arial" panose="020B0604020202020204" pitchFamily="34" charset="0"/>
                <a:cs typeface="Arial" panose="020B0604020202020204" pitchFamily="34" charset="0"/>
              </a:rPr>
              <a:t>avoir à réaliser d’essais physiques </a:t>
            </a:r>
            <a:r>
              <a:rPr lang="fr-FR" sz="2000" dirty="0" smtClean="0">
                <a:solidFill>
                  <a:schemeClr val="tx1"/>
                </a:solidFill>
                <a:latin typeface="Arial" panose="020B0604020202020204" pitchFamily="34" charset="0"/>
                <a:cs typeface="Arial" panose="020B0604020202020204" pitchFamily="34" charset="0"/>
              </a:rPr>
              <a:t>(ou en réduisant fortement leur nombre). On peut donc facilement faire varier le design du système jusqu’à obtenir les performances désirées </a:t>
            </a:r>
            <a:r>
              <a:rPr lang="fr-FR"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r-FR"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Economie </a:t>
            </a:r>
            <a:r>
              <a:rPr lang="fr-FR"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importante de temps et d’argent.</a:t>
            </a:r>
          </a:p>
          <a:p>
            <a:pPr>
              <a:spcAft>
                <a:spcPts val="1200"/>
              </a:spcAft>
            </a:pPr>
            <a:r>
              <a:rPr lang="fr-FR"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p>
          <a:p>
            <a:pPr marL="342900" indent="-342900">
              <a:spcAft>
                <a:spcPts val="1200"/>
              </a:spcAft>
              <a:buFont typeface="Courier New" panose="02070309020205020404" pitchFamily="49" charset="0"/>
              <a:buChar char="o"/>
            </a:pPr>
            <a:r>
              <a:rPr lang="fr-FR" sz="2000" b="1" dirty="0" smtClean="0">
                <a:solidFill>
                  <a:schemeClr val="tx1"/>
                </a:solidFill>
                <a:latin typeface="Arial" panose="020B0604020202020204" pitchFamily="34" charset="0"/>
                <a:cs typeface="Arial" panose="020B0604020202020204" pitchFamily="34" charset="0"/>
              </a:rPr>
              <a:t>Modèle = outil </a:t>
            </a:r>
            <a:r>
              <a:rPr lang="fr-FR" sz="2000" b="1" dirty="0">
                <a:solidFill>
                  <a:schemeClr val="tx1"/>
                </a:solidFill>
                <a:latin typeface="Arial" panose="020B0604020202020204" pitchFamily="34" charset="0"/>
                <a:cs typeface="Arial" panose="020B0604020202020204" pitchFamily="34" charset="0"/>
              </a:rPr>
              <a:t>d’aide à la décision</a:t>
            </a:r>
            <a:r>
              <a:rPr lang="fr-FR" sz="2000" dirty="0">
                <a:solidFill>
                  <a:schemeClr val="tx1"/>
                </a:solidFill>
                <a:latin typeface="Arial" panose="020B0604020202020204" pitchFamily="34" charset="0"/>
                <a:cs typeface="Arial" panose="020B0604020202020204" pitchFamily="34" charset="0"/>
              </a:rPr>
              <a:t>. Par exemple un modèle de prévision de crue ou de feu de forêt permet de décider de zones à évacuer, un modèle de vision artificielle permet à un véhicule autonome de se diriger, un modèle de prévision d’épidémie aide les autorités à décider des mesures sanitaires à adopter, un modèle de prévision de comportement de consommateurs permet de décider d’une politique marketing  … </a:t>
            </a:r>
          </a:p>
          <a:p>
            <a:pPr marL="342900" indent="-342900">
              <a:spcAft>
                <a:spcPts val="1200"/>
              </a:spcAft>
              <a:buFont typeface="Courier New" panose="02070309020205020404" pitchFamily="49" charset="0"/>
              <a:buChar char="o"/>
            </a:pPr>
            <a:endParaRPr lang="fr-F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12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5586979" cy="584775"/>
          </a:xfrm>
          <a:prstGeom prst="rect">
            <a:avLst/>
          </a:prstGeom>
          <a:noFill/>
        </p:spPr>
        <p:txBody>
          <a:bodyPr wrap="none" rtlCol="0">
            <a:spAutoFit/>
          </a:bodyPr>
          <a:lstStyle/>
          <a:p>
            <a:r>
              <a:rPr lang="en-US" sz="3200" b="1" dirty="0" smtClean="0">
                <a:solidFill>
                  <a:schemeClr val="tx1"/>
                </a:solidFill>
                <a:latin typeface="Calibri" panose="020F0502020204030204" pitchFamily="34" charset="0"/>
              </a:rPr>
              <a:t>Classification des </a:t>
            </a:r>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(1/4)</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3914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14" name="ZoneTexte 13"/>
              <p:cNvSpPr txBox="1"/>
              <p:nvPr/>
            </p:nvSpPr>
            <p:spPr>
              <a:xfrm>
                <a:off x="187864" y="802207"/>
                <a:ext cx="8712968" cy="3477875"/>
              </a:xfrm>
              <a:prstGeom prst="rect">
                <a:avLst/>
              </a:prstGeom>
              <a:noFill/>
            </p:spPr>
            <p:txBody>
              <a:bodyPr wrap="square" rtlCol="0">
                <a:spAutoFit/>
              </a:bodyPr>
              <a:lstStyle/>
              <a:p>
                <a:pPr>
                  <a:spcAft>
                    <a:spcPts val="1200"/>
                  </a:spcAft>
                </a:pPr>
                <a:r>
                  <a:rPr lang="en-US" sz="2000" dirty="0" smtClean="0">
                    <a:solidFill>
                      <a:schemeClr val="tx1"/>
                    </a:solidFill>
                    <a:latin typeface="Arial" panose="020B0604020202020204" pitchFamily="34" charset="0"/>
                    <a:cs typeface="Arial" panose="020B0604020202020204" pitchFamily="34" charset="0"/>
                  </a:rPr>
                  <a:t>Les </a:t>
                </a:r>
                <a:r>
                  <a:rPr lang="en-US" sz="2000" dirty="0" err="1" smtClean="0">
                    <a:solidFill>
                      <a:schemeClr val="tx1"/>
                    </a:solidFill>
                    <a:latin typeface="Arial" panose="020B0604020202020204" pitchFamily="34" charset="0"/>
                    <a:cs typeface="Arial" panose="020B0604020202020204" pitchFamily="34" charset="0"/>
                  </a:rPr>
                  <a:t>modèles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peuvent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être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regoupés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deux</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grandes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catégories</a:t>
                </a:r>
                <a:r>
                  <a:rPr lang="en-US" sz="2000" dirty="0" smtClean="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ü"/>
                </a:pPr>
                <a:r>
                  <a:rPr lang="en-US" sz="2000" b="1" dirty="0" smtClean="0">
                    <a:solidFill>
                      <a:schemeClr val="tx1"/>
                    </a:solidFill>
                    <a:latin typeface="Arial" panose="020B0604020202020204" pitchFamily="34" charset="0"/>
                    <a:cs typeface="Arial" panose="020B0604020202020204" pitchFamily="34" charset="0"/>
                  </a:rPr>
                  <a:t>Les </a:t>
                </a:r>
                <a:r>
                  <a:rPr lang="en-US" sz="2000" b="1" dirty="0" err="1" smtClean="0">
                    <a:solidFill>
                      <a:schemeClr val="tx1"/>
                    </a:solidFill>
                    <a:latin typeface="Arial" panose="020B0604020202020204" pitchFamily="34" charset="0"/>
                    <a:cs typeface="Arial" panose="020B0604020202020204" pitchFamily="34" charset="0"/>
                  </a:rPr>
                  <a:t>modèles</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algébriques</a:t>
                </a:r>
                <a:r>
                  <a:rPr lang="en-US" sz="2000" b="1"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qui </a:t>
                </a:r>
                <a:r>
                  <a:rPr lang="en-US" sz="2000" dirty="0" err="1" smtClean="0">
                    <a:solidFill>
                      <a:schemeClr val="tx1"/>
                    </a:solidFill>
                    <a:latin typeface="Arial" panose="020B0604020202020204" pitchFamily="34" charset="0"/>
                    <a:cs typeface="Arial" panose="020B0604020202020204" pitchFamily="34" charset="0"/>
                  </a:rPr>
                  <a:t>peuvent</a:t>
                </a:r>
                <a:r>
                  <a:rPr lang="en-US" sz="2000" dirty="0" smtClean="0">
                    <a:solidFill>
                      <a:schemeClr val="tx1"/>
                    </a:solidFill>
                    <a:latin typeface="Arial" panose="020B0604020202020204" pitchFamily="34" charset="0"/>
                    <a:cs typeface="Arial" panose="020B0604020202020204" pitchFamily="34" charset="0"/>
                  </a:rPr>
                  <a:t> se </a:t>
                </a:r>
                <a:r>
                  <a:rPr lang="en-US" sz="2000" dirty="0" err="1" smtClean="0">
                    <a:solidFill>
                      <a:schemeClr val="tx1"/>
                    </a:solidFill>
                    <a:latin typeface="Arial" panose="020B0604020202020204" pitchFamily="34" charset="0"/>
                    <a:cs typeface="Arial" panose="020B0604020202020204" pitchFamily="34" charset="0"/>
                  </a:rPr>
                  <a:t>mettre</a:t>
                </a:r>
                <a:r>
                  <a:rPr lang="en-US" sz="2000" dirty="0" smtClean="0">
                    <a:solidFill>
                      <a:schemeClr val="tx1"/>
                    </a:solidFill>
                    <a:latin typeface="Arial" panose="020B0604020202020204" pitchFamily="34" charset="0"/>
                    <a:cs typeface="Arial" panose="020B0604020202020204" pitchFamily="34" charset="0"/>
                  </a:rPr>
                  <a:t> sous la </a:t>
                </a:r>
                <a:r>
                  <a:rPr lang="en-US" sz="2000" dirty="0" err="1" smtClean="0">
                    <a:solidFill>
                      <a:schemeClr val="tx1"/>
                    </a:solidFill>
                    <a:latin typeface="Arial" panose="020B0604020202020204" pitchFamily="34" charset="0"/>
                    <a:cs typeface="Arial" panose="020B0604020202020204" pitchFamily="34" charset="0"/>
                  </a:rPr>
                  <a:t>forme</a:t>
                </a:r>
                <a:r>
                  <a:rPr lang="en-US" sz="2000" dirty="0" smtClean="0">
                    <a:solidFill>
                      <a:schemeClr val="tx1"/>
                    </a:solidFill>
                    <a:latin typeface="Arial" panose="020B0604020202020204" pitchFamily="34" charset="0"/>
                    <a:cs typeface="Arial" panose="020B0604020202020204" pitchFamily="34" charset="0"/>
                  </a:rPr>
                  <a:t>: Y = F(X) </a:t>
                </a:r>
                <a:r>
                  <a:rPr lang="en-US" sz="2000" dirty="0" err="1" smtClean="0">
                    <a:solidFill>
                      <a:schemeClr val="tx1"/>
                    </a:solidFill>
                    <a:latin typeface="Arial" panose="020B0604020202020204" pitchFamily="34" charset="0"/>
                    <a:cs typeface="Arial" panose="020B0604020202020204" pitchFamily="34" charset="0"/>
                  </a:rPr>
                  <a:t>où</a:t>
                </a:r>
                <a:r>
                  <a:rPr lang="en-US" sz="2000" dirty="0" smtClean="0">
                    <a:solidFill>
                      <a:schemeClr val="tx1"/>
                    </a:solidFill>
                    <a:latin typeface="Arial" panose="020B0604020202020204" pitchFamily="34" charset="0"/>
                    <a:cs typeface="Arial" panose="020B0604020202020204" pitchFamily="34" charset="0"/>
                  </a:rPr>
                  <a:t> Y </a:t>
                </a:r>
                <a:r>
                  <a:rPr lang="en-US" sz="2000" dirty="0" err="1" smtClean="0">
                    <a:solidFill>
                      <a:schemeClr val="tx1"/>
                    </a:solidFill>
                    <a:latin typeface="Arial" panose="020B0604020202020204" pitchFamily="34" charset="0"/>
                    <a:cs typeface="Arial" panose="020B0604020202020204" pitchFamily="34" charset="0"/>
                  </a:rPr>
                  <a:t>est</a:t>
                </a:r>
                <a:r>
                  <a:rPr lang="en-US" sz="2000" dirty="0" smtClean="0">
                    <a:solidFill>
                      <a:schemeClr val="tx1"/>
                    </a:solidFill>
                    <a:latin typeface="Arial" panose="020B0604020202020204" pitchFamily="34" charset="0"/>
                    <a:cs typeface="Arial" panose="020B0604020202020204" pitchFamily="34" charset="0"/>
                  </a:rPr>
                  <a:t> un </a:t>
                </a:r>
                <a:r>
                  <a:rPr lang="en-US" sz="2000" dirty="0" err="1" smtClean="0">
                    <a:solidFill>
                      <a:schemeClr val="tx1"/>
                    </a:solidFill>
                    <a:latin typeface="Arial" panose="020B0604020202020204" pitchFamily="34" charset="0"/>
                    <a:cs typeface="Arial" panose="020B0604020202020204" pitchFamily="34" charset="0"/>
                  </a:rPr>
                  <a:t>vecteur</a:t>
                </a:r>
                <a:r>
                  <a:rPr lang="en-US" sz="2000" dirty="0" smtClean="0">
                    <a:solidFill>
                      <a:schemeClr val="tx1"/>
                    </a:solidFill>
                    <a:latin typeface="Arial" panose="020B0604020202020204" pitchFamily="34" charset="0"/>
                    <a:cs typeface="Arial" panose="020B0604020202020204" pitchFamily="34" charset="0"/>
                  </a:rPr>
                  <a:t> de </a:t>
                </a:r>
                <a14:m>
                  <m:oMath xmlns:m="http://schemas.openxmlformats.org/officeDocument/2006/math">
                    <m:sSup>
                      <m:sSupPr>
                        <m:ctrlPr>
                          <a:rPr lang="en-US" sz="2000" i="1" smtClean="0">
                            <a:solidFill>
                              <a:schemeClr val="tx1"/>
                            </a:solidFill>
                            <a:latin typeface="Cambria Math"/>
                            <a:cs typeface="Arial" panose="020B0604020202020204" pitchFamily="34" charset="0"/>
                          </a:rPr>
                        </m:ctrlPr>
                      </m:sSupPr>
                      <m:e>
                        <m:r>
                          <a:rPr lang="en-US" sz="2000" b="0" i="1">
                            <a:solidFill>
                              <a:schemeClr val="tx1"/>
                            </a:solidFill>
                            <a:latin typeface="Cambria Math"/>
                            <a:ea typeface="Cambria Math"/>
                            <a:cs typeface="Arial" panose="020B0604020202020204" pitchFamily="34" charset="0"/>
                          </a:rPr>
                          <m:t>ℝ</m:t>
                        </m:r>
                      </m:e>
                      <m:sup>
                        <m:r>
                          <a:rPr lang="fr-FR" sz="2000" b="0" i="1" smtClean="0">
                            <a:solidFill>
                              <a:schemeClr val="tx1"/>
                            </a:solidFill>
                            <a:latin typeface="Cambria Math"/>
                            <a:cs typeface="Arial" panose="020B0604020202020204" pitchFamily="34" charset="0"/>
                          </a:rPr>
                          <m:t>𝑠</m:t>
                        </m:r>
                      </m:sup>
                    </m:sSup>
                  </m:oMath>
                </a14:m>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regroupant</a:t>
                </a:r>
                <a:r>
                  <a:rPr lang="en-US" sz="2000" dirty="0" smtClean="0">
                    <a:solidFill>
                      <a:schemeClr val="tx1"/>
                    </a:solidFill>
                    <a:latin typeface="Arial" panose="020B0604020202020204" pitchFamily="34" charset="0"/>
                    <a:cs typeface="Arial" panose="020B0604020202020204" pitchFamily="34" charset="0"/>
                  </a:rPr>
                  <a:t> les variables de sortie) et X un </a:t>
                </a:r>
                <a:r>
                  <a:rPr lang="en-US" sz="2000" dirty="0" err="1" smtClean="0">
                    <a:solidFill>
                      <a:schemeClr val="tx1"/>
                    </a:solidFill>
                    <a:latin typeface="Arial" panose="020B0604020202020204" pitchFamily="34" charset="0"/>
                    <a:cs typeface="Arial" panose="020B0604020202020204" pitchFamily="34" charset="0"/>
                  </a:rPr>
                  <a:t>vecteur</a:t>
                </a:r>
                <a:r>
                  <a:rPr lang="en-US" sz="2000" dirty="0" smtClean="0">
                    <a:solidFill>
                      <a:schemeClr val="tx1"/>
                    </a:solidFill>
                    <a:latin typeface="Arial" panose="020B0604020202020204" pitchFamily="34" charset="0"/>
                    <a:cs typeface="Arial" panose="020B0604020202020204" pitchFamily="34" charset="0"/>
                  </a:rPr>
                  <a:t> de </a:t>
                </a:r>
                <a14:m>
                  <m:oMath xmlns:m="http://schemas.openxmlformats.org/officeDocument/2006/math">
                    <m:sSup>
                      <m:sSupPr>
                        <m:ctrlPr>
                          <a:rPr lang="en-US" sz="2000" i="1">
                            <a:solidFill>
                              <a:schemeClr val="tx1"/>
                            </a:solidFill>
                            <a:latin typeface="Cambria Math"/>
                            <a:cs typeface="Arial" panose="020B0604020202020204" pitchFamily="34" charset="0"/>
                          </a:rPr>
                        </m:ctrlPr>
                      </m:sSupPr>
                      <m:e>
                        <m:r>
                          <a:rPr lang="en-US" sz="2000" b="0" i="1">
                            <a:solidFill>
                              <a:schemeClr val="tx1"/>
                            </a:solidFill>
                            <a:latin typeface="Cambria Math"/>
                            <a:ea typeface="Cambria Math"/>
                            <a:cs typeface="Arial" panose="020B0604020202020204" pitchFamily="34" charset="0"/>
                          </a:rPr>
                          <m:t>ℝ</m:t>
                        </m:r>
                      </m:e>
                      <m:sup>
                        <m:r>
                          <a:rPr lang="fr-FR" sz="2000" b="0" i="1" smtClean="0">
                            <a:solidFill>
                              <a:schemeClr val="tx1"/>
                            </a:solidFill>
                            <a:latin typeface="Cambria Math"/>
                            <a:ea typeface="Cambria Math"/>
                            <a:cs typeface="Arial" panose="020B0604020202020204" pitchFamily="34" charset="0"/>
                          </a:rPr>
                          <m:t>𝑒</m:t>
                        </m:r>
                      </m:sup>
                    </m:sSup>
                  </m:oMath>
                </a14:m>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regroupant</a:t>
                </a:r>
                <a:r>
                  <a:rPr lang="en-US" sz="2000" dirty="0" smtClean="0">
                    <a:solidFill>
                      <a:schemeClr val="tx1"/>
                    </a:solidFill>
                    <a:latin typeface="Arial" panose="020B0604020202020204" pitchFamily="34" charset="0"/>
                    <a:cs typeface="Arial" panose="020B0604020202020204" pitchFamily="34" charset="0"/>
                  </a:rPr>
                  <a:t> les variables </a:t>
                </a:r>
                <a:r>
                  <a:rPr lang="en-US" sz="2000" dirty="0" err="1" smtClean="0">
                    <a:solidFill>
                      <a:schemeClr val="tx1"/>
                    </a:solidFill>
                    <a:latin typeface="Arial" panose="020B0604020202020204" pitchFamily="34" charset="0"/>
                    <a:cs typeface="Arial" panose="020B0604020202020204" pitchFamily="34" charset="0"/>
                  </a:rPr>
                  <a:t>d’entrée</a:t>
                </a:r>
                <a:r>
                  <a:rPr lang="en-US" sz="2000" dirty="0" smtClean="0">
                    <a:solidFill>
                      <a:schemeClr val="tx1"/>
                    </a:solidFill>
                    <a:latin typeface="Arial" panose="020B0604020202020204" pitchFamily="34" charset="0"/>
                    <a:cs typeface="Arial" panose="020B0604020202020204" pitchFamily="34" charset="0"/>
                  </a:rPr>
                  <a:t>). </a:t>
                </a:r>
              </a:p>
              <a:p>
                <a:pPr marL="342900" indent="-342900">
                  <a:spcAft>
                    <a:spcPts val="1200"/>
                  </a:spcAft>
                  <a:buFont typeface="Wingdings" panose="05000000000000000000" pitchFamily="2" charset="2"/>
                  <a:buChar char="ü"/>
                </a:pPr>
                <a:r>
                  <a:rPr lang="en-US" sz="2000" b="1" dirty="0" smtClean="0">
                    <a:solidFill>
                      <a:schemeClr val="tx1"/>
                    </a:solidFill>
                    <a:latin typeface="Arial" panose="020B0604020202020204" pitchFamily="34" charset="0"/>
                    <a:cs typeface="Arial" panose="020B0604020202020204" pitchFamily="34" charset="0"/>
                  </a:rPr>
                  <a:t>Les </a:t>
                </a:r>
                <a:r>
                  <a:rPr lang="en-US" sz="2000" b="1" dirty="0" err="1" smtClean="0">
                    <a:solidFill>
                      <a:schemeClr val="tx1"/>
                    </a:solidFill>
                    <a:latin typeface="Arial" panose="020B0604020202020204" pitchFamily="34" charset="0"/>
                    <a:cs typeface="Arial" panose="020B0604020202020204" pitchFamily="34" charset="0"/>
                  </a:rPr>
                  <a:t>modèles</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différentiels</a:t>
                </a:r>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a:t>
                </a:r>
                <a:r>
                  <a:rPr lang="en-US" sz="2000" b="1" dirty="0" err="1" smtClean="0">
                    <a:solidFill>
                      <a:schemeClr val="tx1"/>
                    </a:solidFill>
                    <a:latin typeface="Arial" panose="020B0604020202020204" pitchFamily="34" charset="0"/>
                    <a:cs typeface="Arial" panose="020B0604020202020204" pitchFamily="34" charset="0"/>
                  </a:rPr>
                  <a:t>ou</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intégro-différentiels</a:t>
                </a:r>
                <a:r>
                  <a:rPr lang="en-US" sz="2000" b="1" dirty="0" smtClean="0">
                    <a:solidFill>
                      <a:schemeClr val="tx1"/>
                    </a:solidFill>
                    <a:latin typeface="Arial" panose="020B0604020202020204" pitchFamily="34" charset="0"/>
                    <a:cs typeface="Arial" panose="020B0604020202020204" pitchFamily="34" charset="0"/>
                  </a:rPr>
                  <a: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dont</a:t>
                </a:r>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les sorties Y</a:t>
                </a:r>
                <a:r>
                  <a:rPr lang="en-US" sz="2000" baseline="-25000" dirty="0" smtClean="0">
                    <a:solidFill>
                      <a:schemeClr val="tx1"/>
                    </a:solidFill>
                    <a:latin typeface="Arial" panose="020B0604020202020204" pitchFamily="34" charset="0"/>
                    <a:cs typeface="Arial" panose="020B0604020202020204" pitchFamily="34" charset="0"/>
                  </a:rPr>
                  <a:t>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dépendent</a:t>
                </a:r>
                <a:r>
                  <a:rPr lang="en-US" sz="2000" dirty="0" smtClean="0">
                    <a:solidFill>
                      <a:schemeClr val="tx1"/>
                    </a:solidFill>
                    <a:latin typeface="Arial" panose="020B0604020202020204" pitchFamily="34" charset="0"/>
                    <a:cs typeface="Arial" panose="020B0604020202020204" pitchFamily="34" charset="0"/>
                  </a:rPr>
                  <a:t> de </a:t>
                </a:r>
                <a:r>
                  <a:rPr lang="en-US" sz="2000" dirty="0" err="1" smtClean="0">
                    <a:solidFill>
                      <a:schemeClr val="tx1"/>
                    </a:solidFill>
                    <a:latin typeface="Arial" panose="020B0604020202020204" pitchFamily="34" charset="0"/>
                    <a:cs typeface="Arial" panose="020B0604020202020204" pitchFamily="34" charset="0"/>
                  </a:rPr>
                  <a:t>fonctions</a:t>
                </a:r>
                <a:r>
                  <a:rPr lang="en-US" sz="2000" dirty="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U</a:t>
                </a:r>
                <a:r>
                  <a:rPr lang="en-US" sz="2000" baseline="-25000" dirty="0" err="1" smtClean="0">
                    <a:solidFill>
                      <a:schemeClr val="tx1"/>
                    </a:solidFill>
                    <a:latin typeface="Arial" panose="020B0604020202020204" pitchFamily="34" charset="0"/>
                    <a:cs typeface="Arial" panose="020B0604020202020204" pitchFamily="34" charset="0"/>
                  </a:rPr>
                  <a:t>k</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a:t>
                </a:r>
                <a:r>
                  <a:rPr lang="en-US" sz="2000" dirty="0" err="1" smtClean="0">
                    <a:solidFill>
                      <a:schemeClr val="tx1"/>
                    </a:solidFill>
                    <a:latin typeface="Arial" panose="020B0604020202020204" pitchFamily="34" charset="0"/>
                    <a:cs typeface="Arial" panose="020B0604020202020204" pitchFamily="34" charset="0"/>
                  </a:rPr>
                  <a:t>épendant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elles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même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d’une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ou</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plusieurs</a:t>
                </a:r>
                <a:r>
                  <a:rPr lang="en-US" sz="2000" dirty="0" smtClean="0">
                    <a:solidFill>
                      <a:schemeClr val="tx1"/>
                    </a:solidFill>
                    <a:latin typeface="Arial" panose="020B0604020202020204" pitchFamily="34" charset="0"/>
                    <a:cs typeface="Arial" panose="020B0604020202020204" pitchFamily="34" charset="0"/>
                  </a:rPr>
                  <a:t> variables continues (à ne pas </a:t>
                </a:r>
                <a:r>
                  <a:rPr lang="en-US" sz="2000" dirty="0" err="1" smtClean="0">
                    <a:solidFill>
                      <a:schemeClr val="tx1"/>
                    </a:solidFill>
                    <a:latin typeface="Arial" panose="020B0604020202020204" pitchFamily="34" charset="0"/>
                    <a:cs typeface="Arial" panose="020B0604020202020204" pitchFamily="34" charset="0"/>
                  </a:rPr>
                  <a:t>confondre</a:t>
                </a:r>
                <a:r>
                  <a:rPr lang="en-US" sz="2000" dirty="0" smtClean="0">
                    <a:solidFill>
                      <a:schemeClr val="tx1"/>
                    </a:solidFill>
                    <a:latin typeface="Arial" panose="020B0604020202020204" pitchFamily="34" charset="0"/>
                    <a:cs typeface="Arial" panose="020B0604020202020204" pitchFamily="34" charset="0"/>
                  </a:rPr>
                  <a:t> avec les variables </a:t>
                </a:r>
                <a:r>
                  <a:rPr lang="en-US" sz="2000" dirty="0" err="1" smtClean="0">
                    <a:solidFill>
                      <a:schemeClr val="tx1"/>
                    </a:solidFill>
                    <a:latin typeface="Arial" panose="020B0604020202020204" pitchFamily="34" charset="0"/>
                    <a:cs typeface="Arial" panose="020B0604020202020204" pitchFamily="34" charset="0"/>
                  </a:rPr>
                  <a:t>d’entrée</a:t>
                </a:r>
                <a:r>
                  <a:rPr lang="en-US" sz="2000" dirty="0" smtClean="0">
                    <a:solidFill>
                      <a:schemeClr val="tx1"/>
                    </a:solidFill>
                    <a:latin typeface="Arial" panose="020B0604020202020204" pitchFamily="34" charset="0"/>
                    <a:cs typeface="Arial" panose="020B0604020202020204" pitchFamily="34" charset="0"/>
                  </a:rPr>
                  <a:t> du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notées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X</a:t>
                </a:r>
                <a:r>
                  <a:rPr lang="en-US" sz="2000" baseline="-25000" dirty="0" err="1">
                    <a:solidFill>
                      <a:schemeClr val="tx1"/>
                    </a:solidFill>
                    <a:latin typeface="Arial" panose="020B0604020202020204" pitchFamily="34" charset="0"/>
                    <a:cs typeface="Arial" panose="020B0604020202020204" pitchFamily="34" charset="0"/>
                  </a:rPr>
                  <a:t>j</a:t>
                </a:r>
                <a:r>
                  <a:rPr lang="en-US" sz="2000" dirty="0" smtClean="0">
                    <a:solidFill>
                      <a:schemeClr val="tx1"/>
                    </a:solidFill>
                    <a:latin typeface="Arial" panose="020B0604020202020204" pitchFamily="34" charset="0"/>
                    <a:cs typeface="Arial" panose="020B0604020202020204" pitchFamily="34" charset="0"/>
                  </a:rPr>
                  <a:t>) et solutions d’un </a:t>
                </a:r>
                <a:r>
                  <a:rPr lang="en-US" sz="2000" dirty="0" err="1" smtClean="0">
                    <a:solidFill>
                      <a:schemeClr val="tx1"/>
                    </a:solidFill>
                    <a:latin typeface="Arial" panose="020B0604020202020204" pitchFamily="34" charset="0"/>
                    <a:cs typeface="Arial" panose="020B0604020202020204" pitchFamily="34" charset="0"/>
                  </a:rPr>
                  <a:t>sytème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d’équations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différentielles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edo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ou</a:t>
                </a:r>
                <a:r>
                  <a:rPr lang="en-US" sz="2000" dirty="0" smtClean="0">
                    <a:solidFill>
                      <a:schemeClr val="tx1"/>
                    </a:solidFill>
                    <a:latin typeface="Arial" panose="020B0604020202020204" pitchFamily="34" charset="0"/>
                    <a:cs typeface="Arial" panose="020B0604020202020204" pitchFamily="34" charset="0"/>
                  </a:rPr>
                  <a:t> aux </a:t>
                </a:r>
                <a:r>
                  <a:rPr lang="en-US" sz="2000" dirty="0" err="1" smtClean="0">
                    <a:solidFill>
                      <a:schemeClr val="tx1"/>
                    </a:solidFill>
                    <a:latin typeface="Arial" panose="020B0604020202020204" pitchFamily="34" charset="0"/>
                    <a:cs typeface="Arial" panose="020B0604020202020204" pitchFamily="34" charset="0"/>
                  </a:rPr>
                  <a:t>dérivées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partielles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edp</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associé</a:t>
                </a:r>
                <a:r>
                  <a:rPr lang="en-US" sz="2000" dirty="0" smtClean="0">
                    <a:solidFill>
                      <a:schemeClr val="tx1"/>
                    </a:solidFill>
                    <a:latin typeface="Arial" panose="020B0604020202020204" pitchFamily="34" charset="0"/>
                    <a:cs typeface="Arial" panose="020B0604020202020204" pitchFamily="34" charset="0"/>
                  </a:rPr>
                  <a:t> à des conditions aux </a:t>
                </a:r>
                <a:r>
                  <a:rPr lang="en-US" sz="2000" dirty="0" err="1" smtClean="0">
                    <a:solidFill>
                      <a:schemeClr val="tx1"/>
                    </a:solidFill>
                    <a:latin typeface="Arial" panose="020B0604020202020204" pitchFamily="34" charset="0"/>
                    <a:cs typeface="Arial" panose="020B0604020202020204" pitchFamily="34" charset="0"/>
                  </a:rPr>
                  <a:t>limites</a:t>
                </a:r>
                <a:r>
                  <a:rPr lang="en-US" sz="2000" dirty="0" smtClean="0">
                    <a:solidFill>
                      <a:schemeClr val="tx1"/>
                    </a:solidFill>
                    <a:latin typeface="Arial" panose="020B0604020202020204" pitchFamily="34" charset="0"/>
                    <a:cs typeface="Arial" panose="020B0604020202020204" pitchFamily="34" charset="0"/>
                  </a:rPr>
                  <a:t> et / </a:t>
                </a:r>
                <a:r>
                  <a:rPr lang="en-US" sz="2000" dirty="0" err="1" smtClean="0">
                    <a:solidFill>
                      <a:schemeClr val="tx1"/>
                    </a:solidFill>
                    <a:latin typeface="Arial" panose="020B0604020202020204" pitchFamily="34" charset="0"/>
                    <a:cs typeface="Arial" panose="020B0604020202020204" pitchFamily="34" charset="0"/>
                  </a:rPr>
                  <a:t>ou</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initiales</a:t>
                </a:r>
                <a:r>
                  <a:rPr lang="en-US" sz="2000" dirty="0" smtClean="0">
                    <a:solidFill>
                      <a:schemeClr val="tx1"/>
                    </a:solidFill>
                    <a:latin typeface="Arial" panose="020B0604020202020204" pitchFamily="34" charset="0"/>
                    <a:cs typeface="Arial" panose="020B0604020202020204" pitchFamily="34" charset="0"/>
                  </a:rPr>
                  <a:t>. </a:t>
                </a:r>
              </a:p>
            </p:txBody>
          </p:sp>
        </mc:Choice>
        <mc:Fallback>
          <p:sp>
            <p:nvSpPr>
              <p:cNvPr id="14" name="ZoneTexte 13"/>
              <p:cNvSpPr txBox="1">
                <a:spLocks noRot="1" noChangeAspect="1" noMove="1" noResize="1" noEditPoints="1" noAdjustHandles="1" noChangeArrowheads="1" noChangeShapeType="1" noTextEdit="1"/>
              </p:cNvSpPr>
              <p:nvPr/>
            </p:nvSpPr>
            <p:spPr>
              <a:xfrm>
                <a:off x="187864" y="802207"/>
                <a:ext cx="8712968" cy="3477875"/>
              </a:xfrm>
              <a:prstGeom prst="rect">
                <a:avLst/>
              </a:prstGeom>
              <a:blipFill rotWithShape="1">
                <a:blip r:embed="rId2"/>
                <a:stretch>
                  <a:fillRect l="-770" t="-702" b="-2456"/>
                </a:stretch>
              </a:blipFill>
            </p:spPr>
            <p:txBody>
              <a:bodyPr/>
              <a:lstStyle/>
              <a:p>
                <a:r>
                  <a:rPr lang="en-US">
                    <a:noFill/>
                  </a:rPr>
                  <a:t> </a:t>
                </a:r>
              </a:p>
            </p:txBody>
          </p:sp>
        </mc:Fallback>
      </mc:AlternateContent>
      <p:sp>
        <p:nvSpPr>
          <p:cNvPr id="16" name="ZoneTexte 15"/>
          <p:cNvSpPr txBox="1"/>
          <p:nvPr/>
        </p:nvSpPr>
        <p:spPr>
          <a:xfrm>
            <a:off x="189088" y="4293096"/>
            <a:ext cx="8820980" cy="1938992"/>
          </a:xfrm>
          <a:prstGeom prst="rect">
            <a:avLst/>
          </a:prstGeom>
          <a:noFill/>
        </p:spPr>
        <p:txBody>
          <a:bodyPr wrap="square" rtlCol="0">
            <a:spAutoFit/>
          </a:bodyPr>
          <a:lstStyle/>
          <a:p>
            <a:pPr>
              <a:spcAft>
                <a:spcPts val="1200"/>
              </a:spcAft>
            </a:pPr>
            <a:r>
              <a:rPr lang="en-US" sz="2000" dirty="0" smtClean="0">
                <a:solidFill>
                  <a:schemeClr val="tx1"/>
                </a:solidFill>
                <a:latin typeface="Arial" panose="020B0604020202020204" pitchFamily="34" charset="0"/>
                <a:cs typeface="Arial" panose="020B0604020202020204" pitchFamily="34" charset="0"/>
              </a:rPr>
              <a:t>Au sein de </a:t>
            </a:r>
            <a:r>
              <a:rPr lang="en-US" sz="2000" dirty="0" err="1" smtClean="0">
                <a:solidFill>
                  <a:schemeClr val="tx1"/>
                </a:solidFill>
                <a:latin typeface="Arial" panose="020B0604020202020204" pitchFamily="34" charset="0"/>
                <a:cs typeface="Arial" panose="020B0604020202020204" pitchFamily="34" charset="0"/>
              </a:rPr>
              <a:t>ces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deux</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catégories</a:t>
            </a:r>
            <a:r>
              <a:rPr lang="en-US" sz="2000" dirty="0" smtClean="0">
                <a:solidFill>
                  <a:schemeClr val="tx1"/>
                </a:solidFill>
                <a:latin typeface="Arial" panose="020B0604020202020204" pitchFamily="34" charset="0"/>
                <a:cs typeface="Arial" panose="020B0604020202020204" pitchFamily="34" charset="0"/>
              </a:rPr>
              <a:t>, on </a:t>
            </a:r>
            <a:r>
              <a:rPr lang="en-US" sz="2000" dirty="0" err="1" smtClean="0">
                <a:solidFill>
                  <a:schemeClr val="tx1"/>
                </a:solidFill>
                <a:latin typeface="Arial" panose="020B0604020202020204" pitchFamily="34" charset="0"/>
                <a:cs typeface="Arial" panose="020B0604020202020204" pitchFamily="34" charset="0"/>
              </a:rPr>
              <a:t>peut</a:t>
            </a:r>
            <a:r>
              <a:rPr lang="en-US" sz="2000" dirty="0" smtClean="0">
                <a:solidFill>
                  <a:schemeClr val="tx1"/>
                </a:solidFill>
                <a:latin typeface="Arial" panose="020B0604020202020204" pitchFamily="34" charset="0"/>
                <a:cs typeface="Arial" panose="020B0604020202020204" pitchFamily="34" charset="0"/>
              </a:rPr>
              <a:t> faire </a:t>
            </a:r>
            <a:r>
              <a:rPr lang="en-US" sz="2000" dirty="0" err="1" smtClean="0">
                <a:solidFill>
                  <a:schemeClr val="tx1"/>
                </a:solidFill>
                <a:latin typeface="Arial" panose="020B0604020202020204" pitchFamily="34" charset="0"/>
                <a:cs typeface="Arial" panose="020B0604020202020204" pitchFamily="34" charset="0"/>
              </a:rPr>
              <a:t>une</a:t>
            </a:r>
            <a:r>
              <a:rPr lang="en-US" sz="2000" dirty="0" smtClean="0">
                <a:solidFill>
                  <a:schemeClr val="tx1"/>
                </a:solidFill>
                <a:latin typeface="Arial" panose="020B0604020202020204" pitchFamily="34" charset="0"/>
                <a:cs typeface="Arial" panose="020B0604020202020204" pitchFamily="34" charset="0"/>
              </a:rPr>
              <a:t> sous-distinction entre : </a:t>
            </a:r>
            <a:endParaRPr lang="en-US" b="1" dirty="0">
              <a:solidFill>
                <a:schemeClr val="tx1"/>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ü"/>
            </a:pPr>
            <a:r>
              <a:rPr lang="en-US" sz="2000" b="1" dirty="0" err="1" smtClean="0">
                <a:solidFill>
                  <a:schemeClr val="tx1"/>
                </a:solidFill>
                <a:latin typeface="Arial" panose="020B0604020202020204" pitchFamily="34" charset="0"/>
                <a:cs typeface="Arial" panose="020B0604020202020204" pitchFamily="34" charset="0"/>
              </a:rPr>
              <a:t>Modèles</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déterministes</a:t>
            </a:r>
            <a:r>
              <a:rPr lang="en-US" sz="2000" b="1"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pour </a:t>
            </a:r>
            <a:r>
              <a:rPr lang="en-US" sz="2000" dirty="0" err="1" smtClean="0">
                <a:solidFill>
                  <a:schemeClr val="tx1"/>
                </a:solidFill>
                <a:latin typeface="Arial" panose="020B0604020202020204" pitchFamily="34" charset="0"/>
                <a:cs typeface="Arial" panose="020B0604020202020204" pitchFamily="34" charset="0"/>
              </a:rPr>
              <a:t>lesquels</a:t>
            </a:r>
            <a:r>
              <a:rPr lang="en-US" sz="2000" dirty="0" smtClean="0">
                <a:solidFill>
                  <a:schemeClr val="tx1"/>
                </a:solidFill>
                <a:latin typeface="Arial" panose="020B0604020202020204" pitchFamily="34" charset="0"/>
                <a:cs typeface="Arial" panose="020B0604020202020204" pitchFamily="34" charset="0"/>
              </a:rPr>
              <a:t> les entrées, les sorties et le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même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sont</a:t>
            </a:r>
            <a:r>
              <a:rPr lang="en-US" sz="2000" dirty="0" smtClean="0">
                <a:solidFill>
                  <a:schemeClr val="tx1"/>
                </a:solidFill>
                <a:latin typeface="Arial" panose="020B0604020202020204" pitchFamily="34" charset="0"/>
                <a:cs typeface="Arial" panose="020B0604020202020204" pitchFamily="34" charset="0"/>
              </a:rPr>
              <a:t> de nature </a:t>
            </a:r>
            <a:r>
              <a:rPr lang="en-US" sz="2000" dirty="0" err="1" smtClean="0">
                <a:solidFill>
                  <a:schemeClr val="tx1"/>
                </a:solidFill>
                <a:latin typeface="Arial" panose="020B0604020202020204" pitchFamily="34" charset="0"/>
                <a:cs typeface="Arial" panose="020B0604020202020204" pitchFamily="34" charset="0"/>
              </a:rPr>
              <a:t>déterministe</a:t>
            </a:r>
            <a:r>
              <a:rPr lang="en-US" sz="2000" dirty="0" smtClean="0">
                <a:solidFill>
                  <a:schemeClr val="tx1"/>
                </a:solidFill>
                <a:latin typeface="Arial" panose="020B0604020202020204" pitchFamily="34" charset="0"/>
                <a:cs typeface="Arial" panose="020B0604020202020204" pitchFamily="34" charset="0"/>
              </a:rPr>
              <a:t>. </a:t>
            </a:r>
          </a:p>
          <a:p>
            <a:pPr marL="342900" indent="-342900">
              <a:spcAft>
                <a:spcPts val="1200"/>
              </a:spcAft>
              <a:buFont typeface="Wingdings" panose="05000000000000000000" pitchFamily="2" charset="2"/>
              <a:buChar char="ü"/>
            </a:pPr>
            <a:r>
              <a:rPr lang="en-US" sz="2000" b="1" dirty="0" err="1" smtClean="0">
                <a:solidFill>
                  <a:schemeClr val="tx1"/>
                </a:solidFill>
                <a:latin typeface="Arial" panose="020B0604020202020204" pitchFamily="34" charset="0"/>
                <a:cs typeface="Arial" panose="020B0604020202020204" pitchFamily="34" charset="0"/>
              </a:rPr>
              <a:t>Modèles</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probabilistes</a:t>
            </a:r>
            <a:r>
              <a:rPr lang="en-US" sz="2000" dirty="0" smtClean="0">
                <a:solidFill>
                  <a:schemeClr val="tx1"/>
                </a:solidFill>
                <a:latin typeface="Arial" panose="020B0604020202020204" pitchFamily="34" charset="0"/>
                <a:cs typeface="Arial" panose="020B0604020202020204" pitchFamily="34" charset="0"/>
              </a:rPr>
              <a:t>, pour </a:t>
            </a:r>
            <a:r>
              <a:rPr lang="en-US" sz="2000" dirty="0" err="1" smtClean="0">
                <a:solidFill>
                  <a:schemeClr val="tx1"/>
                </a:solidFill>
                <a:latin typeface="Arial" panose="020B0604020202020204" pitchFamily="34" charset="0"/>
                <a:cs typeface="Arial" panose="020B0604020202020204" pitchFamily="34" charset="0"/>
              </a:rPr>
              <a:t>lesquels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certaines</a:t>
            </a:r>
            <a:r>
              <a:rPr lang="en-US" sz="2000" dirty="0" smtClean="0">
                <a:solidFill>
                  <a:schemeClr val="tx1"/>
                </a:solidFill>
                <a:latin typeface="Arial" panose="020B0604020202020204" pitchFamily="34" charset="0"/>
                <a:cs typeface="Arial" panose="020B0604020202020204" pitchFamily="34" charset="0"/>
              </a:rPr>
              <a:t> entrées </a:t>
            </a:r>
            <a:r>
              <a:rPr lang="en-US" sz="2000" dirty="0" err="1" smtClean="0">
                <a:solidFill>
                  <a:schemeClr val="tx1"/>
                </a:solidFill>
                <a:latin typeface="Arial" panose="020B0604020202020204" pitchFamily="34" charset="0"/>
                <a:cs typeface="Arial" panose="020B0604020202020204" pitchFamily="34" charset="0"/>
              </a:rPr>
              <a:t>ou</a:t>
            </a:r>
            <a:r>
              <a:rPr lang="en-US" sz="2000" dirty="0" smtClean="0">
                <a:solidFill>
                  <a:schemeClr val="tx1"/>
                </a:solidFill>
                <a:latin typeface="Arial" panose="020B0604020202020204" pitchFamily="34" charset="0"/>
                <a:cs typeface="Arial" panose="020B0604020202020204" pitchFamily="34" charset="0"/>
              </a:rPr>
              <a:t> sorties et / </a:t>
            </a:r>
            <a:r>
              <a:rPr lang="en-US" sz="2000" dirty="0" err="1" smtClean="0">
                <a:solidFill>
                  <a:schemeClr val="tx1"/>
                </a:solidFill>
                <a:latin typeface="Arial" panose="020B0604020202020204" pitchFamily="34" charset="0"/>
                <a:cs typeface="Arial" panose="020B0604020202020204" pitchFamily="34" charset="0"/>
              </a:rPr>
              <a:t>ou</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certains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paramètres</a:t>
            </a:r>
            <a:r>
              <a:rPr lang="en-US" sz="2000" dirty="0" smtClean="0">
                <a:solidFill>
                  <a:schemeClr val="tx1"/>
                </a:solidFill>
                <a:latin typeface="Arial" panose="020B0604020202020204" pitchFamily="34" charset="0"/>
                <a:cs typeface="Arial" panose="020B0604020202020204" pitchFamily="34" charset="0"/>
              </a:rPr>
              <a:t> du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sont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aléatoires</a:t>
            </a:r>
            <a:r>
              <a:rPr lang="en-US" sz="2000"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430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5586979" cy="584775"/>
          </a:xfrm>
          <a:prstGeom prst="rect">
            <a:avLst/>
          </a:prstGeom>
          <a:noFill/>
        </p:spPr>
        <p:txBody>
          <a:bodyPr wrap="none" rtlCol="0">
            <a:spAutoFit/>
          </a:bodyPr>
          <a:lstStyle/>
          <a:p>
            <a:r>
              <a:rPr lang="en-US" sz="3200" b="1" dirty="0">
                <a:solidFill>
                  <a:schemeClr val="tx1"/>
                </a:solidFill>
                <a:latin typeface="Calibri" panose="020F0502020204030204" pitchFamily="34" charset="0"/>
              </a:rPr>
              <a:t>Classification des </a:t>
            </a:r>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(2/4)</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ZoneTexte 13"/>
          <p:cNvSpPr txBox="1"/>
          <p:nvPr/>
        </p:nvSpPr>
        <p:spPr>
          <a:xfrm>
            <a:off x="155575" y="1124744"/>
            <a:ext cx="8712968" cy="5016758"/>
          </a:xfrm>
          <a:prstGeom prst="rect">
            <a:avLst/>
          </a:prstGeom>
          <a:noFill/>
        </p:spPr>
        <p:txBody>
          <a:bodyPr wrap="square" rtlCol="0">
            <a:spAutoFit/>
          </a:bodyPr>
          <a:lstStyle/>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Les </a:t>
            </a:r>
            <a:r>
              <a:rPr lang="fr-FR" sz="2000" b="1" dirty="0" smtClean="0">
                <a:solidFill>
                  <a:schemeClr val="tx1"/>
                </a:solidFill>
                <a:latin typeface="Arial" panose="020B0604020202020204" pitchFamily="34" charset="0"/>
                <a:cs typeface="Arial" panose="020B0604020202020204" pitchFamily="34" charset="0"/>
              </a:rPr>
              <a:t>équations de Navier Stokes</a:t>
            </a:r>
            <a:r>
              <a:rPr lang="fr-FR" sz="2000" dirty="0" smtClean="0">
                <a:solidFill>
                  <a:schemeClr val="tx1"/>
                </a:solidFill>
                <a:latin typeface="Arial" panose="020B0604020202020204" pitchFamily="34" charset="0"/>
                <a:cs typeface="Arial" panose="020B0604020202020204" pitchFamily="34" charset="0"/>
              </a:rPr>
              <a:t> en mécanique des fluides ou bien les </a:t>
            </a:r>
            <a:r>
              <a:rPr lang="fr-FR" sz="2000" b="1" dirty="0" smtClean="0">
                <a:solidFill>
                  <a:schemeClr val="tx1"/>
                </a:solidFill>
                <a:latin typeface="Arial" panose="020B0604020202020204" pitchFamily="34" charset="0"/>
                <a:cs typeface="Arial" panose="020B0604020202020204" pitchFamily="34" charset="0"/>
              </a:rPr>
              <a:t>équations de Maxwell </a:t>
            </a:r>
            <a:r>
              <a:rPr lang="fr-FR" sz="2000" dirty="0" smtClean="0">
                <a:solidFill>
                  <a:schemeClr val="tx1"/>
                </a:solidFill>
                <a:latin typeface="Arial" panose="020B0604020202020204" pitchFamily="34" charset="0"/>
                <a:cs typeface="Arial" panose="020B0604020202020204" pitchFamily="34" charset="0"/>
              </a:rPr>
              <a:t>en électromagnétisme sont des </a:t>
            </a:r>
            <a:r>
              <a:rPr lang="fr-FR" sz="2000" b="1" dirty="0" smtClean="0">
                <a:solidFill>
                  <a:schemeClr val="tx1"/>
                </a:solidFill>
                <a:latin typeface="Arial" panose="020B0604020202020204" pitchFamily="34" charset="0"/>
                <a:cs typeface="Arial" panose="020B0604020202020204" pitchFamily="34" charset="0"/>
              </a:rPr>
              <a:t>modèles différentiels</a:t>
            </a:r>
            <a:r>
              <a:rPr lang="fr-FR" sz="2000" dirty="0" smtClean="0">
                <a:solidFill>
                  <a:schemeClr val="tx1"/>
                </a:solidFill>
                <a:latin typeface="Arial" panose="020B0604020202020204" pitchFamily="34" charset="0"/>
                <a:cs typeface="Arial" panose="020B0604020202020204" pitchFamily="34" charset="0"/>
              </a:rPr>
              <a:t> (de type </a:t>
            </a:r>
            <a:r>
              <a:rPr lang="fr-FR" sz="2000" dirty="0" err="1" smtClean="0">
                <a:solidFill>
                  <a:schemeClr val="tx1"/>
                </a:solidFill>
                <a:latin typeface="Arial" panose="020B0604020202020204" pitchFamily="34" charset="0"/>
                <a:cs typeface="Arial" panose="020B0604020202020204" pitchFamily="34" charset="0"/>
              </a:rPr>
              <a:t>edp</a:t>
            </a:r>
            <a:r>
              <a:rPr lang="fr-FR" sz="2000" dirty="0" smtClean="0">
                <a:solidFill>
                  <a:schemeClr val="tx1"/>
                </a:solidFill>
                <a:latin typeface="Arial" panose="020B0604020202020204" pitchFamily="34" charset="0"/>
                <a:cs typeface="Arial" panose="020B0604020202020204" pitchFamily="34" charset="0"/>
              </a:rPr>
              <a:t>).</a:t>
            </a:r>
          </a:p>
          <a:p>
            <a:pPr marL="342900" indent="-342900">
              <a:spcAft>
                <a:spcPts val="1200"/>
              </a:spcAft>
              <a:buFont typeface="Courier New" panose="02070309020205020404" pitchFamily="49" charset="0"/>
              <a:buChar char="o"/>
            </a:pPr>
            <a:r>
              <a:rPr lang="fr-FR" sz="2000" dirty="0">
                <a:solidFill>
                  <a:schemeClr val="tx1"/>
                </a:solidFill>
                <a:latin typeface="Arial" panose="020B0604020202020204" pitchFamily="34" charset="0"/>
                <a:cs typeface="Arial" panose="020B0604020202020204" pitchFamily="34" charset="0"/>
              </a:rPr>
              <a:t>Un </a:t>
            </a:r>
            <a:r>
              <a:rPr lang="fr-FR" sz="2000" b="1" dirty="0">
                <a:solidFill>
                  <a:schemeClr val="tx1"/>
                </a:solidFill>
                <a:latin typeface="Arial" panose="020B0604020202020204" pitchFamily="34" charset="0"/>
                <a:cs typeface="Arial" panose="020B0604020202020204" pitchFamily="34" charset="0"/>
              </a:rPr>
              <a:t>réseau de </a:t>
            </a:r>
            <a:r>
              <a:rPr lang="fr-FR" sz="2000" b="1" dirty="0" smtClean="0">
                <a:solidFill>
                  <a:schemeClr val="tx1"/>
                </a:solidFill>
                <a:latin typeface="Arial" panose="020B0604020202020204" pitchFamily="34" charset="0"/>
                <a:cs typeface="Arial" panose="020B0604020202020204" pitchFamily="34" charset="0"/>
              </a:rPr>
              <a:t>neurones, </a:t>
            </a:r>
            <a:r>
              <a:rPr lang="fr-FR" sz="2000" dirty="0" smtClean="0">
                <a:solidFill>
                  <a:schemeClr val="tx1"/>
                </a:solidFill>
                <a:latin typeface="Arial" panose="020B0604020202020204" pitchFamily="34" charset="0"/>
                <a:cs typeface="Arial" panose="020B0604020202020204" pitchFamily="34" charset="0"/>
              </a:rPr>
              <a:t>un </a:t>
            </a:r>
            <a:r>
              <a:rPr lang="fr-FR" sz="2000" b="1" dirty="0">
                <a:solidFill>
                  <a:schemeClr val="tx1"/>
                </a:solidFill>
                <a:latin typeface="Arial" panose="020B0604020202020204" pitchFamily="34" charset="0"/>
                <a:cs typeface="Arial" panose="020B0604020202020204" pitchFamily="34" charset="0"/>
              </a:rPr>
              <a:t>arbre </a:t>
            </a:r>
            <a:r>
              <a:rPr lang="fr-FR" sz="2000" b="1" dirty="0" smtClean="0">
                <a:solidFill>
                  <a:schemeClr val="tx1"/>
                </a:solidFill>
                <a:latin typeface="Arial" panose="020B0604020202020204" pitchFamily="34" charset="0"/>
                <a:cs typeface="Arial" panose="020B0604020202020204" pitchFamily="34" charset="0"/>
              </a:rPr>
              <a:t>de décision, la loi d’état </a:t>
            </a:r>
            <a:r>
              <a:rPr lang="fr-FR" sz="2000" dirty="0" smtClean="0">
                <a:solidFill>
                  <a:schemeClr val="tx1"/>
                </a:solidFill>
                <a:latin typeface="Arial" panose="020B0604020202020204" pitchFamily="34" charset="0"/>
                <a:cs typeface="Arial" panose="020B0604020202020204" pitchFamily="34" charset="0"/>
              </a:rPr>
              <a:t>d’un fluide </a:t>
            </a:r>
            <a:r>
              <a:rPr lang="fr-FR" sz="2000" dirty="0">
                <a:solidFill>
                  <a:schemeClr val="tx1"/>
                </a:solidFill>
                <a:latin typeface="Arial" panose="020B0604020202020204" pitchFamily="34" charset="0"/>
                <a:cs typeface="Arial" panose="020B0604020202020204" pitchFamily="34" charset="0"/>
              </a:rPr>
              <a:t>sont des </a:t>
            </a:r>
            <a:r>
              <a:rPr lang="fr-FR" sz="2000" b="1" dirty="0">
                <a:solidFill>
                  <a:schemeClr val="tx1"/>
                </a:solidFill>
                <a:latin typeface="Arial" panose="020B0604020202020204" pitchFamily="34" charset="0"/>
                <a:cs typeface="Arial" panose="020B0604020202020204" pitchFamily="34" charset="0"/>
              </a:rPr>
              <a:t>modèles algébriques</a:t>
            </a:r>
            <a:r>
              <a:rPr lang="fr-FR" sz="2000" dirty="0">
                <a:solidFill>
                  <a:schemeClr val="tx1"/>
                </a:solidFill>
                <a:latin typeface="Arial" panose="020B0604020202020204" pitchFamily="34" charset="0"/>
                <a:cs typeface="Arial" panose="020B0604020202020204" pitchFamily="34" charset="0"/>
              </a:rPr>
              <a:t>, </a:t>
            </a:r>
            <a:endParaRPr lang="fr-FR" sz="2000" dirty="0" smtClean="0">
              <a:solidFill>
                <a:schemeClr val="tx1"/>
              </a:solidFill>
              <a:latin typeface="Arial" panose="020B0604020202020204" pitchFamily="34" charset="0"/>
              <a:cs typeface="Arial" panose="020B0604020202020204" pitchFamily="34" charset="0"/>
            </a:endParaRPr>
          </a:p>
          <a:p>
            <a:pPr marL="342900" indent="-342900">
              <a:spcAft>
                <a:spcPts val="12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Les différences essentielles entre un </a:t>
            </a:r>
            <a:r>
              <a:rPr lang="fr-FR" sz="2000" b="1" dirty="0" smtClean="0">
                <a:solidFill>
                  <a:schemeClr val="tx1"/>
                </a:solidFill>
                <a:latin typeface="Arial" panose="020B0604020202020204" pitchFamily="34" charset="0"/>
                <a:cs typeface="Arial" panose="020B0604020202020204" pitchFamily="34" charset="0"/>
              </a:rPr>
              <a:t>réseau de neurones </a:t>
            </a:r>
            <a:r>
              <a:rPr lang="fr-FR" sz="2000" dirty="0" smtClean="0">
                <a:solidFill>
                  <a:schemeClr val="tx1"/>
                </a:solidFill>
                <a:latin typeface="Arial" panose="020B0604020202020204" pitchFamily="34" charset="0"/>
                <a:cs typeface="Arial" panose="020B0604020202020204" pitchFamily="34" charset="0"/>
              </a:rPr>
              <a:t>(ou un </a:t>
            </a:r>
            <a:r>
              <a:rPr lang="fr-FR" sz="2000" b="1" dirty="0" smtClean="0">
                <a:solidFill>
                  <a:schemeClr val="tx1"/>
                </a:solidFill>
                <a:latin typeface="Arial" panose="020B0604020202020204" pitchFamily="34" charset="0"/>
                <a:cs typeface="Arial" panose="020B0604020202020204" pitchFamily="34" charset="0"/>
              </a:rPr>
              <a:t>arbre décisionnel</a:t>
            </a:r>
            <a:r>
              <a:rPr lang="fr-FR" sz="2000" dirty="0" smtClean="0">
                <a:solidFill>
                  <a:schemeClr val="tx1"/>
                </a:solidFill>
                <a:latin typeface="Arial" panose="020B0604020202020204" pitchFamily="34" charset="0"/>
                <a:cs typeface="Arial" panose="020B0604020202020204" pitchFamily="34" charset="0"/>
              </a:rPr>
              <a:t>) et un modèle de type </a:t>
            </a:r>
            <a:r>
              <a:rPr lang="fr-FR" sz="2000" b="1" dirty="0" smtClean="0">
                <a:solidFill>
                  <a:schemeClr val="tx1"/>
                </a:solidFill>
                <a:latin typeface="Arial" panose="020B0604020202020204" pitchFamily="34" charset="0"/>
                <a:cs typeface="Arial" panose="020B0604020202020204" pitchFamily="34" charset="0"/>
              </a:rPr>
              <a:t>loi d’état </a:t>
            </a:r>
            <a:r>
              <a:rPr lang="fr-FR" sz="2000" dirty="0" smtClean="0">
                <a:solidFill>
                  <a:schemeClr val="tx1"/>
                </a:solidFill>
                <a:latin typeface="Arial" panose="020B0604020202020204" pitchFamily="34" charset="0"/>
                <a:cs typeface="Arial" panose="020B0604020202020204" pitchFamily="34" charset="0"/>
              </a:rPr>
              <a:t>sont: </a:t>
            </a:r>
            <a:endParaRPr lang="fr-FR" sz="2000" dirty="0" smtClean="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Wingdings" panose="05000000000000000000" pitchFamily="2" charset="2"/>
              <a:buChar char="ü"/>
            </a:pPr>
            <a:r>
              <a:rPr lang="fr-FR" sz="2000" dirty="0" smtClean="0">
                <a:solidFill>
                  <a:schemeClr val="tx1"/>
                </a:solidFill>
                <a:latin typeface="Arial" panose="020B0604020202020204" pitchFamily="34" charset="0"/>
                <a:cs typeface="Arial" panose="020B0604020202020204" pitchFamily="34" charset="0"/>
              </a:rPr>
              <a:t>le </a:t>
            </a:r>
            <a:r>
              <a:rPr lang="fr-FR" sz="2000" b="1" dirty="0" smtClean="0">
                <a:solidFill>
                  <a:schemeClr val="tx1"/>
                </a:solidFill>
                <a:latin typeface="Arial" panose="020B0604020202020204" pitchFamily="34" charset="0"/>
                <a:cs typeface="Arial" panose="020B0604020202020204" pitchFamily="34" charset="0"/>
              </a:rPr>
              <a:t>nombre de variables d’entrée</a:t>
            </a:r>
            <a:r>
              <a:rPr lang="fr-FR" sz="2000" dirty="0" smtClean="0">
                <a:solidFill>
                  <a:schemeClr val="tx1"/>
                </a:solidFill>
                <a:latin typeface="Arial" panose="020B0604020202020204" pitchFamily="34" charset="0"/>
                <a:cs typeface="Arial" panose="020B0604020202020204" pitchFamily="34" charset="0"/>
              </a:rPr>
              <a:t>:</a:t>
            </a:r>
            <a:r>
              <a:rPr lang="fr-FR" sz="2000" b="1" dirty="0" smtClean="0">
                <a:solidFill>
                  <a:schemeClr val="tx1"/>
                </a:solidFill>
                <a:latin typeface="Arial" panose="020B0604020202020204" pitchFamily="34" charset="0"/>
                <a:cs typeface="Arial" panose="020B0604020202020204" pitchFamily="34" charset="0"/>
              </a:rPr>
              <a:t> </a:t>
            </a:r>
            <a:r>
              <a:rPr lang="fr-FR" sz="2000" dirty="0" smtClean="0">
                <a:solidFill>
                  <a:schemeClr val="tx1"/>
                </a:solidFill>
                <a:latin typeface="Arial" panose="020B0604020202020204" pitchFamily="34" charset="0"/>
                <a:cs typeface="Arial" panose="020B0604020202020204" pitchFamily="34" charset="0"/>
              </a:rPr>
              <a:t>3 pour une loi d’état de corps pur jusqu’à plusieurs millions pour certains réseaux de neurones.</a:t>
            </a:r>
          </a:p>
          <a:p>
            <a:pPr marL="800100" lvl="1" indent="-342900">
              <a:spcAft>
                <a:spcPts val="600"/>
              </a:spcAft>
              <a:buFont typeface="Wingdings" panose="05000000000000000000" pitchFamily="2" charset="2"/>
              <a:buChar char="ü"/>
            </a:pPr>
            <a:r>
              <a:rPr lang="fr-FR" sz="2000" dirty="0" smtClean="0">
                <a:solidFill>
                  <a:schemeClr val="tx1"/>
                </a:solidFill>
                <a:latin typeface="Arial" panose="020B0604020202020204" pitchFamily="34" charset="0"/>
                <a:cs typeface="Arial" panose="020B0604020202020204" pitchFamily="34" charset="0"/>
              </a:rPr>
              <a:t>la </a:t>
            </a:r>
            <a:r>
              <a:rPr lang="fr-FR" sz="2000" b="1" dirty="0" smtClean="0">
                <a:solidFill>
                  <a:schemeClr val="tx1"/>
                </a:solidFill>
                <a:latin typeface="Arial" panose="020B0604020202020204" pitchFamily="34" charset="0"/>
                <a:cs typeface="Arial" panose="020B0604020202020204" pitchFamily="34" charset="0"/>
              </a:rPr>
              <a:t>complexité de la fonction F </a:t>
            </a:r>
            <a:r>
              <a:rPr lang="fr-FR" sz="2000" dirty="0" smtClean="0">
                <a:solidFill>
                  <a:schemeClr val="tx1"/>
                </a:solidFill>
                <a:latin typeface="Arial" panose="020B0604020202020204" pitchFamily="34" charset="0"/>
                <a:cs typeface="Arial" panose="020B0604020202020204" pitchFamily="34" charset="0"/>
              </a:rPr>
              <a:t>qui dans le cas d’une loi d’état dépend au plus de quelques paramètres (un seul, la masse molaire, pour un gaz partait) alors qu’elle peut dépendre de plusieurs millions, voire milliards, de paramètres pour un réseau complexe. </a:t>
            </a:r>
            <a:endParaRPr lang="fr-FR" sz="1800" dirty="0" smtClean="0">
              <a:solidFill>
                <a:schemeClr val="tx1"/>
              </a:solidFill>
              <a:latin typeface="Arial" panose="020B0604020202020204" pitchFamily="34" charset="0"/>
              <a:cs typeface="Arial" panose="020B0604020202020204" pitchFamily="34" charset="0"/>
            </a:endParaRPr>
          </a:p>
          <a:p>
            <a:pPr>
              <a:spcAft>
                <a:spcPts val="600"/>
              </a:spcAft>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228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5586979" cy="584775"/>
          </a:xfrm>
          <a:prstGeom prst="rect">
            <a:avLst/>
          </a:prstGeom>
          <a:noFill/>
        </p:spPr>
        <p:txBody>
          <a:bodyPr wrap="none" rtlCol="0">
            <a:spAutoFit/>
          </a:bodyPr>
          <a:lstStyle/>
          <a:p>
            <a:r>
              <a:rPr lang="en-US" sz="3200" b="1" dirty="0">
                <a:solidFill>
                  <a:schemeClr val="tx1"/>
                </a:solidFill>
                <a:latin typeface="Calibri" panose="020F0502020204030204" pitchFamily="34" charset="0"/>
              </a:rPr>
              <a:t>Classification des </a:t>
            </a:r>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(3/4)</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14" name="ZoneTexte 13"/>
              <p:cNvSpPr txBox="1"/>
              <p:nvPr/>
            </p:nvSpPr>
            <p:spPr>
              <a:xfrm>
                <a:off x="-23870" y="783144"/>
                <a:ext cx="9060365" cy="5411225"/>
              </a:xfrm>
              <a:prstGeom prst="rect">
                <a:avLst/>
              </a:prstGeom>
              <a:noFill/>
            </p:spPr>
            <p:txBody>
              <a:bodyPr wrap="square" rtlCol="0">
                <a:spAutoFit/>
              </a:bodyPr>
              <a:lstStyle/>
              <a:p>
                <a:pPr marL="342900" indent="-342900">
                  <a:spcAft>
                    <a:spcPts val="18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Parmi les </a:t>
                </a:r>
                <a:r>
                  <a:rPr lang="fr-FR" sz="2000" b="1" dirty="0" smtClean="0">
                    <a:solidFill>
                      <a:schemeClr val="tx1"/>
                    </a:solidFill>
                    <a:latin typeface="Arial" panose="020B0604020202020204" pitchFamily="34" charset="0"/>
                    <a:cs typeface="Arial" panose="020B0604020202020204" pitchFamily="34" charset="0"/>
                  </a:rPr>
                  <a:t>modèles différentiels</a:t>
                </a:r>
                <a:r>
                  <a:rPr lang="fr-FR" sz="2000" dirty="0" smtClean="0">
                    <a:solidFill>
                      <a:schemeClr val="tx1"/>
                    </a:solidFill>
                    <a:latin typeface="Arial" panose="020B0604020202020204" pitchFamily="34" charset="0"/>
                    <a:cs typeface="Arial" panose="020B0604020202020204" pitchFamily="34" charset="0"/>
                  </a:rPr>
                  <a:t>, on distingue le </a:t>
                </a:r>
                <a:r>
                  <a:rPr lang="fr-FR" sz="2000" dirty="0">
                    <a:solidFill>
                      <a:schemeClr val="tx1"/>
                    </a:solidFill>
                    <a:latin typeface="Arial" panose="020B0604020202020204" pitchFamily="34" charset="0"/>
                    <a:cs typeface="Arial" panose="020B0604020202020204" pitchFamily="34" charset="0"/>
                  </a:rPr>
                  <a:t>cas </a:t>
                </a:r>
                <a:r>
                  <a:rPr lang="fr-FR" sz="2000" dirty="0" smtClean="0">
                    <a:solidFill>
                      <a:schemeClr val="tx1"/>
                    </a:solidFill>
                    <a:latin typeface="Arial" panose="020B0604020202020204" pitchFamily="34" charset="0"/>
                    <a:cs typeface="Arial" panose="020B0604020202020204" pitchFamily="34" charset="0"/>
                  </a:rPr>
                  <a:t>où </a:t>
                </a:r>
                <a:r>
                  <a:rPr lang="fr-FR" sz="2000" b="1" dirty="0" smtClean="0">
                    <a:solidFill>
                      <a:schemeClr val="tx1"/>
                    </a:solidFill>
                    <a:latin typeface="Arial" panose="020B0604020202020204" pitchFamily="34" charset="0"/>
                    <a:cs typeface="Arial" panose="020B0604020202020204" pitchFamily="34" charset="0"/>
                  </a:rPr>
                  <a:t>les </a:t>
                </a:r>
                <a:r>
                  <a:rPr lang="fr-FR" sz="2000" b="1" dirty="0" err="1" smtClean="0">
                    <a:solidFill>
                      <a:schemeClr val="tx1"/>
                    </a:solidFill>
                    <a:latin typeface="Arial" panose="020B0604020202020204" pitchFamily="34" charset="0"/>
                    <a:cs typeface="Arial" panose="020B0604020202020204" pitchFamily="34" charset="0"/>
                  </a:rPr>
                  <a:t>U</a:t>
                </a:r>
                <a:r>
                  <a:rPr lang="fr-FR" sz="2000" b="1" baseline="-25000" dirty="0" err="1" smtClean="0">
                    <a:solidFill>
                      <a:schemeClr val="tx1"/>
                    </a:solidFill>
                    <a:latin typeface="Arial" panose="020B0604020202020204" pitchFamily="34" charset="0"/>
                    <a:cs typeface="Arial" panose="020B0604020202020204" pitchFamily="34" charset="0"/>
                  </a:rPr>
                  <a:t>i</a:t>
                </a:r>
                <a:r>
                  <a:rPr lang="fr-FR" sz="2000" b="1" dirty="0" smtClean="0">
                    <a:solidFill>
                      <a:schemeClr val="tx1"/>
                    </a:solidFill>
                    <a:latin typeface="Arial" panose="020B0604020202020204" pitchFamily="34" charset="0"/>
                    <a:cs typeface="Arial" panose="020B0604020202020204" pitchFamily="34" charset="0"/>
                  </a:rPr>
                  <a:t> </a:t>
                </a:r>
                <a:r>
                  <a:rPr lang="fr-FR" sz="2000" b="1" dirty="0">
                    <a:solidFill>
                      <a:schemeClr val="tx1"/>
                    </a:solidFill>
                    <a:latin typeface="Arial" panose="020B0604020202020204" pitchFamily="34" charset="0"/>
                    <a:cs typeface="Arial" panose="020B0604020202020204" pitchFamily="34" charset="0"/>
                  </a:rPr>
                  <a:t>ne </a:t>
                </a:r>
                <a:r>
                  <a:rPr lang="fr-FR" sz="2000" b="1" dirty="0" smtClean="0">
                    <a:solidFill>
                      <a:schemeClr val="tx1"/>
                    </a:solidFill>
                    <a:latin typeface="Arial" panose="020B0604020202020204" pitchFamily="34" charset="0"/>
                    <a:cs typeface="Arial" panose="020B0604020202020204" pitchFamily="34" charset="0"/>
                  </a:rPr>
                  <a:t>dépendent </a:t>
                </a:r>
                <a:r>
                  <a:rPr lang="fr-FR" sz="2000" b="1" dirty="0">
                    <a:solidFill>
                      <a:schemeClr val="tx1"/>
                    </a:solidFill>
                    <a:latin typeface="Arial" panose="020B0604020202020204" pitchFamily="34" charset="0"/>
                    <a:cs typeface="Arial" panose="020B0604020202020204" pitchFamily="34" charset="0"/>
                  </a:rPr>
                  <a:t>que d’une seule variable </a:t>
                </a:r>
                <a:r>
                  <a:rPr lang="fr-FR" sz="2000" b="1" dirty="0" smtClean="0">
                    <a:solidFill>
                      <a:schemeClr val="tx1"/>
                    </a:solidFill>
                    <a:latin typeface="Arial" panose="020B0604020202020204" pitchFamily="34" charset="0"/>
                    <a:cs typeface="Arial" panose="020B0604020202020204" pitchFamily="34" charset="0"/>
                  </a:rPr>
                  <a:t>continue</a:t>
                </a:r>
                <a:r>
                  <a:rPr lang="fr-FR" sz="2000" dirty="0" smtClean="0">
                    <a:solidFill>
                      <a:schemeClr val="tx1"/>
                    </a:solidFill>
                    <a:latin typeface="Arial" panose="020B0604020202020204" pitchFamily="34" charset="0"/>
                    <a:cs typeface="Arial" panose="020B0604020202020204" pitchFamily="34" charset="0"/>
                  </a:rPr>
                  <a:t>, </a:t>
                </a:r>
                <a:r>
                  <a:rPr lang="fr-FR" sz="2000" dirty="0">
                    <a:solidFill>
                      <a:schemeClr val="tx1"/>
                    </a:solidFill>
                    <a:latin typeface="Arial" panose="020B0604020202020204" pitchFamily="34" charset="0"/>
                    <a:cs typeface="Arial" panose="020B0604020202020204" pitchFamily="34" charset="0"/>
                  </a:rPr>
                  <a:t>notée t</a:t>
                </a:r>
                <a:r>
                  <a:rPr lang="fr-FR" sz="2000" dirty="0" smtClean="0">
                    <a:solidFill>
                      <a:schemeClr val="tx1"/>
                    </a:solidFill>
                    <a:latin typeface="Arial" panose="020B0604020202020204" pitchFamily="34" charset="0"/>
                    <a:cs typeface="Arial" panose="020B0604020202020204" pitchFamily="34" charset="0"/>
                  </a:rPr>
                  <a:t> </a:t>
                </a:r>
                <a:r>
                  <a:rPr lang="fr-FR" sz="2000" dirty="0">
                    <a:solidFill>
                      <a:schemeClr val="tx1"/>
                    </a:solidFill>
                    <a:latin typeface="Arial" panose="020B0604020202020204" pitchFamily="34" charset="0"/>
                    <a:cs typeface="Arial" panose="020B0604020202020204" pitchFamily="34" charset="0"/>
                  </a:rPr>
                  <a:t>(désignant généralement le </a:t>
                </a:r>
                <a:r>
                  <a:rPr lang="fr-FR" sz="2000" dirty="0" smtClean="0">
                    <a:solidFill>
                      <a:schemeClr val="tx1"/>
                    </a:solidFill>
                    <a:latin typeface="Arial" panose="020B0604020202020204" pitchFamily="34" charset="0"/>
                    <a:cs typeface="Arial" panose="020B0604020202020204" pitchFamily="34" charset="0"/>
                  </a:rPr>
                  <a:t>temps) et celui où </a:t>
                </a:r>
                <a:r>
                  <a:rPr lang="fr-FR" sz="2000" b="1" dirty="0">
                    <a:solidFill>
                      <a:schemeClr val="tx1"/>
                    </a:solidFill>
                    <a:latin typeface="Arial" panose="020B0604020202020204" pitchFamily="34" charset="0"/>
                    <a:cs typeface="Arial" panose="020B0604020202020204" pitchFamily="34" charset="0"/>
                  </a:rPr>
                  <a:t>les </a:t>
                </a:r>
                <a:r>
                  <a:rPr lang="fr-FR" sz="2000" b="1" dirty="0" err="1" smtClean="0">
                    <a:solidFill>
                      <a:schemeClr val="tx1"/>
                    </a:solidFill>
                    <a:latin typeface="Arial" panose="020B0604020202020204" pitchFamily="34" charset="0"/>
                    <a:cs typeface="Arial" panose="020B0604020202020204" pitchFamily="34" charset="0"/>
                  </a:rPr>
                  <a:t>U</a:t>
                </a:r>
                <a:r>
                  <a:rPr lang="fr-FR" sz="2000" b="1" baseline="-25000" dirty="0" err="1" smtClean="0">
                    <a:solidFill>
                      <a:schemeClr val="tx1"/>
                    </a:solidFill>
                    <a:latin typeface="Arial" panose="020B0604020202020204" pitchFamily="34" charset="0"/>
                    <a:cs typeface="Arial" panose="020B0604020202020204" pitchFamily="34" charset="0"/>
                  </a:rPr>
                  <a:t>i</a:t>
                </a:r>
                <a:r>
                  <a:rPr lang="fr-FR" sz="2000" b="1" dirty="0" smtClean="0">
                    <a:solidFill>
                      <a:schemeClr val="tx1"/>
                    </a:solidFill>
                    <a:latin typeface="Arial" panose="020B0604020202020204" pitchFamily="34" charset="0"/>
                    <a:cs typeface="Arial" panose="020B0604020202020204" pitchFamily="34" charset="0"/>
                  </a:rPr>
                  <a:t> dépendent de plusieurs variables continues</a:t>
                </a:r>
                <a:r>
                  <a:rPr lang="fr-FR" sz="2000" dirty="0" smtClean="0">
                    <a:solidFill>
                      <a:schemeClr val="tx1"/>
                    </a:solidFill>
                    <a:latin typeface="Arial" panose="020B0604020202020204" pitchFamily="34" charset="0"/>
                    <a:cs typeface="Arial" panose="020B0604020202020204" pitchFamily="34" charset="0"/>
                  </a:rPr>
                  <a:t>, notées t, x</a:t>
                </a:r>
                <a:r>
                  <a:rPr lang="fr-FR" sz="2000" baseline="-25000" dirty="0" smtClean="0">
                    <a:solidFill>
                      <a:schemeClr val="tx1"/>
                    </a:solidFill>
                    <a:latin typeface="Arial" panose="020B0604020202020204" pitchFamily="34" charset="0"/>
                    <a:cs typeface="Arial" panose="020B0604020202020204" pitchFamily="34" charset="0"/>
                  </a:rPr>
                  <a:t>1</a:t>
                </a:r>
                <a:r>
                  <a:rPr lang="fr-FR" sz="2000" dirty="0" smtClean="0">
                    <a:solidFill>
                      <a:schemeClr val="tx1"/>
                    </a:solidFill>
                    <a:latin typeface="Arial" panose="020B0604020202020204" pitchFamily="34" charset="0"/>
                    <a:cs typeface="Arial" panose="020B0604020202020204" pitchFamily="34" charset="0"/>
                  </a:rPr>
                  <a:t>,</a:t>
                </a:r>
                <a:r>
                  <a:rPr lang="fr-FR" sz="2000" dirty="0">
                    <a:solidFill>
                      <a:schemeClr val="tx1"/>
                    </a:solidFill>
                    <a:latin typeface="Arial" panose="020B0604020202020204" pitchFamily="34" charset="0"/>
                    <a:cs typeface="Arial" panose="020B0604020202020204" pitchFamily="34" charset="0"/>
                  </a:rPr>
                  <a:t> </a:t>
                </a:r>
                <a:r>
                  <a:rPr lang="fr-FR" sz="2000" dirty="0" smtClean="0">
                    <a:solidFill>
                      <a:schemeClr val="tx1"/>
                    </a:solidFill>
                    <a:latin typeface="Arial" panose="020B0604020202020204" pitchFamily="34" charset="0"/>
                    <a:cs typeface="Arial" panose="020B0604020202020204" pitchFamily="34" charset="0"/>
                  </a:rPr>
                  <a:t>x</a:t>
                </a:r>
                <a:r>
                  <a:rPr lang="fr-FR" sz="2000" baseline="-25000" dirty="0" smtClean="0">
                    <a:solidFill>
                      <a:schemeClr val="tx1"/>
                    </a:solidFill>
                    <a:latin typeface="Arial" panose="020B0604020202020204" pitchFamily="34" charset="0"/>
                    <a:cs typeface="Arial" panose="020B0604020202020204" pitchFamily="34" charset="0"/>
                  </a:rPr>
                  <a:t>2 </a:t>
                </a:r>
                <a:r>
                  <a:rPr lang="fr-FR" sz="2000" dirty="0" smtClean="0">
                    <a:solidFill>
                      <a:schemeClr val="tx1"/>
                    </a:solidFill>
                    <a:latin typeface="Arial" panose="020B0604020202020204" pitchFamily="34" charset="0"/>
                    <a:cs typeface="Arial" panose="020B0604020202020204" pitchFamily="34" charset="0"/>
                  </a:rPr>
                  <a:t>, x</a:t>
                </a:r>
                <a:r>
                  <a:rPr lang="fr-FR" sz="2000" baseline="-25000" dirty="0" smtClean="0">
                    <a:solidFill>
                      <a:schemeClr val="tx1"/>
                    </a:solidFill>
                    <a:latin typeface="Arial" panose="020B0604020202020204" pitchFamily="34" charset="0"/>
                    <a:cs typeface="Arial" panose="020B0604020202020204" pitchFamily="34" charset="0"/>
                  </a:rPr>
                  <a:t>3</a:t>
                </a:r>
                <a:r>
                  <a:rPr lang="fr-FR" sz="2000" dirty="0" smtClean="0">
                    <a:solidFill>
                      <a:schemeClr val="tx1"/>
                    </a:solidFill>
                    <a:latin typeface="Arial" panose="020B0604020202020204" pitchFamily="34" charset="0"/>
                    <a:cs typeface="Arial" panose="020B0604020202020204" pitchFamily="34" charset="0"/>
                  </a:rPr>
                  <a:t>, …, </a:t>
                </a:r>
                <a:r>
                  <a:rPr lang="fr-FR" sz="2000" dirty="0" err="1" smtClean="0">
                    <a:solidFill>
                      <a:schemeClr val="tx1"/>
                    </a:solidFill>
                    <a:latin typeface="Arial" panose="020B0604020202020204" pitchFamily="34" charset="0"/>
                    <a:cs typeface="Arial" panose="020B0604020202020204" pitchFamily="34" charset="0"/>
                  </a:rPr>
                  <a:t>x</a:t>
                </a:r>
                <a:r>
                  <a:rPr lang="fr-FR" sz="2000" baseline="-25000" dirty="0" err="1" smtClean="0">
                    <a:solidFill>
                      <a:schemeClr val="tx1"/>
                    </a:solidFill>
                    <a:latin typeface="Arial" panose="020B0604020202020204" pitchFamily="34" charset="0"/>
                    <a:cs typeface="Arial" panose="020B0604020202020204" pitchFamily="34" charset="0"/>
                  </a:rPr>
                  <a:t>d</a:t>
                </a:r>
                <a:r>
                  <a:rPr lang="fr-FR" sz="2000" dirty="0" smtClean="0">
                    <a:solidFill>
                      <a:schemeClr val="tx1"/>
                    </a:solidFill>
                    <a:latin typeface="Arial" panose="020B0604020202020204" pitchFamily="34" charset="0"/>
                    <a:cs typeface="Arial" panose="020B0604020202020204" pitchFamily="34" charset="0"/>
                  </a:rPr>
                  <a:t>.</a:t>
                </a:r>
              </a:p>
              <a:p>
                <a:pPr marL="342900" indent="-342900">
                  <a:spcAft>
                    <a:spcPts val="1800"/>
                  </a:spcAft>
                  <a:buFont typeface="Courier New" panose="02070309020205020404" pitchFamily="49" charset="0"/>
                  <a:buChar char="o"/>
                </a:pPr>
                <a:r>
                  <a:rPr lang="fr-FR" sz="2000" b="1" dirty="0" smtClean="0">
                    <a:solidFill>
                      <a:schemeClr val="tx1"/>
                    </a:solidFill>
                    <a:latin typeface="Arial" panose="020B0604020202020204" pitchFamily="34" charset="0"/>
                    <a:cs typeface="Arial" panose="020B0604020202020204" pitchFamily="34" charset="0"/>
                  </a:rPr>
                  <a:t>Dans le premier cas, le modèle se présente sous la forme d’un système d’équations différentielles ordinaires (</a:t>
                </a:r>
                <a:r>
                  <a:rPr lang="fr-FR" sz="2000" b="1" dirty="0" err="1" smtClean="0">
                    <a:solidFill>
                      <a:schemeClr val="tx1"/>
                    </a:solidFill>
                    <a:latin typeface="Arial" panose="020B0604020202020204" pitchFamily="34" charset="0"/>
                    <a:cs typeface="Arial" panose="020B0604020202020204" pitchFamily="34" charset="0"/>
                  </a:rPr>
                  <a:t>edo</a:t>
                </a:r>
                <a:r>
                  <a:rPr lang="fr-FR" sz="2000" b="1" dirty="0" smtClean="0">
                    <a:solidFill>
                      <a:schemeClr val="tx1"/>
                    </a:solidFill>
                    <a:latin typeface="Arial" panose="020B0604020202020204" pitchFamily="34" charset="0"/>
                    <a:cs typeface="Arial" panose="020B0604020202020204" pitchFamily="34" charset="0"/>
                  </a:rPr>
                  <a:t>) </a:t>
                </a:r>
                <a:r>
                  <a:rPr lang="fr-FR" sz="2000" dirty="0" smtClean="0">
                    <a:solidFill>
                      <a:schemeClr val="tx1"/>
                    </a:solidFill>
                    <a:latin typeface="Arial" panose="020B0604020202020204" pitchFamily="34" charset="0"/>
                    <a:cs typeface="Arial" panose="020B0604020202020204" pitchFamily="34" charset="0"/>
                  </a:rPr>
                  <a:t>:</a:t>
                </a:r>
                <a:r>
                  <a:rPr lang="fr-FR" sz="2000" b="1"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fr-FR" sz="2000" i="1">
                            <a:solidFill>
                              <a:schemeClr val="tx1"/>
                            </a:solidFill>
                            <a:latin typeface="Cambria Math"/>
                            <a:cs typeface="Arial" panose="020B0604020202020204" pitchFamily="34" charset="0"/>
                          </a:rPr>
                        </m:ctrlPr>
                      </m:accPr>
                      <m:e>
                        <m:r>
                          <a:rPr lang="fr-FR" sz="2000" b="0" i="1" smtClean="0">
                            <a:solidFill>
                              <a:schemeClr val="tx1"/>
                            </a:solidFill>
                            <a:latin typeface="Cambria Math"/>
                            <a:cs typeface="Arial" panose="020B0604020202020204" pitchFamily="34" charset="0"/>
                          </a:rPr>
                          <m:t>𝑈</m:t>
                        </m:r>
                      </m:e>
                    </m:acc>
                    <m:r>
                      <a:rPr lang="fr-FR" sz="2000" b="0" i="1" smtClean="0">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𝐹</m:t>
                    </m:r>
                    <m:d>
                      <m:dPr>
                        <m:ctrlPr>
                          <a:rPr lang="fr-FR" sz="2000" i="1">
                            <a:solidFill>
                              <a:schemeClr val="tx1"/>
                            </a:solidFill>
                            <a:latin typeface="Cambria Math"/>
                            <a:cs typeface="Arial" panose="020B0604020202020204" pitchFamily="34" charset="0"/>
                          </a:rPr>
                        </m:ctrlPr>
                      </m:dPr>
                      <m:e>
                        <m:r>
                          <a:rPr lang="fr-FR" sz="2000" b="0" i="1" smtClean="0">
                            <a:solidFill>
                              <a:schemeClr val="tx1"/>
                            </a:solidFill>
                            <a:latin typeface="Cambria Math"/>
                            <a:cs typeface="Arial" panose="020B0604020202020204" pitchFamily="34" charset="0"/>
                          </a:rPr>
                          <m:t>𝑈</m:t>
                        </m:r>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b="0" i="1" smtClean="0">
                        <a:solidFill>
                          <a:schemeClr val="tx1"/>
                        </a:solidFill>
                        <a:latin typeface="Cambria Math"/>
                        <a:cs typeface="Arial" panose="020B0604020202020204" pitchFamily="34" charset="0"/>
                      </a:rPr>
                      <m:t> </m:t>
                    </m:r>
                  </m:oMath>
                </a14:m>
                <a:r>
                  <a:rPr lang="fr-FR" sz="2000" dirty="0" smtClean="0">
                    <a:solidFill>
                      <a:schemeClr val="tx1"/>
                    </a:solidFill>
                    <a:latin typeface="Arial" panose="020B0604020202020204" pitchFamily="34" charset="0"/>
                    <a:cs typeface="Arial" panose="020B0604020202020204" pitchFamily="34" charset="0"/>
                  </a:rPr>
                  <a:t>   associé </a:t>
                </a:r>
                <a:r>
                  <a:rPr lang="fr-FR" sz="2000" dirty="0" smtClean="0">
                    <a:solidFill>
                      <a:schemeClr val="tx1"/>
                    </a:solidFill>
                    <a:latin typeface="Arial" panose="020B0604020202020204" pitchFamily="34" charset="0"/>
                    <a:cs typeface="Arial" panose="020B0604020202020204" pitchFamily="34" charset="0"/>
                  </a:rPr>
                  <a:t>à une condition initiale </a:t>
                </a:r>
                <a14:m>
                  <m:oMath xmlns:m="http://schemas.openxmlformats.org/officeDocument/2006/math">
                    <m:r>
                      <a:rPr lang="fr-FR" sz="2000" b="0" i="1" smtClean="0">
                        <a:solidFill>
                          <a:schemeClr val="tx1"/>
                        </a:solidFill>
                        <a:latin typeface="Cambria Math"/>
                        <a:cs typeface="Arial" panose="020B0604020202020204" pitchFamily="34" charset="0"/>
                      </a:rPr>
                      <m:t>𝑈</m:t>
                    </m:r>
                    <m:d>
                      <m:dPr>
                        <m:ctrlPr>
                          <a:rPr lang="fr-FR" sz="2000" i="1">
                            <a:solidFill>
                              <a:schemeClr val="tx1"/>
                            </a:solidFill>
                            <a:latin typeface="Cambria Math"/>
                            <a:cs typeface="Arial" panose="020B0604020202020204" pitchFamily="34" charset="0"/>
                          </a:rPr>
                        </m:ctrlPr>
                      </m:dPr>
                      <m:e>
                        <m:r>
                          <a:rPr lang="fr-FR" sz="2000" i="1">
                            <a:solidFill>
                              <a:schemeClr val="tx1"/>
                            </a:solidFill>
                            <a:latin typeface="Cambria Math"/>
                            <a:cs typeface="Arial" panose="020B0604020202020204" pitchFamily="34" charset="0"/>
                          </a:rPr>
                          <m:t>0</m:t>
                        </m:r>
                      </m:e>
                    </m:d>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𝐺</m:t>
                    </m:r>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r>
                      <a:rPr lang="fr-FR" sz="2000" b="0" i="1" smtClean="0">
                        <a:solidFill>
                          <a:schemeClr val="tx1"/>
                        </a:solidFill>
                        <a:latin typeface="Cambria Math"/>
                        <a:cs typeface="Arial" panose="020B0604020202020204" pitchFamily="34" charset="0"/>
                      </a:rPr>
                      <m:t>)</m:t>
                    </m:r>
                  </m:oMath>
                </a14:m>
                <a:r>
                  <a:rPr lang="en-US" sz="2000" dirty="0" smtClean="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p>
                <a:pPr marL="342900" indent="-342900">
                  <a:spcAft>
                    <a:spcPts val="1800"/>
                  </a:spcAft>
                  <a:buFont typeface="Courier New" panose="02070309020205020404" pitchFamily="49" charset="0"/>
                  <a:buChar char="o"/>
                </a:pPr>
                <a:r>
                  <a:rPr lang="fr-FR" sz="2000" b="1" dirty="0" smtClean="0">
                    <a:solidFill>
                      <a:schemeClr val="tx1"/>
                    </a:solidFill>
                    <a:latin typeface="Arial" panose="020B0604020202020204" pitchFamily="34" charset="0"/>
                    <a:cs typeface="Arial" panose="020B0604020202020204" pitchFamily="34" charset="0"/>
                  </a:rPr>
                  <a:t>Dans le second </a:t>
                </a:r>
                <a:r>
                  <a:rPr lang="fr-FR" sz="2000" b="1" dirty="0">
                    <a:solidFill>
                      <a:schemeClr val="tx1"/>
                    </a:solidFill>
                    <a:latin typeface="Arial" panose="020B0604020202020204" pitchFamily="34" charset="0"/>
                    <a:cs typeface="Arial" panose="020B0604020202020204" pitchFamily="34" charset="0"/>
                  </a:rPr>
                  <a:t>cas, le modèle se présente sous la forme d’un système d</a:t>
                </a:r>
                <a:r>
                  <a:rPr lang="fr-FR" sz="2000" b="1" dirty="0" smtClean="0">
                    <a:solidFill>
                      <a:schemeClr val="tx1"/>
                    </a:solidFill>
                    <a:latin typeface="Arial" panose="020B0604020202020204" pitchFamily="34" charset="0"/>
                    <a:cs typeface="Arial" panose="020B0604020202020204" pitchFamily="34" charset="0"/>
                  </a:rPr>
                  <a:t>’équations aux dérivées partielles (</a:t>
                </a:r>
                <a:r>
                  <a:rPr lang="fr-FR" sz="2000" b="1" dirty="0" err="1" smtClean="0">
                    <a:solidFill>
                      <a:schemeClr val="tx1"/>
                    </a:solidFill>
                    <a:latin typeface="Arial" panose="020B0604020202020204" pitchFamily="34" charset="0"/>
                    <a:cs typeface="Arial" panose="020B0604020202020204" pitchFamily="34" charset="0"/>
                  </a:rPr>
                  <a:t>edp</a:t>
                </a:r>
                <a:r>
                  <a:rPr lang="fr-FR" sz="2000" b="1" dirty="0" smtClean="0">
                    <a:solidFill>
                      <a:schemeClr val="tx1"/>
                    </a:solidFill>
                    <a:latin typeface="Arial" panose="020B0604020202020204" pitchFamily="34" charset="0"/>
                    <a:cs typeface="Arial" panose="020B0604020202020204" pitchFamily="34" charset="0"/>
                  </a:rPr>
                  <a:t>)</a:t>
                </a:r>
                <a:r>
                  <a:rPr lang="fr-FR"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b="0" i="1" smtClean="0">
                        <a:solidFill>
                          <a:schemeClr val="tx1"/>
                        </a:solidFill>
                        <a:latin typeface="Cambria Math"/>
                        <a:cs typeface="Arial" panose="020B0604020202020204" pitchFamily="34" charset="0"/>
                      </a:rPr>
                      <m:t>𝐴</m:t>
                    </m:r>
                    <m:d>
                      <m:dPr>
                        <m:ctrlPr>
                          <a:rPr lang="fr-FR" sz="2000" i="1">
                            <a:solidFill>
                              <a:schemeClr val="tx1"/>
                            </a:solidFill>
                            <a:latin typeface="Cambria Math"/>
                            <a:cs typeface="Arial" panose="020B0604020202020204" pitchFamily="34" charset="0"/>
                          </a:rPr>
                        </m:ctrlPr>
                      </m:dPr>
                      <m:e>
                        <m:r>
                          <a:rPr lang="fr-FR" sz="2000" b="0" i="1" smtClean="0">
                            <a:solidFill>
                              <a:schemeClr val="tx1"/>
                            </a:solidFill>
                            <a:latin typeface="Cambria Math"/>
                            <a:cs typeface="Arial" panose="020B0604020202020204" pitchFamily="34" charset="0"/>
                          </a:rPr>
                          <m:t>𝑈</m:t>
                        </m:r>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b="0" i="1" smtClean="0">
                        <a:solidFill>
                          <a:schemeClr val="tx1"/>
                        </a:solidFill>
                        <a:latin typeface="Cambria Math"/>
                        <a:cs typeface="Arial" panose="020B0604020202020204" pitchFamily="34" charset="0"/>
                      </a:rPr>
                      <m:t>=</m:t>
                    </m:r>
                    <m:r>
                      <a:rPr lang="fr-FR" sz="2000" b="0" i="1" smtClean="0">
                        <a:solidFill>
                          <a:schemeClr val="tx1"/>
                        </a:solidFill>
                        <a:latin typeface="Cambria Math"/>
                        <a:cs typeface="Arial" panose="020B0604020202020204" pitchFamily="34" charset="0"/>
                      </a:rPr>
                      <m:t>𝐹</m:t>
                    </m:r>
                    <m:r>
                      <a:rPr lang="fr-FR" sz="2000" b="0" i="1" smtClean="0">
                        <a:solidFill>
                          <a:schemeClr val="tx1"/>
                        </a:solidFill>
                        <a:latin typeface="Cambria Math"/>
                        <a:cs typeface="Arial" panose="020B0604020202020204" pitchFamily="34" charset="0"/>
                      </a:rPr>
                      <m:t>(</m:t>
                    </m:r>
                    <m:r>
                      <a:rPr lang="fr-FR" sz="2000" b="0" i="1" smtClean="0">
                        <a:solidFill>
                          <a:schemeClr val="tx1"/>
                        </a:solidFill>
                        <a:latin typeface="Cambria Math"/>
                        <a:cs typeface="Arial" panose="020B0604020202020204" pitchFamily="34" charset="0"/>
                      </a:rPr>
                      <m:t>𝑋</m:t>
                    </m:r>
                    <m:r>
                      <a:rPr lang="fr-FR" sz="2000" b="0" i="1" smtClean="0">
                        <a:solidFill>
                          <a:schemeClr val="tx1"/>
                        </a:solidFill>
                        <a:latin typeface="Cambria Math"/>
                        <a:cs typeface="Arial" panose="020B0604020202020204" pitchFamily="34" charset="0"/>
                      </a:rPr>
                      <m:t>)</m:t>
                    </m:r>
                  </m:oMath>
                </a14:m>
                <a:r>
                  <a:rPr lang="fr-FR" sz="2000" dirty="0">
                    <a:solidFill>
                      <a:schemeClr val="tx1"/>
                    </a:solidFill>
                    <a:latin typeface="Arial" panose="020B0604020202020204" pitchFamily="34" charset="0"/>
                    <a:cs typeface="Arial" panose="020B0604020202020204" pitchFamily="34" charset="0"/>
                  </a:rPr>
                  <a:t> associé à </a:t>
                </a:r>
                <a:r>
                  <a:rPr lang="en-US" sz="2000" dirty="0" smtClean="0">
                    <a:solidFill>
                      <a:schemeClr val="tx1"/>
                    </a:solidFill>
                    <a:latin typeface="Arial" panose="020B0604020202020204" pitchFamily="34" charset="0"/>
                    <a:cs typeface="Arial" panose="020B0604020202020204" pitchFamily="34" charset="0"/>
                  </a:rPr>
                  <a:t>des conditions aux </a:t>
                </a:r>
                <a:r>
                  <a:rPr lang="en-US" sz="2000" dirty="0" err="1" smtClean="0">
                    <a:solidFill>
                      <a:schemeClr val="tx1"/>
                    </a:solidFill>
                    <a:latin typeface="Arial" panose="020B0604020202020204" pitchFamily="34" charset="0"/>
                    <a:cs typeface="Arial" panose="020B0604020202020204" pitchFamily="34" charset="0"/>
                  </a:rPr>
                  <a:t>limites</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b="0" i="1" smtClean="0">
                        <a:solidFill>
                          <a:schemeClr val="tx1"/>
                        </a:solidFill>
                        <a:latin typeface="Cambria Math"/>
                        <a:cs typeface="Arial" panose="020B0604020202020204" pitchFamily="34" charset="0"/>
                      </a:rPr>
                      <m:t>𝐵</m:t>
                    </m:r>
                    <m:d>
                      <m:dPr>
                        <m:ctrlPr>
                          <a:rPr lang="fr-FR" sz="2000" i="1">
                            <a:solidFill>
                              <a:schemeClr val="tx1"/>
                            </a:solidFill>
                            <a:latin typeface="Cambria Math"/>
                            <a:cs typeface="Arial" panose="020B0604020202020204" pitchFamily="34" charset="0"/>
                          </a:rPr>
                        </m:ctrlPr>
                      </m:dPr>
                      <m:e>
                        <m:r>
                          <a:rPr lang="fr-FR" sz="2000" b="0" i="1" smtClean="0">
                            <a:solidFill>
                              <a:schemeClr val="tx1"/>
                            </a:solidFill>
                            <a:latin typeface="Cambria Math"/>
                            <a:cs typeface="Arial" panose="020B0604020202020204" pitchFamily="34" charset="0"/>
                          </a:rPr>
                          <m:t>𝑈</m:t>
                        </m:r>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r>
                      <a:rPr lang="fr-FR" sz="2000" i="1">
                        <a:solidFill>
                          <a:schemeClr val="tx1"/>
                        </a:solidFill>
                        <a:latin typeface="Cambria Math"/>
                        <a:cs typeface="Arial" panose="020B0604020202020204" pitchFamily="34" charset="0"/>
                      </a:rPr>
                      <m:t>=</m:t>
                    </m:r>
                    <m:r>
                      <a:rPr lang="fr-FR" sz="2000" b="0" i="1" smtClean="0">
                        <a:solidFill>
                          <a:schemeClr val="tx1"/>
                        </a:solidFill>
                        <a:latin typeface="Cambria Math"/>
                        <a:cs typeface="Arial" panose="020B0604020202020204" pitchFamily="34" charset="0"/>
                      </a:rPr>
                      <m:t>𝐺</m:t>
                    </m:r>
                    <m:d>
                      <m:dPr>
                        <m:ctrlPr>
                          <a:rPr lang="fr-FR" sz="2000" b="0" i="1" smtClean="0">
                            <a:solidFill>
                              <a:schemeClr val="tx1"/>
                            </a:solidFill>
                            <a:latin typeface="Cambria Math"/>
                            <a:cs typeface="Arial" panose="020B0604020202020204" pitchFamily="34" charset="0"/>
                          </a:rPr>
                        </m:ctrlPr>
                      </m:dPr>
                      <m:e>
                        <m:r>
                          <a:rPr lang="fr-FR" sz="2000" i="1">
                            <a:solidFill>
                              <a:schemeClr val="tx1"/>
                            </a:solidFill>
                            <a:latin typeface="Cambria Math"/>
                            <a:cs typeface="Arial" panose="020B0604020202020204" pitchFamily="34" charset="0"/>
                          </a:rPr>
                          <m:t>𝑋</m:t>
                        </m:r>
                      </m:e>
                    </m:d>
                    <m:r>
                      <a:rPr lang="fr-FR" sz="2000" b="0" i="1" smtClean="0">
                        <a:solidFill>
                          <a:schemeClr val="tx1"/>
                        </a:solidFill>
                        <a:latin typeface="Cambria Math"/>
                        <a:cs typeface="Arial" panose="020B0604020202020204" pitchFamily="34" charset="0"/>
                      </a:rPr>
                      <m:t>,</m:t>
                    </m:r>
                  </m:oMath>
                </a14:m>
                <a:r>
                  <a:rPr lang="en-US" sz="2000" dirty="0" smtClean="0">
                    <a:solidFill>
                      <a:schemeClr val="tx1"/>
                    </a:solidFill>
                    <a:latin typeface="Arial" panose="020B0604020202020204" pitchFamily="34" charset="0"/>
                    <a:cs typeface="Arial" panose="020B0604020202020204" pitchFamily="34" charset="0"/>
                  </a:rPr>
                  <a:t> où </a:t>
                </a:r>
                <a14:m>
                  <m:oMath xmlns:m="http://schemas.openxmlformats.org/officeDocument/2006/math">
                    <m:r>
                      <a:rPr lang="fr-FR" sz="2000" i="1">
                        <a:solidFill>
                          <a:schemeClr val="tx1"/>
                        </a:solidFill>
                        <a:latin typeface="Cambria Math"/>
                        <a:cs typeface="Arial" panose="020B0604020202020204" pitchFamily="34" charset="0"/>
                      </a:rPr>
                      <m:t>𝐴</m:t>
                    </m:r>
                    <m:r>
                      <a:rPr lang="fr-FR" sz="2000" i="1">
                        <a:solidFill>
                          <a:schemeClr val="tx1"/>
                        </a:solidFill>
                        <a:latin typeface="Cambria Math"/>
                        <a:cs typeface="Arial" panose="020B0604020202020204" pitchFamily="34" charset="0"/>
                      </a:rPr>
                      <m:t> </m:t>
                    </m:r>
                  </m:oMath>
                </a14:m>
                <a:r>
                  <a:rPr lang="en-US" sz="2000" dirty="0" smtClean="0">
                    <a:solidFill>
                      <a:schemeClr val="tx1"/>
                    </a:solidFill>
                    <a:latin typeface="Arial" panose="020B0604020202020204" pitchFamily="34" charset="0"/>
                    <a:cs typeface="Arial" panose="020B0604020202020204" pitchFamily="34" charset="0"/>
                  </a:rPr>
                  <a:t>et </a:t>
                </a:r>
                <a14:m>
                  <m:oMath xmlns:m="http://schemas.openxmlformats.org/officeDocument/2006/math">
                    <m:r>
                      <a:rPr lang="fr-FR" sz="2000" i="1">
                        <a:solidFill>
                          <a:schemeClr val="tx1"/>
                        </a:solidFill>
                        <a:latin typeface="Cambria Math"/>
                        <a:cs typeface="Arial" panose="020B0604020202020204" pitchFamily="34" charset="0"/>
                      </a:rPr>
                      <m:t>𝐵</m:t>
                    </m:r>
                  </m:oMath>
                </a14:m>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sont</a:t>
                </a:r>
                <a:r>
                  <a:rPr lang="en-US" sz="2000" dirty="0" smtClean="0">
                    <a:solidFill>
                      <a:schemeClr val="tx1"/>
                    </a:solidFill>
                    <a:latin typeface="Arial" panose="020B0604020202020204" pitchFamily="34" charset="0"/>
                    <a:cs typeface="Arial" panose="020B0604020202020204" pitchFamily="34" charset="0"/>
                  </a:rPr>
                  <a:t> des </a:t>
                </a:r>
                <a:r>
                  <a:rPr lang="en-US" sz="2000" dirty="0" err="1" smtClean="0">
                    <a:solidFill>
                      <a:schemeClr val="tx1"/>
                    </a:solidFill>
                    <a:latin typeface="Arial" panose="020B0604020202020204" pitchFamily="34" charset="0"/>
                    <a:cs typeface="Arial" panose="020B0604020202020204" pitchFamily="34" charset="0"/>
                  </a:rPr>
                  <a:t>opérateurs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différentiels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éventuellement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intégro-différentiels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Lorsque</a:t>
                </a:r>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les </a:t>
                </a:r>
                <a:r>
                  <a:rPr lang="en-US" sz="2000" i="1" dirty="0" err="1" smtClean="0">
                    <a:solidFill>
                      <a:schemeClr val="tx1"/>
                    </a:solidFill>
                    <a:latin typeface="Arial" panose="020B0604020202020204" pitchFamily="34" charset="0"/>
                    <a:cs typeface="Arial" panose="020B0604020202020204" pitchFamily="34" charset="0"/>
                  </a:rPr>
                  <a:t>U</a:t>
                </a:r>
                <a:r>
                  <a:rPr lang="en-US" sz="2000" i="1" baseline="-25000" dirty="0" err="1" smtClean="0">
                    <a:solidFill>
                      <a:schemeClr val="tx1"/>
                    </a:solidFill>
                    <a:latin typeface="Arial" panose="020B0604020202020204" pitchFamily="34" charset="0"/>
                    <a:cs typeface="Arial" panose="020B0604020202020204" pitchFamily="34" charset="0"/>
                  </a:rPr>
                  <a:t>k</a:t>
                </a:r>
                <a:r>
                  <a:rPr lang="en-US" sz="2000" i="1"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dépendent</a:t>
                </a:r>
                <a:r>
                  <a:rPr lang="en-US" sz="2000" dirty="0" smtClean="0">
                    <a:solidFill>
                      <a:schemeClr val="tx1"/>
                    </a:solidFill>
                    <a:latin typeface="Arial" panose="020B0604020202020204" pitchFamily="34" charset="0"/>
                    <a:cs typeface="Arial" panose="020B0604020202020204" pitchFamily="34" charset="0"/>
                  </a:rPr>
                  <a:t> du temps, on distingue, </a:t>
                </a:r>
                <a:r>
                  <a:rPr lang="en-US" sz="2000" dirty="0" err="1" smtClean="0">
                    <a:solidFill>
                      <a:schemeClr val="tx1"/>
                    </a:solidFill>
                    <a:latin typeface="Arial" panose="020B0604020202020204" pitchFamily="34" charset="0"/>
                    <a:cs typeface="Arial" panose="020B0604020202020204" pitchFamily="34" charset="0"/>
                  </a:rPr>
                  <a:t>parmi</a:t>
                </a:r>
                <a:r>
                  <a:rPr lang="en-US" sz="2000" dirty="0" smtClean="0">
                    <a:solidFill>
                      <a:schemeClr val="tx1"/>
                    </a:solidFill>
                    <a:latin typeface="Arial" panose="020B0604020202020204" pitchFamily="34" charset="0"/>
                    <a:cs typeface="Arial" panose="020B0604020202020204" pitchFamily="34" charset="0"/>
                  </a:rPr>
                  <a:t> les conditions aux </a:t>
                </a:r>
                <a:r>
                  <a:rPr lang="en-US" sz="2000" dirty="0" err="1" smtClean="0">
                    <a:solidFill>
                      <a:schemeClr val="tx1"/>
                    </a:solidFill>
                    <a:latin typeface="Arial" panose="020B0604020202020204" pitchFamily="34" charset="0"/>
                    <a:cs typeface="Arial" panose="020B0604020202020204" pitchFamily="34" charset="0"/>
                  </a:rPr>
                  <a:t>limites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celles</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i="1" dirty="0" smtClean="0">
                    <a:solidFill>
                      <a:schemeClr val="tx1"/>
                    </a:solidFill>
                    <a:latin typeface="Arial" panose="020B0604020202020204" pitchFamily="34" charset="0"/>
                    <a:cs typeface="Arial" panose="020B0604020202020204" pitchFamily="34" charset="0"/>
                  </a:rPr>
                  <a:t>t=0</a:t>
                </a:r>
                <a:r>
                  <a:rPr lang="en-US" sz="2000" dirty="0" smtClean="0">
                    <a:solidFill>
                      <a:schemeClr val="tx1"/>
                    </a:solidFill>
                    <a:latin typeface="Arial" panose="020B0604020202020204" pitchFamily="34" charset="0"/>
                    <a:cs typeface="Arial" panose="020B0604020202020204" pitchFamily="34" charset="0"/>
                  </a:rPr>
                  <a:t> que </a:t>
                </a:r>
                <a:r>
                  <a:rPr lang="en-US" sz="2000" dirty="0" err="1" smtClean="0">
                    <a:solidFill>
                      <a:schemeClr val="tx1"/>
                    </a:solidFill>
                    <a:latin typeface="Arial" panose="020B0604020202020204" pitchFamily="34" charset="0"/>
                    <a:cs typeface="Arial" panose="020B0604020202020204" pitchFamily="34" charset="0"/>
                  </a:rPr>
                  <a:t>l’on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appelle</a:t>
                </a:r>
                <a:r>
                  <a:rPr lang="en-US" sz="2000" dirty="0" smtClean="0">
                    <a:solidFill>
                      <a:schemeClr val="tx1"/>
                    </a:solidFill>
                    <a:latin typeface="Arial" panose="020B0604020202020204" pitchFamily="34" charset="0"/>
                    <a:cs typeface="Arial" panose="020B0604020202020204" pitchFamily="34" charset="0"/>
                  </a:rPr>
                  <a:t> conditions </a:t>
                </a:r>
                <a:r>
                  <a:rPr lang="en-US" sz="2000" dirty="0" err="1" smtClean="0">
                    <a:solidFill>
                      <a:schemeClr val="tx1"/>
                    </a:solidFill>
                    <a:latin typeface="Arial" panose="020B0604020202020204" pitchFamily="34" charset="0"/>
                    <a:cs typeface="Arial" panose="020B0604020202020204" pitchFamily="34" charset="0"/>
                  </a:rPr>
                  <a:t>initiales</a:t>
                </a:r>
                <a:r>
                  <a:rPr lang="en-US" sz="2000" dirty="0" smtClean="0">
                    <a:solidFill>
                      <a:schemeClr val="tx1"/>
                    </a:solidFill>
                    <a:latin typeface="Arial" panose="020B0604020202020204" pitchFamily="34" charset="0"/>
                    <a:cs typeface="Arial" panose="020B0604020202020204" pitchFamily="34" charset="0"/>
                  </a:rPr>
                  <a:t>. </a:t>
                </a:r>
              </a:p>
              <a:p>
                <a:pPr marL="342900" indent="-342900">
                  <a:spcAft>
                    <a:spcPts val="1800"/>
                  </a:spcAft>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L</a:t>
                </a:r>
                <a:r>
                  <a:rPr lang="en-US" sz="2000" dirty="0" smtClean="0">
                    <a:solidFill>
                      <a:schemeClr val="tx1"/>
                    </a:solidFill>
                    <a:latin typeface="Arial" panose="020B0604020202020204" pitchFamily="34" charset="0"/>
                    <a:cs typeface="Arial" panose="020B0604020202020204" pitchFamily="34" charset="0"/>
                  </a:rPr>
                  <a:t>es </a:t>
                </a:r>
                <a:r>
                  <a:rPr lang="en-US" sz="2000" dirty="0" smtClean="0">
                    <a:solidFill>
                      <a:schemeClr val="tx1"/>
                    </a:solidFill>
                    <a:latin typeface="Arial" panose="020B0604020202020204" pitchFamily="34" charset="0"/>
                    <a:cs typeface="Arial" panose="020B0604020202020204" pitchFamily="34" charset="0"/>
                  </a:rPr>
                  <a:t>sorties du </a:t>
                </a:r>
                <a:r>
                  <a:rPr lang="en-US" sz="2000" dirty="0" err="1" smtClean="0">
                    <a:solidFill>
                      <a:schemeClr val="tx1"/>
                    </a:solidFill>
                    <a:latin typeface="Arial" panose="020B0604020202020204" pitchFamily="34" charset="0"/>
                    <a:cs typeface="Arial" panose="020B0604020202020204" pitchFamily="34" charset="0"/>
                  </a:rPr>
                  <a:t>modèle</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dépendent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en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général</a:t>
                </a:r>
                <a:r>
                  <a:rPr lang="en-US" sz="2000" dirty="0" smtClean="0">
                    <a:solidFill>
                      <a:schemeClr val="tx1"/>
                    </a:solidFill>
                    <a:latin typeface="Arial" panose="020B0604020202020204" pitchFamily="34" charset="0"/>
                    <a:cs typeface="Arial" panose="020B0604020202020204" pitchFamily="34" charset="0"/>
                  </a:rPr>
                  <a:t> des </a:t>
                </a:r>
                <a:r>
                  <a:rPr lang="en-US" sz="2000" dirty="0" err="1" smtClean="0">
                    <a:solidFill>
                      <a:schemeClr val="tx1"/>
                    </a:solidFill>
                    <a:latin typeface="Arial" panose="020B0604020202020204" pitchFamily="34" charset="0"/>
                    <a:cs typeface="Arial" panose="020B0604020202020204" pitchFamily="34" charset="0"/>
                  </a:rPr>
                  <a:t>U</a:t>
                </a:r>
                <a:r>
                  <a:rPr lang="en-US" sz="2000" baseline="-25000" dirty="0" err="1" smtClean="0">
                    <a:solidFill>
                      <a:schemeClr val="tx1"/>
                    </a:solidFill>
                    <a:latin typeface="Arial" panose="020B0604020202020204" pitchFamily="34" charset="0"/>
                    <a:cs typeface="Arial" panose="020B0604020202020204" pitchFamily="34" charset="0"/>
                  </a:rPr>
                  <a:t>k</a:t>
                </a:r>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et des entrées X</a:t>
                </a:r>
                <a:r>
                  <a:rPr lang="en-US" sz="2000" baseline="-25000" dirty="0" smtClean="0">
                    <a:solidFill>
                      <a:schemeClr val="tx1"/>
                    </a:solidFill>
                    <a:latin typeface="Arial" panose="020B0604020202020204" pitchFamily="34" charset="0"/>
                    <a:cs typeface="Arial" panose="020B0604020202020204" pitchFamily="34" charset="0"/>
                  </a:rPr>
                  <a:t>i</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b="0" i="1" smtClean="0">
                        <a:solidFill>
                          <a:schemeClr val="tx1"/>
                        </a:solidFill>
                        <a:latin typeface="Cambria Math"/>
                        <a:cs typeface="Arial" panose="020B0604020202020204" pitchFamily="34" charset="0"/>
                      </a:rPr>
                      <m:t>𝑌</m:t>
                    </m:r>
                    <m:r>
                      <a:rPr lang="fr-FR" sz="2000" b="0" i="1" smtClean="0">
                        <a:solidFill>
                          <a:schemeClr val="tx1"/>
                        </a:solidFill>
                        <a:latin typeface="Cambria Math"/>
                        <a:cs typeface="Arial" panose="020B0604020202020204" pitchFamily="34" charset="0"/>
                      </a:rPr>
                      <m:t>=</m:t>
                    </m:r>
                    <m:r>
                      <a:rPr lang="fr-FR" sz="2000" b="0" i="1" smtClean="0">
                        <a:solidFill>
                          <a:schemeClr val="tx1"/>
                        </a:solidFill>
                        <a:latin typeface="Cambria Math"/>
                        <a:cs typeface="Arial" panose="020B0604020202020204" pitchFamily="34" charset="0"/>
                      </a:rPr>
                      <m:t>𝐽</m:t>
                    </m:r>
                    <m:d>
                      <m:dPr>
                        <m:ctrlPr>
                          <a:rPr lang="fr-FR" sz="2000" i="1">
                            <a:solidFill>
                              <a:schemeClr val="tx1"/>
                            </a:solidFill>
                            <a:latin typeface="Cambria Math"/>
                            <a:cs typeface="Arial" panose="020B0604020202020204" pitchFamily="34" charset="0"/>
                          </a:rPr>
                        </m:ctrlPr>
                      </m:dPr>
                      <m:e>
                        <m:r>
                          <a:rPr lang="fr-FR" sz="2000" i="1">
                            <a:solidFill>
                              <a:schemeClr val="tx1"/>
                            </a:solidFill>
                            <a:latin typeface="Cambria Math"/>
                            <a:cs typeface="Arial" panose="020B0604020202020204" pitchFamily="34" charset="0"/>
                          </a:rPr>
                          <m:t>𝑈</m:t>
                        </m:r>
                        <m:r>
                          <a:rPr lang="fr-FR" sz="2000" i="1">
                            <a:solidFill>
                              <a:schemeClr val="tx1"/>
                            </a:solidFill>
                            <a:latin typeface="Cambria Math"/>
                            <a:cs typeface="Arial" panose="020B0604020202020204" pitchFamily="34" charset="0"/>
                          </a:rPr>
                          <m:t>,</m:t>
                        </m:r>
                        <m:r>
                          <a:rPr lang="fr-FR" sz="2000" i="1">
                            <a:solidFill>
                              <a:schemeClr val="tx1"/>
                            </a:solidFill>
                            <a:latin typeface="Cambria Math"/>
                            <a:cs typeface="Arial" panose="020B0604020202020204" pitchFamily="34" charset="0"/>
                          </a:rPr>
                          <m:t>𝑋</m:t>
                        </m:r>
                      </m:e>
                    </m:d>
                  </m:oMath>
                </a14:m>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4" name="ZoneTexte 13"/>
              <p:cNvSpPr txBox="1">
                <a:spLocks noRot="1" noChangeAspect="1" noMove="1" noResize="1" noEditPoints="1" noAdjustHandles="1" noChangeArrowheads="1" noChangeShapeType="1" noTextEdit="1"/>
              </p:cNvSpPr>
              <p:nvPr/>
            </p:nvSpPr>
            <p:spPr>
              <a:xfrm>
                <a:off x="-23870" y="783144"/>
                <a:ext cx="9060365" cy="5411225"/>
              </a:xfrm>
              <a:prstGeom prst="rect">
                <a:avLst/>
              </a:prstGeom>
              <a:blipFill rotWithShape="1">
                <a:blip r:embed="rId2"/>
                <a:stretch>
                  <a:fillRect l="-606" t="-450" b="-1126"/>
                </a:stretch>
              </a:blipFill>
            </p:spPr>
            <p:txBody>
              <a:bodyPr/>
              <a:lstStyle/>
              <a:p>
                <a:r>
                  <a:rPr lang="en-US">
                    <a:noFill/>
                  </a:rPr>
                  <a:t> </a:t>
                </a:r>
              </a:p>
            </p:txBody>
          </p:sp>
        </mc:Fallback>
      </mc:AlternateContent>
    </p:spTree>
    <p:extLst>
      <p:ext uri="{BB962C8B-B14F-4D97-AF65-F5344CB8AC3E}">
        <p14:creationId xmlns:p14="http://schemas.microsoft.com/office/powerpoint/2010/main" val="232972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9325"/>
            <a:ext cx="5586979" cy="584775"/>
          </a:xfrm>
          <a:prstGeom prst="rect">
            <a:avLst/>
          </a:prstGeom>
          <a:noFill/>
        </p:spPr>
        <p:txBody>
          <a:bodyPr wrap="none" rtlCol="0">
            <a:spAutoFit/>
          </a:bodyPr>
          <a:lstStyle/>
          <a:p>
            <a:r>
              <a:rPr lang="en-US" sz="3200" b="1" dirty="0">
                <a:solidFill>
                  <a:schemeClr val="tx1"/>
                </a:solidFill>
                <a:latin typeface="Calibri" panose="020F0502020204030204" pitchFamily="34" charset="0"/>
              </a:rPr>
              <a:t>Classification des </a:t>
            </a:r>
            <a:r>
              <a:rPr lang="en-US" sz="3200" b="1" dirty="0" err="1" smtClean="0">
                <a:solidFill>
                  <a:schemeClr val="tx1"/>
                </a:solidFill>
                <a:latin typeface="Calibri" panose="020F0502020204030204" pitchFamily="34" charset="0"/>
              </a:rPr>
              <a:t>modèles</a:t>
            </a:r>
            <a:r>
              <a:rPr lang="en-US" sz="3200" b="1" dirty="0" smtClean="0">
                <a:solidFill>
                  <a:schemeClr val="tx1"/>
                </a:solidFill>
                <a:latin typeface="Calibri" panose="020F0502020204030204" pitchFamily="34" charset="0"/>
              </a:rPr>
              <a:t> (4/4)</a:t>
            </a:r>
            <a:endParaRPr lang="en-US" sz="3200" dirty="0">
              <a:solidFill>
                <a:schemeClr val="tx1"/>
              </a:solidFill>
              <a:latin typeface="Calibri" panose="020F0502020204030204" pitchFamily="34" charset="0"/>
            </a:endParaRPr>
          </a:p>
        </p:txBody>
      </p:sp>
      <p:cxnSp>
        <p:nvCxnSpPr>
          <p:cNvPr id="8" name="Connecteur droit 7"/>
          <p:cNvCxnSpPr/>
          <p:nvPr/>
        </p:nvCxnSpPr>
        <p:spPr>
          <a:xfrm>
            <a:off x="0" y="783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utoShape 5" descr="C_p"/>
          <p:cNvSpPr>
            <a:spLocks noChangeAspect="1" noChangeArrowheads="1"/>
          </p:cNvSpPr>
          <p:nvPr/>
        </p:nvSpPr>
        <p:spPr bwMode="auto">
          <a:xfrm>
            <a:off x="126238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CATIA® de Dassault Systèmes® | AMD"/>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14" name="ZoneTexte 13"/>
              <p:cNvSpPr txBox="1"/>
              <p:nvPr/>
            </p:nvSpPr>
            <p:spPr>
              <a:xfrm>
                <a:off x="122944" y="980728"/>
                <a:ext cx="8953346" cy="2708434"/>
              </a:xfrm>
              <a:prstGeom prst="rect">
                <a:avLst/>
              </a:prstGeom>
              <a:noFill/>
            </p:spPr>
            <p:txBody>
              <a:bodyPr wrap="square" rtlCol="0">
                <a:spAutoFit/>
              </a:bodyPr>
              <a:lstStyle/>
              <a:p>
                <a:pPr marL="342900" indent="-342900">
                  <a:spcAft>
                    <a:spcPts val="18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Dans le cas d’un modèle probabiliste, le système </a:t>
                </a:r>
                <a:r>
                  <a:rPr lang="fr-FR" sz="2000" dirty="0" err="1" smtClean="0">
                    <a:solidFill>
                      <a:schemeClr val="tx1"/>
                    </a:solidFill>
                    <a:latin typeface="Arial" panose="020B0604020202020204" pitchFamily="34" charset="0"/>
                    <a:cs typeface="Arial" panose="020B0604020202020204" pitchFamily="34" charset="0"/>
                  </a:rPr>
                  <a:t>d’edo</a:t>
                </a:r>
                <a:r>
                  <a:rPr lang="fr-FR" sz="2000" dirty="0" smtClean="0">
                    <a:solidFill>
                      <a:schemeClr val="tx1"/>
                    </a:solidFill>
                    <a:latin typeface="Arial" panose="020B0604020202020204" pitchFamily="34" charset="0"/>
                    <a:cs typeface="Arial" panose="020B0604020202020204" pitchFamily="34" charset="0"/>
                  </a:rPr>
                  <a:t> peut être remplacé par un </a:t>
                </a:r>
                <a:r>
                  <a:rPr lang="fr-FR" sz="2000" b="1" dirty="0" smtClean="0">
                    <a:solidFill>
                      <a:schemeClr val="tx1"/>
                    </a:solidFill>
                    <a:latin typeface="Arial" panose="020B0604020202020204" pitchFamily="34" charset="0"/>
                    <a:cs typeface="Arial" panose="020B0604020202020204" pitchFamily="34" charset="0"/>
                  </a:rPr>
                  <a:t>système d’équations différentielles stochastiques (</a:t>
                </a:r>
                <a:r>
                  <a:rPr lang="fr-FR" sz="2000" b="1" dirty="0" err="1" smtClean="0">
                    <a:solidFill>
                      <a:schemeClr val="tx1"/>
                    </a:solidFill>
                    <a:latin typeface="Arial" panose="020B0604020202020204" pitchFamily="34" charset="0"/>
                    <a:cs typeface="Arial" panose="020B0604020202020204" pitchFamily="34" charset="0"/>
                  </a:rPr>
                  <a:t>eds</a:t>
                </a:r>
                <a:r>
                  <a:rPr lang="fr-FR" sz="2000" b="1" dirty="0" smtClean="0">
                    <a:solidFill>
                      <a:schemeClr val="tx1"/>
                    </a:solidFill>
                    <a:latin typeface="Arial" panose="020B0604020202020204" pitchFamily="34" charset="0"/>
                    <a:cs typeface="Arial" panose="020B0604020202020204" pitchFamily="34" charset="0"/>
                  </a:rPr>
                  <a:t>) </a:t>
                </a:r>
                <a:r>
                  <a:rPr lang="fr-FR" sz="2000" dirty="0" smtClean="0">
                    <a:solidFill>
                      <a:schemeClr val="tx1"/>
                    </a:solidFill>
                    <a:latin typeface="Arial" panose="020B0604020202020204" pitchFamily="34" charset="0"/>
                    <a:cs typeface="Arial" panose="020B0604020202020204" pitchFamily="34" charset="0"/>
                  </a:rPr>
                  <a:t>et le système d’</a:t>
                </a:r>
                <a:r>
                  <a:rPr lang="fr-FR" sz="2000" dirty="0" err="1" smtClean="0">
                    <a:solidFill>
                      <a:schemeClr val="tx1"/>
                    </a:solidFill>
                    <a:latin typeface="Arial" panose="020B0604020202020204" pitchFamily="34" charset="0"/>
                    <a:cs typeface="Arial" panose="020B0604020202020204" pitchFamily="34" charset="0"/>
                  </a:rPr>
                  <a:t>edp</a:t>
                </a:r>
                <a:r>
                  <a:rPr lang="fr-FR" sz="2000" b="1" dirty="0" smtClean="0">
                    <a:solidFill>
                      <a:schemeClr val="tx1"/>
                    </a:solidFill>
                    <a:latin typeface="Arial" panose="020B0604020202020204" pitchFamily="34" charset="0"/>
                    <a:cs typeface="Arial" panose="020B0604020202020204" pitchFamily="34" charset="0"/>
                  </a:rPr>
                  <a:t> par un système d’équations aux dérivées partielles stochastiques (</a:t>
                </a:r>
                <a:r>
                  <a:rPr lang="fr-FR" sz="2000" b="1" dirty="0" err="1" smtClean="0">
                    <a:solidFill>
                      <a:schemeClr val="tx1"/>
                    </a:solidFill>
                    <a:latin typeface="Arial" panose="020B0604020202020204" pitchFamily="34" charset="0"/>
                    <a:cs typeface="Arial" panose="020B0604020202020204" pitchFamily="34" charset="0"/>
                  </a:rPr>
                  <a:t>edps</a:t>
                </a:r>
                <a:r>
                  <a:rPr lang="fr-FR" sz="2000" b="1" dirty="0" smtClean="0">
                    <a:solidFill>
                      <a:schemeClr val="tx1"/>
                    </a:solidFill>
                    <a:latin typeface="Arial" panose="020B0604020202020204" pitchFamily="34" charset="0"/>
                    <a:cs typeface="Arial" panose="020B0604020202020204" pitchFamily="34" charset="0"/>
                  </a:rPr>
                  <a:t>). </a:t>
                </a:r>
              </a:p>
              <a:p>
                <a:pPr marL="342900" indent="-342900">
                  <a:spcAft>
                    <a:spcPts val="1800"/>
                  </a:spcAft>
                  <a:buFont typeface="Courier New" panose="02070309020205020404" pitchFamily="49" charset="0"/>
                  <a:buChar char="o"/>
                </a:pPr>
                <a:r>
                  <a:rPr lang="fr-FR" sz="2000" dirty="0" smtClean="0">
                    <a:solidFill>
                      <a:schemeClr val="tx1"/>
                    </a:solidFill>
                    <a:latin typeface="Arial" panose="020B0604020202020204" pitchFamily="34" charset="0"/>
                    <a:cs typeface="Arial" panose="020B0604020202020204" pitchFamily="34" charset="0"/>
                  </a:rPr>
                  <a:t>Par exemple, en finance de marché, on </a:t>
                </a:r>
                <a:r>
                  <a:rPr lang="fr-FR" sz="2000" dirty="0" smtClean="0">
                    <a:solidFill>
                      <a:schemeClr val="tx1"/>
                    </a:solidFill>
                    <a:latin typeface="Arial" panose="020B0604020202020204" pitchFamily="34" charset="0"/>
                    <a:cs typeface="Arial" panose="020B0604020202020204" pitchFamily="34" charset="0"/>
                  </a:rPr>
                  <a:t>utilise parfois </a:t>
                </a:r>
                <a:r>
                  <a:rPr lang="fr-FR" sz="2000" dirty="0" smtClean="0">
                    <a:solidFill>
                      <a:schemeClr val="tx1"/>
                    </a:solidFill>
                    <a:latin typeface="Arial" panose="020B0604020202020204" pitchFamily="34" charset="0"/>
                    <a:cs typeface="Arial" panose="020B0604020202020204" pitchFamily="34" charset="0"/>
                  </a:rPr>
                  <a:t>le modèle suivant pour l’évolution du cours </a:t>
                </a:r>
                <a14:m>
                  <m:oMath xmlns:m="http://schemas.openxmlformats.org/officeDocument/2006/math">
                    <m:sSub>
                      <m:sSubPr>
                        <m:ctrlPr>
                          <a:rPr lang="fr-FR" sz="2000" i="1">
                            <a:solidFill>
                              <a:schemeClr val="tx1"/>
                            </a:solidFill>
                            <a:latin typeface="Cambria Math"/>
                            <a:ea typeface="Cambria Math"/>
                            <a:cs typeface="Arial" panose="020B0604020202020204" pitchFamily="34" charset="0"/>
                          </a:rPr>
                        </m:ctrlPr>
                      </m:sSubPr>
                      <m:e>
                        <m:r>
                          <a:rPr lang="fr-FR" sz="2000" i="1">
                            <a:solidFill>
                              <a:schemeClr val="tx1"/>
                            </a:solidFill>
                            <a:latin typeface="Cambria Math"/>
                            <a:ea typeface="Cambria Math"/>
                            <a:cs typeface="Arial" panose="020B0604020202020204" pitchFamily="34" charset="0"/>
                          </a:rPr>
                          <m:t>𝑆</m:t>
                        </m:r>
                      </m:e>
                      <m:sub>
                        <m:r>
                          <a:rPr lang="fr-FR" sz="2000" i="1">
                            <a:solidFill>
                              <a:schemeClr val="tx1"/>
                            </a:solidFill>
                            <a:latin typeface="Cambria Math"/>
                            <a:ea typeface="Cambria Math"/>
                            <a:cs typeface="Arial" panose="020B0604020202020204" pitchFamily="34" charset="0"/>
                          </a:rPr>
                          <m:t>𝑡</m:t>
                        </m:r>
                      </m:sub>
                    </m:sSub>
                    <m:r>
                      <a:rPr lang="fr-FR" sz="2000" i="1">
                        <a:solidFill>
                          <a:schemeClr val="tx1"/>
                        </a:solidFill>
                        <a:latin typeface="Cambria Math"/>
                        <a:ea typeface="Cambria Math"/>
                        <a:cs typeface="Arial" panose="020B0604020202020204" pitchFamily="34" charset="0"/>
                      </a:rPr>
                      <m:t> </m:t>
                    </m:r>
                  </m:oMath>
                </a14:m>
                <a:r>
                  <a:rPr lang="fr-FR" sz="2000" dirty="0" smtClean="0">
                    <a:solidFill>
                      <a:schemeClr val="tx1"/>
                    </a:solidFill>
                    <a:latin typeface="Arial" panose="020B0604020202020204" pitchFamily="34" charset="0"/>
                    <a:cs typeface="Arial" panose="020B0604020202020204" pitchFamily="34" charset="0"/>
                  </a:rPr>
                  <a:t>d’un actif (une action par exemple) </a:t>
                </a:r>
              </a:p>
              <a:p>
                <a:pPr>
                  <a:spcAft>
                    <a:spcPts val="1200"/>
                  </a:spcAft>
                </a:pPr>
                <a:r>
                  <a:rPr lang="fr-FR" sz="2000" b="0" dirty="0">
                    <a:solidFill>
                      <a:schemeClr val="tx1"/>
                    </a:solidFill>
                    <a:latin typeface="Arial" panose="020B0604020202020204" pitchFamily="34" charset="0"/>
                    <a:cs typeface="Arial" panose="020B0604020202020204" pitchFamily="34" charset="0"/>
                  </a:rPr>
                  <a:t> </a:t>
                </a:r>
                <a:r>
                  <a:rPr lang="fr-FR" sz="2000" b="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fr-FR" sz="2000" b="0" i="1" smtClean="0">
                        <a:solidFill>
                          <a:schemeClr val="tx1"/>
                        </a:solidFill>
                        <a:latin typeface="Cambria Math"/>
                        <a:cs typeface="Arial" panose="020B0604020202020204" pitchFamily="34" charset="0"/>
                      </a:rPr>
                      <m:t>𝑑</m:t>
                    </m:r>
                    <m:sSub>
                      <m:sSubPr>
                        <m:ctrlPr>
                          <a:rPr lang="fr-FR" sz="2000" b="0" i="1" smtClean="0">
                            <a:solidFill>
                              <a:schemeClr val="tx1"/>
                            </a:solidFill>
                            <a:latin typeface="Cambria Math"/>
                            <a:cs typeface="Arial" panose="020B0604020202020204" pitchFamily="34" charset="0"/>
                          </a:rPr>
                        </m:ctrlPr>
                      </m:sSubPr>
                      <m:e>
                        <m:r>
                          <a:rPr lang="fr-FR" sz="2000" b="0" i="1" smtClean="0">
                            <a:solidFill>
                              <a:schemeClr val="tx1"/>
                            </a:solidFill>
                            <a:latin typeface="Cambria Math"/>
                            <a:cs typeface="Arial" panose="020B0604020202020204" pitchFamily="34" charset="0"/>
                          </a:rPr>
                          <m:t>𝑆</m:t>
                        </m:r>
                      </m:e>
                      <m:sub>
                        <m:r>
                          <a:rPr lang="fr-FR" sz="2000" b="0" i="1" smtClean="0">
                            <a:solidFill>
                              <a:schemeClr val="tx1"/>
                            </a:solidFill>
                            <a:latin typeface="Cambria Math"/>
                            <a:cs typeface="Arial" panose="020B0604020202020204" pitchFamily="34" charset="0"/>
                          </a:rPr>
                          <m:t>𝑡</m:t>
                        </m:r>
                      </m:sub>
                    </m:sSub>
                    <m:r>
                      <a:rPr lang="fr-FR" sz="2000" b="0" i="1" smtClean="0">
                        <a:solidFill>
                          <a:schemeClr val="tx1"/>
                        </a:solidFill>
                        <a:latin typeface="Cambria Math"/>
                        <a:cs typeface="Arial" panose="020B0604020202020204" pitchFamily="34" charset="0"/>
                      </a:rPr>
                      <m:t>= </m:t>
                    </m:r>
                    <m:r>
                      <a:rPr lang="fr-FR" sz="2000" b="0" i="1" smtClean="0">
                        <a:solidFill>
                          <a:schemeClr val="tx1"/>
                        </a:solidFill>
                        <a:latin typeface="Cambria Math"/>
                        <a:ea typeface="Cambria Math"/>
                        <a:cs typeface="Arial" panose="020B0604020202020204" pitchFamily="34" charset="0"/>
                      </a:rPr>
                      <m:t>𝜇</m:t>
                    </m:r>
                    <m:r>
                      <a:rPr lang="fr-FR" sz="2000" b="0" i="1" smtClean="0">
                        <a:solidFill>
                          <a:schemeClr val="tx1"/>
                        </a:solidFill>
                        <a:latin typeface="Cambria Math"/>
                        <a:ea typeface="Cambria Math"/>
                        <a:cs typeface="Arial" panose="020B0604020202020204" pitchFamily="34" charset="0"/>
                      </a:rPr>
                      <m:t> </m:t>
                    </m:r>
                    <m:sSub>
                      <m:sSubPr>
                        <m:ctrlPr>
                          <a:rPr lang="fr-FR" sz="2000" b="0" i="1" smtClean="0">
                            <a:solidFill>
                              <a:schemeClr val="tx1"/>
                            </a:solidFill>
                            <a:latin typeface="Cambria Math"/>
                            <a:ea typeface="Cambria Math"/>
                            <a:cs typeface="Arial" panose="020B0604020202020204" pitchFamily="34" charset="0"/>
                          </a:rPr>
                        </m:ctrlPr>
                      </m:sSubPr>
                      <m:e>
                        <m:r>
                          <a:rPr lang="fr-FR" sz="2000" b="0" i="1" smtClean="0">
                            <a:solidFill>
                              <a:schemeClr val="tx1"/>
                            </a:solidFill>
                            <a:latin typeface="Cambria Math"/>
                            <a:ea typeface="Cambria Math"/>
                            <a:cs typeface="Arial" panose="020B0604020202020204" pitchFamily="34" charset="0"/>
                          </a:rPr>
                          <m:t>𝑆</m:t>
                        </m:r>
                      </m:e>
                      <m:sub>
                        <m:r>
                          <a:rPr lang="fr-FR" sz="2000" b="0" i="1" smtClean="0">
                            <a:solidFill>
                              <a:schemeClr val="tx1"/>
                            </a:solidFill>
                            <a:latin typeface="Cambria Math"/>
                            <a:ea typeface="Cambria Math"/>
                            <a:cs typeface="Arial" panose="020B0604020202020204" pitchFamily="34" charset="0"/>
                          </a:rPr>
                          <m:t>𝑡</m:t>
                        </m:r>
                      </m:sub>
                    </m:sSub>
                    <m:r>
                      <a:rPr lang="fr-FR" sz="2000" b="0" i="1" smtClean="0">
                        <a:solidFill>
                          <a:schemeClr val="tx1"/>
                        </a:solidFill>
                        <a:latin typeface="Cambria Math"/>
                        <a:ea typeface="Cambria Math"/>
                        <a:cs typeface="Arial" panose="020B0604020202020204" pitchFamily="34" charset="0"/>
                      </a:rPr>
                      <m:t> </m:t>
                    </m:r>
                    <m:r>
                      <a:rPr lang="fr-FR" sz="2000" b="0" i="1" smtClean="0">
                        <a:solidFill>
                          <a:schemeClr val="tx1"/>
                        </a:solidFill>
                        <a:latin typeface="Cambria Math"/>
                        <a:ea typeface="Cambria Math"/>
                        <a:cs typeface="Arial" panose="020B0604020202020204" pitchFamily="34" charset="0"/>
                      </a:rPr>
                      <m:t>𝑑𝑡</m:t>
                    </m:r>
                    <m:r>
                      <a:rPr lang="fr-FR" sz="2000" b="0" i="1" smtClean="0">
                        <a:solidFill>
                          <a:schemeClr val="tx1"/>
                        </a:solidFill>
                        <a:latin typeface="Cambria Math"/>
                        <a:ea typeface="Cambria Math"/>
                        <a:cs typeface="Arial" panose="020B0604020202020204" pitchFamily="34" charset="0"/>
                      </a:rPr>
                      <m:t>+ </m:t>
                    </m:r>
                    <m:r>
                      <a:rPr lang="fr-FR" sz="2000" b="0" i="1" smtClean="0">
                        <a:solidFill>
                          <a:schemeClr val="tx1"/>
                        </a:solidFill>
                        <a:latin typeface="Cambria Math"/>
                        <a:ea typeface="Cambria Math"/>
                        <a:cs typeface="Arial" panose="020B0604020202020204" pitchFamily="34" charset="0"/>
                      </a:rPr>
                      <m:t>𝜎</m:t>
                    </m:r>
                    <m:r>
                      <a:rPr lang="fr-FR" sz="2000" i="1">
                        <a:solidFill>
                          <a:schemeClr val="tx1"/>
                        </a:solidFill>
                        <a:latin typeface="Cambria Math"/>
                        <a:ea typeface="Cambria Math"/>
                        <a:cs typeface="Arial" panose="020B0604020202020204" pitchFamily="34" charset="0"/>
                      </a:rPr>
                      <m:t> </m:t>
                    </m:r>
                    <m:sSub>
                      <m:sSubPr>
                        <m:ctrlPr>
                          <a:rPr lang="fr-FR" sz="2000" i="1">
                            <a:solidFill>
                              <a:schemeClr val="tx1"/>
                            </a:solidFill>
                            <a:latin typeface="Cambria Math"/>
                            <a:ea typeface="Cambria Math"/>
                            <a:cs typeface="Arial" panose="020B0604020202020204" pitchFamily="34" charset="0"/>
                          </a:rPr>
                        </m:ctrlPr>
                      </m:sSubPr>
                      <m:e>
                        <m:r>
                          <a:rPr lang="fr-FR" sz="2000" i="1">
                            <a:solidFill>
                              <a:schemeClr val="tx1"/>
                            </a:solidFill>
                            <a:latin typeface="Cambria Math"/>
                            <a:ea typeface="Cambria Math"/>
                            <a:cs typeface="Arial" panose="020B0604020202020204" pitchFamily="34" charset="0"/>
                          </a:rPr>
                          <m:t>𝑆</m:t>
                        </m:r>
                      </m:e>
                      <m:sub>
                        <m:r>
                          <a:rPr lang="fr-FR" sz="2000" i="1">
                            <a:solidFill>
                              <a:schemeClr val="tx1"/>
                            </a:solidFill>
                            <a:latin typeface="Cambria Math"/>
                            <a:ea typeface="Cambria Math"/>
                            <a:cs typeface="Arial" panose="020B0604020202020204" pitchFamily="34" charset="0"/>
                          </a:rPr>
                          <m:t>𝑡</m:t>
                        </m:r>
                      </m:sub>
                    </m:sSub>
                    <m:r>
                      <a:rPr lang="fr-FR" sz="2000" i="1">
                        <a:solidFill>
                          <a:schemeClr val="tx1"/>
                        </a:solidFill>
                        <a:latin typeface="Cambria Math"/>
                        <a:ea typeface="Cambria Math"/>
                        <a:cs typeface="Arial" panose="020B0604020202020204" pitchFamily="34" charset="0"/>
                      </a:rPr>
                      <m:t> </m:t>
                    </m:r>
                    <m:r>
                      <a:rPr lang="fr-FR" sz="2000" i="1">
                        <a:solidFill>
                          <a:schemeClr val="tx1"/>
                        </a:solidFill>
                        <a:latin typeface="Cambria Math"/>
                        <a:ea typeface="Cambria Math"/>
                        <a:cs typeface="Arial" panose="020B0604020202020204" pitchFamily="34" charset="0"/>
                      </a:rPr>
                      <m:t>𝑑</m:t>
                    </m:r>
                    <m:sSub>
                      <m:sSubPr>
                        <m:ctrlPr>
                          <a:rPr lang="fr-FR" sz="2000" i="1" smtClean="0">
                            <a:solidFill>
                              <a:schemeClr val="tx1"/>
                            </a:solidFill>
                            <a:latin typeface="Cambria Math"/>
                            <a:ea typeface="Cambria Math"/>
                            <a:cs typeface="Arial" panose="020B0604020202020204" pitchFamily="34" charset="0"/>
                          </a:rPr>
                        </m:ctrlPr>
                      </m:sSubPr>
                      <m:e>
                        <m:r>
                          <a:rPr lang="fr-FR" sz="2000" b="0" i="1" smtClean="0">
                            <a:solidFill>
                              <a:schemeClr val="tx1"/>
                            </a:solidFill>
                            <a:latin typeface="Cambria Math"/>
                            <a:ea typeface="Cambria Math"/>
                            <a:cs typeface="Arial" panose="020B0604020202020204" pitchFamily="34" charset="0"/>
                          </a:rPr>
                          <m:t>𝐵</m:t>
                        </m:r>
                      </m:e>
                      <m:sub>
                        <m:r>
                          <a:rPr lang="fr-FR" sz="2000" b="0" i="1" smtClean="0">
                            <a:solidFill>
                              <a:schemeClr val="tx1"/>
                            </a:solidFill>
                            <a:latin typeface="Cambria Math"/>
                            <a:ea typeface="Cambria Math"/>
                            <a:cs typeface="Arial" panose="020B0604020202020204" pitchFamily="34" charset="0"/>
                          </a:rPr>
                          <m:t>𝑡</m:t>
                        </m:r>
                      </m:sub>
                    </m:sSub>
                    <m:r>
                      <a:rPr lang="fr-FR" sz="2000" i="1">
                        <a:solidFill>
                          <a:schemeClr val="tx1"/>
                        </a:solidFill>
                        <a:latin typeface="Cambria Math"/>
                        <a:ea typeface="Cambria Math"/>
                        <a:cs typeface="Arial" panose="020B0604020202020204" pitchFamily="34" charset="0"/>
                      </a:rPr>
                      <m:t> </m:t>
                    </m:r>
                  </m:oMath>
                </a14:m>
                <a:endParaRPr lang="fr-FR" sz="2000" dirty="0" smtClean="0">
                  <a:solidFill>
                    <a:schemeClr val="tx1"/>
                  </a:solidFill>
                  <a:latin typeface="Arial" panose="020B0604020202020204" pitchFamily="34" charset="0"/>
                  <a:cs typeface="Arial" panose="020B0604020202020204" pitchFamily="34" charset="0"/>
                </a:endParaRPr>
              </a:p>
            </p:txBody>
          </p:sp>
        </mc:Choice>
        <mc:Fallback>
          <p:sp>
            <p:nvSpPr>
              <p:cNvPr id="14" name="ZoneTexte 13"/>
              <p:cNvSpPr txBox="1">
                <a:spLocks noRot="1" noChangeAspect="1" noMove="1" noResize="1" noEditPoints="1" noAdjustHandles="1" noChangeArrowheads="1" noChangeShapeType="1" noTextEdit="1"/>
              </p:cNvSpPr>
              <p:nvPr/>
            </p:nvSpPr>
            <p:spPr>
              <a:xfrm>
                <a:off x="122944" y="980728"/>
                <a:ext cx="8953346" cy="2708434"/>
              </a:xfrm>
              <a:prstGeom prst="rect">
                <a:avLst/>
              </a:prstGeom>
              <a:blipFill rotWithShape="1">
                <a:blip r:embed="rId2"/>
                <a:stretch>
                  <a:fillRect l="-613" t="-901" r="-953" b="-450"/>
                </a:stretch>
              </a:blipFill>
            </p:spPr>
            <p:txBody>
              <a:bodyPr/>
              <a:lstStyle/>
              <a:p>
                <a:r>
                  <a:rPr lang="en-US">
                    <a:noFill/>
                  </a:rPr>
                  <a:t> </a:t>
                </a:r>
              </a:p>
            </p:txBody>
          </p:sp>
        </mc:Fallback>
      </mc:AlternateContent>
      <p:pic>
        <p:nvPicPr>
          <p:cNvPr id="2050" name="Picture 2" descr="D:\villedie\Desktop\Cours_act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467" y="3140067"/>
            <a:ext cx="3967823" cy="29989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ZoneTexte 1"/>
              <p:cNvSpPr txBox="1"/>
              <p:nvPr/>
            </p:nvSpPr>
            <p:spPr>
              <a:xfrm>
                <a:off x="597003" y="3717032"/>
                <a:ext cx="4813094" cy="1692771"/>
              </a:xfrm>
              <a:prstGeom prst="rect">
                <a:avLst/>
              </a:prstGeom>
              <a:noFill/>
            </p:spPr>
            <p:txBody>
              <a:bodyPr wrap="square" rtlCol="0">
                <a:spAutoFit/>
              </a:bodyPr>
              <a:lstStyle/>
              <a:p>
                <a:pPr marL="0" lvl="1"/>
                <a:r>
                  <a:rPr lang="fr-FR" sz="2000" dirty="0">
                    <a:solidFill>
                      <a:schemeClr val="tx1"/>
                    </a:solidFill>
                    <a:latin typeface="Arial" panose="020B0604020202020204" pitchFamily="34" charset="0"/>
                    <a:cs typeface="Arial" panose="020B0604020202020204" pitchFamily="34" charset="0"/>
                  </a:rPr>
                  <a:t>où </a:t>
                </a:r>
                <a14:m>
                  <m:oMath xmlns:m="http://schemas.openxmlformats.org/officeDocument/2006/math">
                    <m:sSub>
                      <m:sSubPr>
                        <m:ctrlPr>
                          <a:rPr lang="fr-FR" sz="2000" i="1">
                            <a:solidFill>
                              <a:schemeClr val="tx1"/>
                            </a:solidFill>
                            <a:latin typeface="Cambria Math"/>
                            <a:ea typeface="Cambria Math"/>
                            <a:cs typeface="Arial" panose="020B0604020202020204" pitchFamily="34" charset="0"/>
                          </a:rPr>
                        </m:ctrlPr>
                      </m:sSubPr>
                      <m:e>
                        <m:r>
                          <a:rPr lang="fr-FR" sz="2000" i="1">
                            <a:solidFill>
                              <a:schemeClr val="tx1"/>
                            </a:solidFill>
                            <a:latin typeface="Cambria Math"/>
                            <a:ea typeface="Cambria Math"/>
                            <a:cs typeface="Arial" panose="020B0604020202020204" pitchFamily="34" charset="0"/>
                          </a:rPr>
                          <m:t>𝐵</m:t>
                        </m:r>
                      </m:e>
                      <m:sub>
                        <m:r>
                          <a:rPr lang="fr-FR" sz="2000" i="1">
                            <a:solidFill>
                              <a:schemeClr val="tx1"/>
                            </a:solidFill>
                            <a:latin typeface="Cambria Math"/>
                            <a:ea typeface="Cambria Math"/>
                            <a:cs typeface="Arial" panose="020B0604020202020204" pitchFamily="34" charset="0"/>
                          </a:rPr>
                          <m:t>𝑡</m:t>
                        </m:r>
                      </m:sub>
                    </m:sSub>
                    <m:r>
                      <a:rPr lang="fr-FR" sz="2000" i="1">
                        <a:solidFill>
                          <a:schemeClr val="tx1"/>
                        </a:solidFill>
                        <a:latin typeface="Cambria Math"/>
                        <a:ea typeface="Cambria Math"/>
                        <a:cs typeface="Arial" panose="020B0604020202020204" pitchFamily="34" charset="0"/>
                      </a:rPr>
                      <m:t> </m:t>
                    </m:r>
                  </m:oMath>
                </a14:m>
                <a:r>
                  <a:rPr lang="fr-FR" sz="2000" dirty="0">
                    <a:solidFill>
                      <a:schemeClr val="tx1"/>
                    </a:solidFill>
                    <a:latin typeface="Arial" panose="020B0604020202020204" pitchFamily="34" charset="0"/>
                    <a:cs typeface="Arial" panose="020B0604020202020204" pitchFamily="34" charset="0"/>
                  </a:rPr>
                  <a:t> est un mouvement Brownien sur </a:t>
                </a:r>
                <a14:m>
                  <m:oMath xmlns:m="http://schemas.openxmlformats.org/officeDocument/2006/math">
                    <m:r>
                      <a:rPr lang="fr-FR" sz="2000" i="1">
                        <a:solidFill>
                          <a:schemeClr val="tx1"/>
                        </a:solidFill>
                        <a:latin typeface="Cambria Math"/>
                        <a:ea typeface="Cambria Math"/>
                        <a:cs typeface="Arial" panose="020B0604020202020204" pitchFamily="34" charset="0"/>
                      </a:rPr>
                      <m:t>ℝ</m:t>
                    </m:r>
                    <m:r>
                      <a:rPr lang="fr-FR" sz="2000" i="1">
                        <a:solidFill>
                          <a:schemeClr val="tx1"/>
                        </a:solidFill>
                        <a:latin typeface="Cambria Math"/>
                        <a:ea typeface="Cambria Math"/>
                        <a:cs typeface="Arial" panose="020B0604020202020204" pitchFamily="34" charset="0"/>
                      </a:rPr>
                      <m:t> </m:t>
                    </m:r>
                  </m:oMath>
                </a14:m>
                <a:r>
                  <a:rPr lang="fr-FR" sz="2000" dirty="0">
                    <a:solidFill>
                      <a:schemeClr val="tx1"/>
                    </a:solidFill>
                    <a:latin typeface="Arial" panose="020B0604020202020204" pitchFamily="34" charset="0"/>
                    <a:cs typeface="Arial" panose="020B0604020202020204" pitchFamily="34" charset="0"/>
                  </a:rPr>
                  <a:t>et </a:t>
                </a:r>
                <a14:m>
                  <m:oMath xmlns:m="http://schemas.openxmlformats.org/officeDocument/2006/math">
                    <m:r>
                      <a:rPr lang="fr-FR" sz="2000" i="1">
                        <a:solidFill>
                          <a:schemeClr val="tx1"/>
                        </a:solidFill>
                        <a:latin typeface="Cambria Math"/>
                        <a:ea typeface="Cambria Math"/>
                        <a:cs typeface="Arial" panose="020B0604020202020204" pitchFamily="34" charset="0"/>
                      </a:rPr>
                      <m:t>𝜇</m:t>
                    </m:r>
                  </m:oMath>
                </a14:m>
                <a:r>
                  <a:rPr lang="fr-FR" sz="2000" dirty="0">
                    <a:solidFill>
                      <a:schemeClr val="tx1"/>
                    </a:solidFill>
                    <a:latin typeface="Arial" panose="020B0604020202020204" pitchFamily="34" charset="0"/>
                    <a:cs typeface="Arial" panose="020B0604020202020204" pitchFamily="34" charset="0"/>
                  </a:rPr>
                  <a:t> et </a:t>
                </a:r>
                <a14:m>
                  <m:oMath xmlns:m="http://schemas.openxmlformats.org/officeDocument/2006/math">
                    <m:r>
                      <a:rPr lang="fr-FR" sz="2000" i="1">
                        <a:solidFill>
                          <a:schemeClr val="tx1"/>
                        </a:solidFill>
                        <a:latin typeface="Cambria Math"/>
                        <a:ea typeface="Cambria Math"/>
                        <a:cs typeface="Arial" panose="020B0604020202020204" pitchFamily="34" charset="0"/>
                      </a:rPr>
                      <m:t>𝜎</m:t>
                    </m:r>
                  </m:oMath>
                </a14:m>
                <a:r>
                  <a:rPr lang="fr-FR" sz="2000" dirty="0">
                    <a:solidFill>
                      <a:schemeClr val="tx1"/>
                    </a:solidFill>
                    <a:latin typeface="Arial" panose="020B0604020202020204" pitchFamily="34" charset="0"/>
                    <a:cs typeface="Arial" panose="020B0604020202020204" pitchFamily="34" charset="0"/>
                  </a:rPr>
                  <a:t> deux constantes. Il s’agit d’un exemple simple d’équation différentielle stochastique. </a:t>
                </a:r>
              </a:p>
              <a:p>
                <a:endParaRPr lang="en-US" dirty="0"/>
              </a:p>
            </p:txBody>
          </p:sp>
        </mc:Choice>
        <mc:Fallback>
          <p:sp>
            <p:nvSpPr>
              <p:cNvPr id="2" name="ZoneTexte 1"/>
              <p:cNvSpPr txBox="1">
                <a:spLocks noRot="1" noChangeAspect="1" noMove="1" noResize="1" noEditPoints="1" noAdjustHandles="1" noChangeArrowheads="1" noChangeShapeType="1" noTextEdit="1"/>
              </p:cNvSpPr>
              <p:nvPr/>
            </p:nvSpPr>
            <p:spPr>
              <a:xfrm>
                <a:off x="597003" y="3717032"/>
                <a:ext cx="4813094" cy="1692771"/>
              </a:xfrm>
              <a:prstGeom prst="rect">
                <a:avLst/>
              </a:prstGeom>
              <a:blipFill rotWithShape="1">
                <a:blip r:embed="rId4"/>
                <a:stretch>
                  <a:fillRect l="-1394" t="-1444" r="-1774"/>
                </a:stretch>
              </a:blipFill>
            </p:spPr>
            <p:txBody>
              <a:bodyPr/>
              <a:lstStyle/>
              <a:p>
                <a:r>
                  <a:rPr lang="en-US">
                    <a:noFill/>
                  </a:rPr>
                  <a:t> </a:t>
                </a:r>
              </a:p>
            </p:txBody>
          </p:sp>
        </mc:Fallback>
      </mc:AlternateContent>
      <p:sp>
        <p:nvSpPr>
          <p:cNvPr id="3" name="ZoneTexte 2"/>
          <p:cNvSpPr txBox="1"/>
          <p:nvPr/>
        </p:nvSpPr>
        <p:spPr>
          <a:xfrm>
            <a:off x="5291339" y="3241356"/>
            <a:ext cx="3550972" cy="307777"/>
          </a:xfrm>
          <a:prstGeom prst="rect">
            <a:avLst/>
          </a:prstGeom>
          <a:solidFill>
            <a:schemeClr val="bg1"/>
          </a:solidFill>
        </p:spPr>
        <p:txBody>
          <a:bodyPr wrap="none" rtlCol="0">
            <a:spAutoFit/>
          </a:bodyPr>
          <a:lstStyle/>
          <a:p>
            <a:r>
              <a:rPr lang="en-US" sz="1400" dirty="0" smtClean="0">
                <a:solidFill>
                  <a:schemeClr val="tx1"/>
                </a:solidFill>
              </a:rPr>
              <a:t>Evolutions </a:t>
            </a:r>
            <a:r>
              <a:rPr lang="en-US" sz="1400" dirty="0" err="1" smtClean="0">
                <a:solidFill>
                  <a:schemeClr val="tx1"/>
                </a:solidFill>
              </a:rPr>
              <a:t>possibles</a:t>
            </a:r>
            <a:r>
              <a:rPr lang="en-US" sz="1400" dirty="0" smtClean="0">
                <a:solidFill>
                  <a:schemeClr val="tx1"/>
                </a:solidFill>
              </a:rPr>
              <a:t>  du </a:t>
            </a:r>
            <a:r>
              <a:rPr lang="en-US" sz="1400" dirty="0" err="1" smtClean="0">
                <a:solidFill>
                  <a:schemeClr val="tx1"/>
                </a:solidFill>
              </a:rPr>
              <a:t>cours</a:t>
            </a:r>
            <a:r>
              <a:rPr lang="en-US" sz="1400" dirty="0" smtClean="0">
                <a:solidFill>
                  <a:schemeClr val="tx1"/>
                </a:solidFill>
              </a:rPr>
              <a:t> d’un </a:t>
            </a:r>
            <a:r>
              <a:rPr lang="en-US" sz="1400" dirty="0" err="1" smtClean="0">
                <a:solidFill>
                  <a:schemeClr val="tx1"/>
                </a:solidFill>
              </a:rPr>
              <a:t>actif</a:t>
            </a:r>
            <a:r>
              <a:rPr lang="en-US" sz="1400" dirty="0" smtClean="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1580081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rs_mecaflu_intro_v1">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cours_mecaflu_intro_v1</Template>
  <TotalTime>11775</TotalTime>
  <Words>2005</Words>
  <Application>Microsoft Office PowerPoint</Application>
  <PresentationFormat>Affichage à l'écran (4:3)</PresentationFormat>
  <Paragraphs>120</Paragraphs>
  <Slides>17</Slides>
  <Notes>0</Notes>
  <HiddenSlides>0</HiddenSlides>
  <MMClips>1</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cours_mecaflu_intro_v1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Onera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dc:creator>
  <cp:lastModifiedBy>Villedieu</cp:lastModifiedBy>
  <cp:revision>311</cp:revision>
  <dcterms:created xsi:type="dcterms:W3CDTF">2013-02-27T22:11:35Z</dcterms:created>
  <dcterms:modified xsi:type="dcterms:W3CDTF">2020-09-06T07:39:50Z</dcterms:modified>
</cp:coreProperties>
</file>