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6" r:id="rId3"/>
    <p:sldId id="267" r:id="rId4"/>
    <p:sldId id="256" r:id="rId5"/>
    <p:sldId id="262" r:id="rId6"/>
    <p:sldId id="260" r:id="rId7"/>
    <p:sldId id="257" r:id="rId8"/>
    <p:sldId id="259" r:id="rId9"/>
    <p:sldId id="26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96" autoAdjust="0"/>
    <p:restoredTop sz="94660"/>
  </p:normalViewPr>
  <p:slideViewPr>
    <p:cSldViewPr>
      <p:cViewPr varScale="1">
        <p:scale>
          <a:sx n="63" d="100"/>
          <a:sy n="63" d="100"/>
        </p:scale>
        <p:origin x="87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344A-1090-40EA-B24D-08422B2862BF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5AB8E-B5E3-4EDD-8F7E-03BE712960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56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AB8E-B5E3-4EDD-8F7E-03BE7129609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54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E70-9CB9-49D5-828A-16E83252CD8E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4182-93BA-41F3-888F-602B81F57F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8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E70-9CB9-49D5-828A-16E83252CD8E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4182-93BA-41F3-888F-602B81F57F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14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E70-9CB9-49D5-828A-16E83252CD8E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4182-93BA-41F3-888F-602B81F57F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51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E70-9CB9-49D5-828A-16E83252CD8E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4182-93BA-41F3-888F-602B81F57F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71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E70-9CB9-49D5-828A-16E83252CD8E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4182-93BA-41F3-888F-602B81F57F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25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E70-9CB9-49D5-828A-16E83252CD8E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4182-93BA-41F3-888F-602B81F57F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72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E70-9CB9-49D5-828A-16E83252CD8E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4182-93BA-41F3-888F-602B81F57F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02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E70-9CB9-49D5-828A-16E83252CD8E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4182-93BA-41F3-888F-602B81F57F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0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E70-9CB9-49D5-828A-16E83252CD8E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4182-93BA-41F3-888F-602B81F57F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21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E70-9CB9-49D5-828A-16E83252CD8E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4182-93BA-41F3-888F-602B81F57F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12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E70-9CB9-49D5-828A-16E83252CD8E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4182-93BA-41F3-888F-602B81F57F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81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6E70-9CB9-49D5-828A-16E83252CD8E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F4182-93BA-41F3-888F-602B81F57F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50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28933"/>
            <a:ext cx="5128021" cy="55892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536" y="2924944"/>
            <a:ext cx="3437955" cy="3237369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83568" y="449022"/>
            <a:ext cx="7772400" cy="57991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Caractéristiques dimensionnelles d’un engrenage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643212" y="2276872"/>
            <a:ext cx="3094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Le module caractérise la taille des dents</a:t>
            </a:r>
          </a:p>
          <a:p>
            <a:r>
              <a:rPr lang="fr-FR" sz="1400" dirty="0"/>
              <a:t>d = </a:t>
            </a:r>
            <a:r>
              <a:rPr lang="fr-FR" sz="1400" dirty="0" err="1"/>
              <a:t>mz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8132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9873" y="260648"/>
            <a:ext cx="8784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b="1" dirty="0"/>
              <a:t>Choix du nombre de dents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512" y="76470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Le choix du nombre minimal de dent pour une roue dépend des risques d’interférence, du module (taille de la dent), du diamètre de l’arbre.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0795" t="21267"/>
          <a:stretch/>
        </p:blipFill>
        <p:spPr>
          <a:xfrm flipH="1">
            <a:off x="5652120" y="2915652"/>
            <a:ext cx="1367433" cy="17154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083" y="1182398"/>
            <a:ext cx="1535461" cy="1391190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2195737" y="1615484"/>
            <a:ext cx="2808311" cy="2965644"/>
            <a:chOff x="3131839" y="3402910"/>
            <a:chExt cx="2808311" cy="2965644"/>
          </a:xfrm>
        </p:grpSpPr>
        <p:grpSp>
          <p:nvGrpSpPr>
            <p:cNvPr id="8" name="Groupe 3"/>
            <p:cNvGrpSpPr>
              <a:grpSpLocks/>
            </p:cNvGrpSpPr>
            <p:nvPr/>
          </p:nvGrpSpPr>
          <p:grpSpPr bwMode="auto">
            <a:xfrm flipH="1">
              <a:off x="3131839" y="3402910"/>
              <a:ext cx="2808311" cy="2965644"/>
              <a:chOff x="1903445" y="1185689"/>
              <a:chExt cx="3532651" cy="3528392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3" t="9036" r="78079" b="61115"/>
              <a:stretch>
                <a:fillRect/>
              </a:stretch>
            </p:blipFill>
            <p:spPr bwMode="auto">
              <a:xfrm>
                <a:off x="1903445" y="1185689"/>
                <a:ext cx="3411505" cy="3528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0" name="Connecteur droit 9"/>
              <p:cNvCxnSpPr/>
              <p:nvPr/>
            </p:nvCxnSpPr>
            <p:spPr>
              <a:xfrm>
                <a:off x="1903445" y="1187277"/>
                <a:ext cx="353265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e 18"/>
            <p:cNvGrpSpPr/>
            <p:nvPr/>
          </p:nvGrpSpPr>
          <p:grpSpPr>
            <a:xfrm>
              <a:off x="3851920" y="5157192"/>
              <a:ext cx="1368152" cy="566848"/>
              <a:chOff x="3851920" y="5157192"/>
              <a:chExt cx="1368152" cy="566848"/>
            </a:xfrm>
          </p:grpSpPr>
          <p:cxnSp>
            <p:nvCxnSpPr>
              <p:cNvPr id="13" name="Connecteur droit 12"/>
              <p:cNvCxnSpPr/>
              <p:nvPr/>
            </p:nvCxnSpPr>
            <p:spPr>
              <a:xfrm>
                <a:off x="3851920" y="5157192"/>
                <a:ext cx="1368152" cy="36004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3851920" y="5364000"/>
                <a:ext cx="1368152" cy="36004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>
                <a:off x="5148064" y="5508000"/>
                <a:ext cx="0" cy="216024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ZoneTexte 10"/>
          <p:cNvSpPr txBox="1"/>
          <p:nvPr/>
        </p:nvSpPr>
        <p:spPr>
          <a:xfrm>
            <a:off x="229873" y="1602710"/>
            <a:ext cx="2592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doit vérifier qu’il reste suffisamment de matière entre le diamètre de pied de dent et le diamètre de l’arbre (ou le fond de la rainure de clavette si </a:t>
            </a:r>
          </a:p>
          <a:p>
            <a:r>
              <a:rPr lang="fr-FR" dirty="0"/>
              <a:t>on en utilise une.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365" y="1324033"/>
            <a:ext cx="1216948" cy="107446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3384" y="2987660"/>
            <a:ext cx="1544190" cy="1512168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725232" y="2411596"/>
            <a:ext cx="273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Pignon avec arbre rapporté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496759" y="4427820"/>
            <a:ext cx="13887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Pignon </a:t>
            </a:r>
            <a:r>
              <a:rPr lang="fr-FR" dirty="0" err="1"/>
              <a:t>arbré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5560973"/>
            <a:ext cx="5040560" cy="95626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79512" y="489296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éviter l’interférence des dents pendant la rotation des deux roues il y a un nombre de dents à respecter, si les deux roues ont plus de 17 dents il n’y a pas de risque d’interférence.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30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5" y="821318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b="1" dirty="0"/>
              <a:t>Projet</a:t>
            </a:r>
          </a:p>
          <a:p>
            <a:pPr algn="ctr"/>
            <a:endParaRPr lang="fr-FR" sz="2700" b="1" dirty="0"/>
          </a:p>
          <a:p>
            <a:pPr algn="ctr"/>
            <a:r>
              <a:rPr lang="fr-FR" sz="2700" b="1" dirty="0">
                <a:solidFill>
                  <a:srgbClr val="FF0000"/>
                </a:solidFill>
              </a:rPr>
              <a:t>Cette année les calculs de la taille des dents (module) et du diamètre des arbres ne sont pas abordés.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700" b="1" dirty="0">
              <a:solidFill>
                <a:srgbClr val="FF0000"/>
              </a:solidFill>
            </a:endParaRPr>
          </a:p>
          <a:p>
            <a:r>
              <a:rPr lang="fr-FR" sz="2700" b="1" u="sng" dirty="0"/>
              <a:t>Dans le réducteur: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700" b="1" dirty="0"/>
              <a:t>Module des roues dentées : m ≥ 1,5.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700" b="1" dirty="0"/>
              <a:t>Diamètre minimal de chaque arbre du réducteur : d ≥ 15 mm</a:t>
            </a:r>
          </a:p>
          <a:p>
            <a:endParaRPr lang="fr-FR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3792" y="184793"/>
            <a:ext cx="7772400" cy="720079"/>
          </a:xfrm>
        </p:spPr>
        <p:txBody>
          <a:bodyPr>
            <a:normAutofit/>
          </a:bodyPr>
          <a:lstStyle/>
          <a:p>
            <a:r>
              <a:rPr lang="fr-FR" sz="3200" b="1" dirty="0"/>
              <a:t>Dimensionnement d’un arbre en torsion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129950" y="1052736"/>
                <a:ext cx="2808312" cy="1074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fr-FR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p>
                      <m:r>
                        <a:rPr lang="el-GR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fr-FR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fr-FR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l-GR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l-GR" sz="32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950" y="1052736"/>
                <a:ext cx="2808312" cy="10745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4962345" y="1424972"/>
            <a:ext cx="263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Cas d’un arbre cylindrique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ous-titre 7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59532" y="3718296"/>
                <a:ext cx="2048272" cy="694928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fr-F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𝑒𝑔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Sous-titr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59532" y="3718296"/>
                <a:ext cx="2048272" cy="694928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égende encadrée 1 8"/>
          <p:cNvSpPr/>
          <p:nvPr/>
        </p:nvSpPr>
        <p:spPr>
          <a:xfrm>
            <a:off x="323528" y="5514434"/>
            <a:ext cx="2304256" cy="938902"/>
          </a:xfrm>
          <a:prstGeom prst="borderCallout1">
            <a:avLst>
              <a:gd name="adj1" fmla="val 1313"/>
              <a:gd name="adj2" fmla="val 31559"/>
              <a:gd name="adj3" fmla="val -143418"/>
              <a:gd name="adj4" fmla="val 31509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/>
              <a:t>Coefficient de sécurité</a:t>
            </a:r>
          </a:p>
          <a:p>
            <a:pPr algn="ctr"/>
            <a:r>
              <a:rPr lang="fr-FR" dirty="0"/>
              <a:t>En général s = 4 </a:t>
            </a:r>
          </a:p>
          <a:p>
            <a:pPr algn="ctr"/>
            <a:r>
              <a:rPr lang="fr-FR" dirty="0"/>
              <a:t>(pré-dimensionnement)</a:t>
            </a:r>
          </a:p>
        </p:txBody>
      </p:sp>
      <p:sp>
        <p:nvSpPr>
          <p:cNvPr id="10" name="Légende encadrée 1 9"/>
          <p:cNvSpPr/>
          <p:nvPr/>
        </p:nvSpPr>
        <p:spPr>
          <a:xfrm>
            <a:off x="593037" y="3156458"/>
            <a:ext cx="2696852" cy="235059"/>
          </a:xfrm>
          <a:prstGeom prst="borderCallout1">
            <a:avLst>
              <a:gd name="adj1" fmla="val 99201"/>
              <a:gd name="adj2" fmla="val 24326"/>
              <a:gd name="adj3" fmla="val 328494"/>
              <a:gd name="adj4" fmla="val 24141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/>
              <a:t>Contrainte de </a:t>
            </a:r>
            <a:r>
              <a:rPr lang="fr-FR" dirty="0" err="1"/>
              <a:t>scisaillement</a:t>
            </a:r>
            <a:endParaRPr lang="fr-FR" dirty="0"/>
          </a:p>
        </p:txBody>
      </p:sp>
      <p:sp>
        <p:nvSpPr>
          <p:cNvPr id="11" name="Légende encadrée 1 10"/>
          <p:cNvSpPr/>
          <p:nvPr/>
        </p:nvSpPr>
        <p:spPr>
          <a:xfrm>
            <a:off x="1331640" y="4632733"/>
            <a:ext cx="3168352" cy="662192"/>
          </a:xfrm>
          <a:prstGeom prst="borderCallout1">
            <a:avLst>
              <a:gd name="adj1" fmla="val -466"/>
              <a:gd name="adj2" fmla="val 23024"/>
              <a:gd name="adj3" fmla="val -63956"/>
              <a:gd name="adj4" fmla="val 23119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/>
              <a:t>Limite élastique au cisaillement</a:t>
            </a:r>
          </a:p>
          <a:p>
            <a:pPr algn="ctr"/>
            <a:r>
              <a:rPr lang="fr-FR" dirty="0"/>
              <a:t>Reg = ½ </a:t>
            </a:r>
            <a:r>
              <a:rPr lang="fr-FR" dirty="0" err="1"/>
              <a:t>Re</a:t>
            </a:r>
            <a:r>
              <a:rPr lang="fr-FR" dirty="0"/>
              <a:t> (matériaux isotrope)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10504" y="2102840"/>
            <a:ext cx="606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avec</a:t>
            </a:r>
          </a:p>
        </p:txBody>
      </p:sp>
      <p:sp>
        <p:nvSpPr>
          <p:cNvPr id="13" name="Flèche droite rayée 12"/>
          <p:cNvSpPr/>
          <p:nvPr/>
        </p:nvSpPr>
        <p:spPr>
          <a:xfrm>
            <a:off x="4788024" y="4200685"/>
            <a:ext cx="576064" cy="432048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5636290" y="3409135"/>
                <a:ext cx="2808312" cy="2008178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</m:t>
                      </m:r>
                      <m:r>
                        <a:rPr lang="fr-FR" sz="32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≥ </m:t>
                      </m:r>
                      <m:rad>
                        <m:radPr>
                          <m:ctrlPr>
                            <a:rPr lang="fr-F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fr-FR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fr-F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2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16 </m:t>
                              </m:r>
                              <m:sSup>
                                <m:sSupPr>
                                  <m:ctrlPr>
                                    <a:rPr lang="fr-FR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2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fr-FR" sz="32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32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fr-FR" sz="32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fr-FR" sz="32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32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fr-FR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den>
                          </m:f>
                        </m:e>
                      </m:rad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290" y="3409135"/>
                <a:ext cx="2808312" cy="20081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ous-titre 7"/>
          <p:cNvSpPr txBox="1">
            <a:spLocks/>
          </p:cNvSpPr>
          <p:nvPr/>
        </p:nvSpPr>
        <p:spPr>
          <a:xfrm>
            <a:off x="520153" y="2519655"/>
            <a:ext cx="2048272" cy="69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ous-titre 7"/>
              <p:cNvSpPr txBox="1">
                <a:spLocks/>
              </p:cNvSpPr>
              <p:nvPr/>
            </p:nvSpPr>
            <p:spPr>
              <a:xfrm>
                <a:off x="613792" y="2472763"/>
                <a:ext cx="3155729" cy="6949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fr-FR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fr-F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𝑐𝑜𝑢𝑝𝑙𝑒</m:t>
                      </m:r>
                      <m:r>
                        <a:rPr lang="fr-F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Sous-titr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92" y="2472763"/>
                <a:ext cx="3155729" cy="6949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3"/>
          <p:cNvCxnSpPr/>
          <p:nvPr/>
        </p:nvCxnSpPr>
        <p:spPr>
          <a:xfrm>
            <a:off x="520153" y="476672"/>
            <a:ext cx="7866039" cy="5760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4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1560" y="463558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 pratique, l'essai de caractérisation le plus simple pour des matériaux isotropes est l’essai de traction simple. </a:t>
            </a:r>
            <a:endParaRPr lang="fr-FR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784502" y="11247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18404"/>
              </p:ext>
            </p:extLst>
          </p:nvPr>
        </p:nvGraphicFramePr>
        <p:xfrm>
          <a:off x="5940152" y="183421"/>
          <a:ext cx="2022549" cy="1882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icture" r:id="rId3" imgW="457193" imgH="457193" progId="Word.Picture.8">
                  <p:embed/>
                </p:oleObj>
              </mc:Choice>
              <mc:Fallback>
                <p:oleObj name="Picture" r:id="rId3" imgW="457193" imgH="457193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83421"/>
                        <a:ext cx="2022549" cy="188264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23403"/>
              </p:ext>
            </p:extLst>
          </p:nvPr>
        </p:nvGraphicFramePr>
        <p:xfrm>
          <a:off x="683569" y="2360069"/>
          <a:ext cx="7848872" cy="3024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ACIERS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Nom + </a:t>
                      </a:r>
                      <a:r>
                        <a:rPr lang="fr-FR" sz="1600" dirty="0" err="1">
                          <a:effectLst/>
                        </a:rPr>
                        <a:t>TTh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</a:rPr>
                        <a:t>Rm</a:t>
                      </a:r>
                      <a:r>
                        <a:rPr lang="de-DE" sz="1600" dirty="0">
                          <a:effectLst/>
                        </a:rPr>
                        <a:t> (MPa)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Re (MPa)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E (</a:t>
                      </a:r>
                      <a:r>
                        <a:rPr lang="de-DE" sz="1600" dirty="0" err="1">
                          <a:effectLst/>
                        </a:rPr>
                        <a:t>GPa</a:t>
                      </a:r>
                      <a:r>
                        <a:rPr lang="de-DE" sz="1600" dirty="0">
                          <a:effectLst/>
                        </a:rPr>
                        <a:t>)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Prix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 235 (E24)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340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185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205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100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 335 (A60)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570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335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205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104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C35 (XC38) recuit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585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340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205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108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34 CrMo4 (35 CD4) trempé revenu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920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550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205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263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36 NiCrMo16 (35 NCD16) trempé revenu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1200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900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205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418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731678"/>
              </p:ext>
            </p:extLst>
          </p:nvPr>
        </p:nvGraphicFramePr>
        <p:xfrm>
          <a:off x="683569" y="5517232"/>
          <a:ext cx="7848872" cy="934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140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ACIER</a:t>
                      </a:r>
                      <a:r>
                        <a:rPr lang="fr-FR" sz="16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INOX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Nom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</a:rPr>
                        <a:t>Rm</a:t>
                      </a:r>
                      <a:r>
                        <a:rPr lang="de-DE" sz="1600" dirty="0">
                          <a:effectLst/>
                        </a:rPr>
                        <a:t> (MPa)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Re (MPa)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E (</a:t>
                      </a:r>
                      <a:r>
                        <a:rPr lang="de-DE" sz="1600" dirty="0" err="1">
                          <a:effectLst/>
                        </a:rPr>
                        <a:t>GPa</a:t>
                      </a:r>
                      <a:r>
                        <a:rPr lang="de-DE" sz="1600" dirty="0">
                          <a:effectLst/>
                        </a:rPr>
                        <a:t>)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Prix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X6 Cr17 (Z8C17)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400-640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240-280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190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520153" y="476672"/>
            <a:ext cx="7866039" cy="5760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63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4" y="1628800"/>
            <a:ext cx="7380312" cy="36752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1560" y="345553"/>
            <a:ext cx="3550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Coefficient de sécurité: 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520153" y="476672"/>
            <a:ext cx="7866039" cy="5760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26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3568" y="403345"/>
            <a:ext cx="7292427" cy="64939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Dimensionnement d’une dent (module)</a:t>
            </a:r>
          </a:p>
        </p:txBody>
      </p:sp>
      <p:pic>
        <p:nvPicPr>
          <p:cNvPr id="2050" name="Picture 2" descr="Résultat de recherche d'images pour &quot;engrenag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096344" cy="227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27584" y="4376837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On calcule la contrainte due à la flexion au pied de la dent.</a:t>
            </a:r>
          </a:p>
          <a:p>
            <a:r>
              <a:rPr lang="fr-FR" sz="2000" dirty="0"/>
              <a:t>Hypothèses: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Dent assimilée à une poutre encastrée, sollicitée en flexion.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Effort exercé en bout de dent (début d’engrènement)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Une seule dent en prise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4846963" cy="198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520153" y="476672"/>
            <a:ext cx="7866039" cy="5760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16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49508" y="1196752"/>
                <a:ext cx="2578655" cy="1893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Arial"/>
                        </a:rPr>
                        <m:t>𝑚</m:t>
                      </m:r>
                      <m:r>
                        <a:rPr lang="fr-FR" sz="3200" i="1" smtClean="0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Arial"/>
                        </a:rPr>
                        <m:t> &gt;</m:t>
                      </m:r>
                      <m:rad>
                        <m:radPr>
                          <m:ctrlPr>
                            <a:rPr lang="fr-FR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fr-FR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fr-F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fr-F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11.</m:t>
                              </m:r>
                              <m:r>
                                <a:rPr lang="fr-F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fr-F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𝑍</m:t>
                              </m:r>
                              <m:r>
                                <a:rPr lang="fr-FR" sz="32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.</m:t>
                              </m:r>
                              <m:r>
                                <a:rPr lang="fr-F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𝜎</m:t>
                              </m:r>
                              <m:r>
                                <a:rPr lang="fr-F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𝑓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fr-FR" sz="32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508" y="1196752"/>
                <a:ext cx="2578655" cy="18938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971600" y="479366"/>
            <a:ext cx="733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Résistance à la flexion de la dent (avec une largeur de dent : b = 10m)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27584" y="3131676"/>
            <a:ext cx="606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avec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4599724"/>
            <a:ext cx="36570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atin typeface="Calibri" panose="020F0502020204030204" pitchFamily="34" charset="0"/>
              </a:rPr>
              <a:t>Ϭf</a:t>
            </a:r>
            <a:r>
              <a:rPr lang="fr-FR" dirty="0">
                <a:latin typeface="Calibri" panose="020F0502020204030204" pitchFamily="34" charset="0"/>
              </a:rPr>
              <a:t> : limite en fatigue (</a:t>
            </a:r>
            <a:r>
              <a:rPr lang="fr-FR" dirty="0" err="1">
                <a:latin typeface="Calibri" panose="020F0502020204030204" pitchFamily="34" charset="0"/>
              </a:rPr>
              <a:t>Mpa</a:t>
            </a:r>
            <a:r>
              <a:rPr lang="fr-FR" dirty="0">
                <a:latin typeface="Calibri" panose="020F0502020204030204" pitchFamily="34" charset="0"/>
              </a:rPr>
              <a:t>)</a:t>
            </a:r>
          </a:p>
          <a:p>
            <a:r>
              <a:rPr lang="fr-FR" dirty="0" err="1"/>
              <a:t>Rm</a:t>
            </a:r>
            <a:r>
              <a:rPr lang="fr-FR" dirty="0"/>
              <a:t> : résistance à la rupture en (</a:t>
            </a:r>
            <a:r>
              <a:rPr lang="fr-FR" dirty="0" err="1"/>
              <a:t>MPa</a:t>
            </a:r>
            <a:r>
              <a:rPr lang="fr-FR" dirty="0"/>
              <a:t>)</a:t>
            </a:r>
          </a:p>
          <a:p>
            <a:r>
              <a:rPr lang="fr-FR" dirty="0"/>
              <a:t>C : Couple transmis (N.mm)</a:t>
            </a:r>
          </a:p>
          <a:p>
            <a:r>
              <a:rPr lang="fr-FR" dirty="0"/>
              <a:t>Z : nombre de dents de la roue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74888" y="3557707"/>
                <a:ext cx="5085238" cy="716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𝜎</m:t>
                      </m:r>
                      <m:r>
                        <a:rPr lang="fr-F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𝑓</m:t>
                      </m:r>
                      <m:r>
                        <a:rPr lang="fr-F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=0,56 </m:t>
                      </m:r>
                      <m:r>
                        <a:rPr lang="fr-F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𝑅𝑚</m:t>
                      </m:r>
                      <m:r>
                        <a:rPr lang="fr-F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 −1,4 .</m:t>
                      </m:r>
                      <m:sSup>
                        <m:sSupPr>
                          <m:ctrlPr>
                            <a:rPr lang="fr-F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10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−4</m:t>
                          </m:r>
                        </m:sup>
                      </m:sSup>
                      <m:sSup>
                        <m:sSupPr>
                          <m:ctrlPr>
                            <a:rPr lang="fr-F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𝑅𝑚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888" y="3557707"/>
                <a:ext cx="5085238" cy="7160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9"/>
          <p:cNvCxnSpPr/>
          <p:nvPr/>
        </p:nvCxnSpPr>
        <p:spPr>
          <a:xfrm>
            <a:off x="520153" y="476672"/>
            <a:ext cx="7866039" cy="5760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9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5" t="12608" r="32673" b="6358"/>
          <a:stretch/>
        </p:blipFill>
        <p:spPr bwMode="auto">
          <a:xfrm>
            <a:off x="3635896" y="611178"/>
            <a:ext cx="5184576" cy="613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1178"/>
            <a:ext cx="2595801" cy="569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159023"/>
            <a:ext cx="8711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Caractéristiques des principaux aciers, en particulier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520153" y="548680"/>
            <a:ext cx="7866039" cy="5760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168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467</Words>
  <Application>Microsoft Office PowerPoint</Application>
  <PresentationFormat>Affichage à l'écran (4:3)</PresentationFormat>
  <Paragraphs>90</Paragraphs>
  <Slides>9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Thème Office</vt:lpstr>
      <vt:lpstr>Picture</vt:lpstr>
      <vt:lpstr>Présentation PowerPoint</vt:lpstr>
      <vt:lpstr>Présentation PowerPoint</vt:lpstr>
      <vt:lpstr>Présentation PowerPoint</vt:lpstr>
      <vt:lpstr>Dimensionnement d’un arbre en torsion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Dimensionnement d’un arbre en torsion</dc:title>
  <dc:creator>Marc Picard</dc:creator>
  <cp:lastModifiedBy>Jerome Faure</cp:lastModifiedBy>
  <cp:revision>52</cp:revision>
  <dcterms:created xsi:type="dcterms:W3CDTF">2016-03-14T16:50:47Z</dcterms:created>
  <dcterms:modified xsi:type="dcterms:W3CDTF">2023-01-07T09:58:09Z</dcterms:modified>
</cp:coreProperties>
</file>