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8" r:id="rId3"/>
    <p:sldId id="266" r:id="rId4"/>
    <p:sldId id="260" r:id="rId5"/>
    <p:sldId id="267" r:id="rId6"/>
    <p:sldId id="257" r:id="rId7"/>
    <p:sldId id="259" r:id="rId8"/>
    <p:sldId id="261" r:id="rId9"/>
    <p:sldId id="264" r:id="rId10"/>
    <p:sldId id="262" r:id="rId11"/>
    <p:sldId id="263" r:id="rId12"/>
    <p:sldId id="269" r:id="rId13"/>
    <p:sldId id="272" r:id="rId14"/>
    <p:sldId id="271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FFFFF"/>
    <a:srgbClr val="FFFF00"/>
    <a:srgbClr val="FF9900"/>
    <a:srgbClr val="00FF00"/>
    <a:srgbClr val="00B0F0"/>
    <a:srgbClr val="000000"/>
    <a:srgbClr val="FA8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 autoAdjust="0"/>
    <p:restoredTop sz="90929"/>
  </p:normalViewPr>
  <p:slideViewPr>
    <p:cSldViewPr>
      <p:cViewPr varScale="1">
        <p:scale>
          <a:sx n="71" d="100"/>
          <a:sy n="71" d="100"/>
        </p:scale>
        <p:origin x="128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767702-EA36-4277-A3BC-B67CFE925F5D}" type="datetimeFigureOut">
              <a:rPr lang="fr-FR"/>
              <a:pPr>
                <a:defRPr/>
              </a:pPr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D59C14-97EE-48B0-9022-61CF014321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752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AAF3808-EDD3-4BC0-8447-843AFAA181F5}" type="slidenum">
              <a:rPr lang="fr-FR" altLang="fr-FR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9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 du masque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FE4D-4034-4BD3-AC19-9B69B1F97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2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206C8-FBE8-4487-9C79-71BD3F033C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49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11B8-7976-401D-AF6F-5AAB8B1112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86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9FF90-E832-492E-BDAA-A677C9B8AD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80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56995-9F4E-48E5-80A1-E50B9BE26C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22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DDD6B-D732-427E-A021-F2214DD734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12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2DF15-F8F8-417C-8F5F-83349B3C12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72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46A89-2B7A-4588-ACA0-562818C34B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98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BAE3B-0524-4C84-BAB5-A60DF74117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94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1DC28-8503-46FE-9C68-7028F43F18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77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25A39-0D5C-4EDF-AC38-5F2A64632F3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28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40713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2D4753-92F5-4B5A-BA07-FA1F5CFA48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777162" cy="1143000"/>
          </a:xfrm>
        </p:spPr>
        <p:txBody>
          <a:bodyPr/>
          <a:lstStyle/>
          <a:p>
            <a:pPr eaLnBrk="1" hangingPunct="1"/>
            <a:r>
              <a:rPr lang="fr-FR" altLang="fr-FR" sz="3200" b="1" i="1" smtClean="0"/>
              <a:t>Aide à la lecture d’un plan </a:t>
            </a: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971550" y="1628775"/>
            <a:ext cx="7777163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200" i="1"/>
              <a:t>(Lecture d’un plan représentant un mécanisme avec mouvement.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200"/>
              <a:t>Lire un plan c’est comprendre le fonctionnement du mécanisme représenté par le dessin.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200"/>
              <a:t>Un bon moyen de comprendre le fonctionnement de ce mécanisme est de chercher les différentes "mobilités" et de tracer éventuellement le schéma cinématique correspondant.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84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repère les axes de rotation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42988" y="1708150"/>
            <a:ext cx="2718949" cy="30162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Arbre de sortie :</a:t>
            </a:r>
          </a:p>
          <a:p>
            <a:pPr>
              <a:defRPr/>
            </a:pPr>
            <a:r>
              <a:rPr lang="fr-FR" sz="1800" dirty="0"/>
              <a:t>Par continuité l’ arbre </a:t>
            </a:r>
          </a:p>
          <a:p>
            <a:pPr>
              <a:defRPr/>
            </a:pPr>
            <a:r>
              <a:rPr lang="fr-FR" sz="1800" dirty="0"/>
              <a:t>de sortie (41) a la même </a:t>
            </a:r>
          </a:p>
          <a:p>
            <a:pPr>
              <a:defRPr/>
            </a:pPr>
            <a:r>
              <a:rPr lang="fr-FR" sz="1800" dirty="0"/>
              <a:t>mobilité que les pièces </a:t>
            </a:r>
          </a:p>
          <a:p>
            <a:pPr>
              <a:defRPr/>
            </a:pPr>
            <a:r>
              <a:rPr lang="fr-FR" sz="1800" dirty="0"/>
              <a:t>suivantes :</a:t>
            </a:r>
          </a:p>
          <a:p>
            <a:pPr>
              <a:defRPr/>
            </a:pPr>
            <a:endParaRPr lang="fr-FR" sz="1800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Entretoises (45, 43)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(42)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(44)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 err="1"/>
              <a:t>Circlips</a:t>
            </a:r>
            <a:r>
              <a:rPr lang="fr-FR" sz="1800" dirty="0"/>
              <a:t> ( 49)</a:t>
            </a:r>
          </a:p>
        </p:txBody>
      </p:sp>
      <p:sp>
        <p:nvSpPr>
          <p:cNvPr id="12292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83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pic>
        <p:nvPicPr>
          <p:cNvPr id="12293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Forme libre 1"/>
          <p:cNvSpPr>
            <a:spLocks/>
          </p:cNvSpPr>
          <p:nvPr/>
        </p:nvSpPr>
        <p:spPr bwMode="auto">
          <a:xfrm>
            <a:off x="5684838" y="3019425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5" name="Forme libre 8"/>
          <p:cNvSpPr>
            <a:spLocks/>
          </p:cNvSpPr>
          <p:nvPr/>
        </p:nvSpPr>
        <p:spPr bwMode="auto">
          <a:xfrm>
            <a:off x="4611688" y="3249613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6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84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repère les axes de rotation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3212739" cy="31700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</a:rPr>
              <a:t>Arbre intermédiaire :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Par continuité l’ arbre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de intermédiaire (23) a la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même mobilité que les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pièces suivantes :</a:t>
            </a:r>
          </a:p>
          <a:p>
            <a:pPr>
              <a:defRPr/>
            </a:pPr>
            <a:endParaRPr lang="fr-FR" sz="2800" dirty="0">
              <a:ln>
                <a:solidFill>
                  <a:schemeClr val="tx1"/>
                </a:solidFill>
              </a:ln>
              <a:solidFill>
                <a:srgbClr val="00FF00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Entretoises (28, 30)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(24)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(29)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 err="1"/>
              <a:t>Circlips</a:t>
            </a:r>
            <a:r>
              <a:rPr lang="fr-FR" sz="1800" dirty="0"/>
              <a:t> (20,37)</a:t>
            </a:r>
          </a:p>
        </p:txBody>
      </p:sp>
      <p:pic>
        <p:nvPicPr>
          <p:cNvPr id="13316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Forme libre 6"/>
          <p:cNvSpPr>
            <a:spLocks/>
          </p:cNvSpPr>
          <p:nvPr/>
        </p:nvSpPr>
        <p:spPr bwMode="auto">
          <a:xfrm>
            <a:off x="5684838" y="3019425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18" name="Forme libre 7"/>
          <p:cNvSpPr>
            <a:spLocks/>
          </p:cNvSpPr>
          <p:nvPr/>
        </p:nvSpPr>
        <p:spPr bwMode="auto">
          <a:xfrm>
            <a:off x="4611688" y="3249613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19" name="Forme libre 9"/>
          <p:cNvSpPr>
            <a:spLocks/>
          </p:cNvSpPr>
          <p:nvPr/>
        </p:nvSpPr>
        <p:spPr bwMode="auto">
          <a:xfrm>
            <a:off x="4929188" y="3744913"/>
            <a:ext cx="1876425" cy="871537"/>
          </a:xfrm>
          <a:custGeom>
            <a:avLst/>
            <a:gdLst>
              <a:gd name="T0" fmla="*/ 237 w 1875742"/>
              <a:gd name="T1" fmla="*/ 300854 h 872613"/>
              <a:gd name="T2" fmla="*/ 32241 w 1875742"/>
              <a:gd name="T3" fmla="*/ 300854 h 872613"/>
              <a:gd name="T4" fmla="*/ 29781 w 1875742"/>
              <a:gd name="T5" fmla="*/ 276393 h 872613"/>
              <a:gd name="T6" fmla="*/ 49474 w 1875742"/>
              <a:gd name="T7" fmla="*/ 276393 h 872613"/>
              <a:gd name="T8" fmla="*/ 49473 w 1875742"/>
              <a:gd name="T9" fmla="*/ 300854 h 872613"/>
              <a:gd name="T10" fmla="*/ 192247 w 1875742"/>
              <a:gd name="T11" fmla="*/ 298408 h 872613"/>
              <a:gd name="T12" fmla="*/ 194709 w 1875742"/>
              <a:gd name="T13" fmla="*/ 269056 h 872613"/>
              <a:gd name="T14" fmla="*/ 229170 w 1875742"/>
              <a:gd name="T15" fmla="*/ 269056 h 872613"/>
              <a:gd name="T16" fmla="*/ 229170 w 1875742"/>
              <a:gd name="T17" fmla="*/ 0 h 872613"/>
              <a:gd name="T18" fmla="*/ 450720 w 1875742"/>
              <a:gd name="T19" fmla="*/ 0 h 872613"/>
              <a:gd name="T20" fmla="*/ 455644 w 1875742"/>
              <a:gd name="T21" fmla="*/ 242151 h 872613"/>
              <a:gd name="T22" fmla="*/ 778119 w 1875742"/>
              <a:gd name="T23" fmla="*/ 237258 h 872613"/>
              <a:gd name="T24" fmla="*/ 785505 w 1875742"/>
              <a:gd name="T25" fmla="*/ 278839 h 872613"/>
              <a:gd name="T26" fmla="*/ 947973 w 1875742"/>
              <a:gd name="T27" fmla="*/ 273948 h 872613"/>
              <a:gd name="T28" fmla="*/ 943049 w 1875742"/>
              <a:gd name="T29" fmla="*/ 242151 h 872613"/>
              <a:gd name="T30" fmla="*/ 1009513 w 1875742"/>
              <a:gd name="T31" fmla="*/ 242151 h 872613"/>
              <a:gd name="T32" fmla="*/ 1011975 w 1875742"/>
              <a:gd name="T33" fmla="*/ 158987 h 872613"/>
              <a:gd name="T34" fmla="*/ 1391069 w 1875742"/>
              <a:gd name="T35" fmla="*/ 151650 h 872613"/>
              <a:gd name="T36" fmla="*/ 1388607 w 1875742"/>
              <a:gd name="T37" fmla="*/ 259273 h 872613"/>
              <a:gd name="T38" fmla="*/ 1666773 w 1875742"/>
              <a:gd name="T39" fmla="*/ 259273 h 872613"/>
              <a:gd name="T40" fmla="*/ 1669235 w 1875742"/>
              <a:gd name="T41" fmla="*/ 293516 h 872613"/>
              <a:gd name="T42" fmla="*/ 1839089 w 1875742"/>
              <a:gd name="T43" fmla="*/ 288624 h 872613"/>
              <a:gd name="T44" fmla="*/ 1836627 w 1875742"/>
              <a:gd name="T45" fmla="*/ 266610 h 872613"/>
              <a:gd name="T46" fmla="*/ 1878475 w 1875742"/>
              <a:gd name="T47" fmla="*/ 264164 h 872613"/>
              <a:gd name="T48" fmla="*/ 1868628 w 1875742"/>
              <a:gd name="T49" fmla="*/ 538112 h 872613"/>
              <a:gd name="T50" fmla="*/ 1841551 w 1875742"/>
              <a:gd name="T51" fmla="*/ 538112 h 872613"/>
              <a:gd name="T52" fmla="*/ 1839089 w 1875742"/>
              <a:gd name="T53" fmla="*/ 501422 h 872613"/>
              <a:gd name="T54" fmla="*/ 1674158 w 1875742"/>
              <a:gd name="T55" fmla="*/ 496530 h 872613"/>
              <a:gd name="T56" fmla="*/ 1666773 w 1875742"/>
              <a:gd name="T57" fmla="*/ 538112 h 872613"/>
              <a:gd name="T58" fmla="*/ 1395993 w 1875742"/>
              <a:gd name="T59" fmla="*/ 538112 h 872613"/>
              <a:gd name="T60" fmla="*/ 1398454 w 1875742"/>
              <a:gd name="T61" fmla="*/ 633505 h 872613"/>
              <a:gd name="T62" fmla="*/ 1009513 w 1875742"/>
              <a:gd name="T63" fmla="*/ 628613 h 872613"/>
              <a:gd name="T64" fmla="*/ 1014437 w 1875742"/>
              <a:gd name="T65" fmla="*/ 557680 h 872613"/>
              <a:gd name="T66" fmla="*/ 947973 w 1875742"/>
              <a:gd name="T67" fmla="*/ 562572 h 872613"/>
              <a:gd name="T68" fmla="*/ 947973 w 1875742"/>
              <a:gd name="T69" fmla="*/ 533220 h 872613"/>
              <a:gd name="T70" fmla="*/ 778119 w 1875742"/>
              <a:gd name="T71" fmla="*/ 533220 h 872613"/>
              <a:gd name="T72" fmla="*/ 780581 w 1875742"/>
              <a:gd name="T73" fmla="*/ 562572 h 872613"/>
              <a:gd name="T74" fmla="*/ 455644 w 1875742"/>
              <a:gd name="T75" fmla="*/ 562572 h 872613"/>
              <a:gd name="T76" fmla="*/ 458106 w 1875742"/>
              <a:gd name="T77" fmla="*/ 863425 h 872613"/>
              <a:gd name="T78" fmla="*/ 234094 w 1875742"/>
              <a:gd name="T79" fmla="*/ 868317 h 872613"/>
              <a:gd name="T80" fmla="*/ 234094 w 1875742"/>
              <a:gd name="T81" fmla="*/ 545451 h 872613"/>
              <a:gd name="T82" fmla="*/ 194709 w 1875742"/>
              <a:gd name="T83" fmla="*/ 545451 h 872613"/>
              <a:gd name="T84" fmla="*/ 192247 w 1875742"/>
              <a:gd name="T85" fmla="*/ 516098 h 872613"/>
              <a:gd name="T86" fmla="*/ 47010 w 1875742"/>
              <a:gd name="T87" fmla="*/ 516098 h 872613"/>
              <a:gd name="T88" fmla="*/ 44547 w 1875742"/>
              <a:gd name="T89" fmla="*/ 552789 h 872613"/>
              <a:gd name="T90" fmla="*/ 34703 w 1875742"/>
              <a:gd name="T91" fmla="*/ 557681 h 872613"/>
              <a:gd name="T92" fmla="*/ 29779 w 1875742"/>
              <a:gd name="T93" fmla="*/ 516098 h 872613"/>
              <a:gd name="T94" fmla="*/ 238 w 1875742"/>
              <a:gd name="T95" fmla="*/ 516098 h 872613"/>
              <a:gd name="T96" fmla="*/ 237 w 1875742"/>
              <a:gd name="T97" fmla="*/ 300854 h 8726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75742" h="872613">
                <a:moveTo>
                  <a:pt x="237" y="302342"/>
                </a:moveTo>
                <a:cubicBezTo>
                  <a:pt x="51857" y="299884"/>
                  <a:pt x="30964" y="313403"/>
                  <a:pt x="32193" y="302342"/>
                </a:cubicBezTo>
                <a:cubicBezTo>
                  <a:pt x="33422" y="291281"/>
                  <a:pt x="22772" y="276122"/>
                  <a:pt x="29737" y="277761"/>
                </a:cubicBezTo>
                <a:cubicBezTo>
                  <a:pt x="36702" y="279400"/>
                  <a:pt x="44486" y="273255"/>
                  <a:pt x="49402" y="277761"/>
                </a:cubicBezTo>
                <a:cubicBezTo>
                  <a:pt x="62512" y="262603"/>
                  <a:pt x="46124" y="261374"/>
                  <a:pt x="49401" y="302342"/>
                </a:cubicBezTo>
                <a:cubicBezTo>
                  <a:pt x="131336" y="299064"/>
                  <a:pt x="143215" y="297426"/>
                  <a:pt x="191967" y="299884"/>
                </a:cubicBezTo>
                <a:lnTo>
                  <a:pt x="194425" y="270387"/>
                </a:lnTo>
                <a:lnTo>
                  <a:pt x="228838" y="270387"/>
                </a:lnTo>
                <a:lnTo>
                  <a:pt x="228838" y="0"/>
                </a:lnTo>
                <a:lnTo>
                  <a:pt x="450064" y="0"/>
                </a:lnTo>
                <a:cubicBezTo>
                  <a:pt x="451703" y="81116"/>
                  <a:pt x="453341" y="162233"/>
                  <a:pt x="454980" y="243349"/>
                </a:cubicBezTo>
                <a:lnTo>
                  <a:pt x="776987" y="238432"/>
                </a:lnTo>
                <a:lnTo>
                  <a:pt x="784361" y="280219"/>
                </a:lnTo>
                <a:lnTo>
                  <a:pt x="946593" y="275303"/>
                </a:lnTo>
                <a:lnTo>
                  <a:pt x="941677" y="243349"/>
                </a:lnTo>
                <a:lnTo>
                  <a:pt x="1008045" y="243349"/>
                </a:lnTo>
                <a:cubicBezTo>
                  <a:pt x="1008864" y="215491"/>
                  <a:pt x="1009684" y="187632"/>
                  <a:pt x="1010503" y="159774"/>
                </a:cubicBezTo>
                <a:lnTo>
                  <a:pt x="1389045" y="152400"/>
                </a:lnTo>
                <a:cubicBezTo>
                  <a:pt x="1388226" y="188452"/>
                  <a:pt x="1387406" y="224503"/>
                  <a:pt x="1386587" y="260555"/>
                </a:cubicBezTo>
                <a:lnTo>
                  <a:pt x="1664348" y="260555"/>
                </a:lnTo>
                <a:lnTo>
                  <a:pt x="1666806" y="294968"/>
                </a:lnTo>
                <a:lnTo>
                  <a:pt x="1836413" y="290052"/>
                </a:lnTo>
                <a:lnTo>
                  <a:pt x="1833954" y="267929"/>
                </a:lnTo>
                <a:lnTo>
                  <a:pt x="1875742" y="265471"/>
                </a:lnTo>
                <a:lnTo>
                  <a:pt x="1865909" y="540774"/>
                </a:lnTo>
                <a:lnTo>
                  <a:pt x="1838871" y="540774"/>
                </a:lnTo>
                <a:lnTo>
                  <a:pt x="1836413" y="503903"/>
                </a:lnTo>
                <a:lnTo>
                  <a:pt x="1671722" y="498987"/>
                </a:lnTo>
                <a:lnTo>
                  <a:pt x="1664348" y="540774"/>
                </a:lnTo>
                <a:lnTo>
                  <a:pt x="1393961" y="540774"/>
                </a:lnTo>
                <a:cubicBezTo>
                  <a:pt x="1394780" y="572729"/>
                  <a:pt x="1395600" y="604684"/>
                  <a:pt x="1396419" y="636639"/>
                </a:cubicBezTo>
                <a:lnTo>
                  <a:pt x="1008045" y="631723"/>
                </a:lnTo>
                <a:lnTo>
                  <a:pt x="1012961" y="560439"/>
                </a:lnTo>
                <a:lnTo>
                  <a:pt x="946593" y="565355"/>
                </a:lnTo>
                <a:lnTo>
                  <a:pt x="946593" y="535858"/>
                </a:lnTo>
                <a:lnTo>
                  <a:pt x="776987" y="535858"/>
                </a:lnTo>
                <a:lnTo>
                  <a:pt x="779445" y="565355"/>
                </a:lnTo>
                <a:lnTo>
                  <a:pt x="454980" y="565355"/>
                </a:lnTo>
                <a:cubicBezTo>
                  <a:pt x="455799" y="666136"/>
                  <a:pt x="456619" y="766916"/>
                  <a:pt x="457438" y="867697"/>
                </a:cubicBezTo>
                <a:lnTo>
                  <a:pt x="233754" y="872613"/>
                </a:lnTo>
                <a:lnTo>
                  <a:pt x="233754" y="548149"/>
                </a:lnTo>
                <a:lnTo>
                  <a:pt x="194425" y="548149"/>
                </a:lnTo>
                <a:lnTo>
                  <a:pt x="191967" y="518652"/>
                </a:lnTo>
                <a:lnTo>
                  <a:pt x="46942" y="518652"/>
                </a:lnTo>
                <a:lnTo>
                  <a:pt x="44483" y="555523"/>
                </a:lnTo>
                <a:lnTo>
                  <a:pt x="34651" y="560440"/>
                </a:lnTo>
                <a:lnTo>
                  <a:pt x="29735" y="518652"/>
                </a:lnTo>
                <a:lnTo>
                  <a:pt x="238" y="518652"/>
                </a:lnTo>
                <a:cubicBezTo>
                  <a:pt x="1057" y="448187"/>
                  <a:pt x="-582" y="372807"/>
                  <a:pt x="237" y="302342"/>
                </a:cubicBezTo>
                <a:close/>
              </a:path>
            </a:pathLst>
          </a:custGeom>
          <a:solidFill>
            <a:srgbClr val="00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20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83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1258888" y="5673725"/>
            <a:ext cx="7283450" cy="708025"/>
          </a:xfrm>
          <a:prstGeom prst="rect">
            <a:avLst/>
          </a:prstGeom>
          <a:solidFill>
            <a:srgbClr val="F8F8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altLang="fr-FR" sz="2000"/>
              <a:t>Les pièces restantes représentent la partie fixe (le carter) qui est la quatrième classe d’équivalence.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oneTexte 1"/>
          <p:cNvSpPr txBox="1">
            <a:spLocks noChangeArrowheads="1"/>
          </p:cNvSpPr>
          <p:nvPr/>
        </p:nvSpPr>
        <p:spPr bwMode="auto">
          <a:xfrm>
            <a:off x="3313113" y="755650"/>
            <a:ext cx="2894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/>
              <a:t>Schéma cinématique</a:t>
            </a:r>
          </a:p>
        </p:txBody>
      </p:sp>
      <p:pic>
        <p:nvPicPr>
          <p:cNvPr id="1433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338" y="2192338"/>
            <a:ext cx="4895850" cy="340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Forme libre 6"/>
          <p:cNvSpPr>
            <a:spLocks/>
          </p:cNvSpPr>
          <p:nvPr/>
        </p:nvSpPr>
        <p:spPr bwMode="auto">
          <a:xfrm>
            <a:off x="5684838" y="3087688"/>
            <a:ext cx="2468562" cy="881062"/>
          </a:xfrm>
          <a:custGeom>
            <a:avLst/>
            <a:gdLst>
              <a:gd name="T0" fmla="*/ 2598 w 2469356"/>
              <a:gd name="T1" fmla="*/ 644477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696 h 881063"/>
              <a:gd name="T36" fmla="*/ 1705161 w 2469356"/>
              <a:gd name="T37" fmla="*/ 652459 h 881063"/>
              <a:gd name="T38" fmla="*/ 1709918 w 2469356"/>
              <a:gd name="T39" fmla="*/ 700084 h 881063"/>
              <a:gd name="T40" fmla="*/ 1495881 w 2469356"/>
              <a:gd name="T41" fmla="*/ 704846 h 881063"/>
              <a:gd name="T42" fmla="*/ 1491124 w 2469356"/>
              <a:gd name="T43" fmla="*/ 652459 h 881063"/>
              <a:gd name="T44" fmla="*/ 1234281 w 2469356"/>
              <a:gd name="T45" fmla="*/ 657221 h 881063"/>
              <a:gd name="T46" fmla="*/ 1234281 w 2469356"/>
              <a:gd name="T47" fmla="*/ 695321 h 881063"/>
              <a:gd name="T48" fmla="*/ 611193 w 2469356"/>
              <a:gd name="T49" fmla="*/ 700084 h 881063"/>
              <a:gd name="T50" fmla="*/ 606439 w 2469356"/>
              <a:gd name="T51" fmla="*/ 881059 h 881063"/>
              <a:gd name="T52" fmla="*/ 278247 w 2469356"/>
              <a:gd name="T53" fmla="*/ 876296 h 881063"/>
              <a:gd name="T54" fmla="*/ 275979 w 2469356"/>
              <a:gd name="T55" fmla="*/ 671510 h 881063"/>
              <a:gd name="T56" fmla="*/ 187879 w 2469356"/>
              <a:gd name="T57" fmla="*/ 666746 h 881063"/>
              <a:gd name="T58" fmla="*/ 188096 w 2469356"/>
              <a:gd name="T59" fmla="*/ 617292 h 881063"/>
              <a:gd name="T60" fmla="*/ 26560 w 2469356"/>
              <a:gd name="T61" fmla="*/ 613255 h 881063"/>
              <a:gd name="T62" fmla="*/ 29049 w 2469356"/>
              <a:gd name="T63" fmla="*/ 643154 h 881063"/>
              <a:gd name="T64" fmla="*/ 2598 w 2469356"/>
              <a:gd name="T65" fmla="*/ 644477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4341" name="Forme libre 7"/>
          <p:cNvSpPr>
            <a:spLocks/>
          </p:cNvSpPr>
          <p:nvPr/>
        </p:nvSpPr>
        <p:spPr bwMode="auto">
          <a:xfrm>
            <a:off x="4572000" y="3302000"/>
            <a:ext cx="968375" cy="487363"/>
          </a:xfrm>
          <a:custGeom>
            <a:avLst/>
            <a:gdLst>
              <a:gd name="T0" fmla="*/ 0 w 967839"/>
              <a:gd name="T1" fmla="*/ 89413 h 486888"/>
              <a:gd name="T2" fmla="*/ 273738 w 967839"/>
              <a:gd name="T3" fmla="*/ 89413 h 486888"/>
              <a:gd name="T4" fmla="*/ 273738 w 967839"/>
              <a:gd name="T5" fmla="*/ 101335 h 486888"/>
              <a:gd name="T6" fmla="*/ 559377 w 967839"/>
              <a:gd name="T7" fmla="*/ 95375 h 486888"/>
              <a:gd name="T8" fmla="*/ 553427 w 967839"/>
              <a:gd name="T9" fmla="*/ 0 h 486888"/>
              <a:gd name="T10" fmla="*/ 785510 w 967839"/>
              <a:gd name="T11" fmla="*/ 5962 h 486888"/>
              <a:gd name="T12" fmla="*/ 785510 w 967839"/>
              <a:gd name="T13" fmla="*/ 101335 h 486888"/>
              <a:gd name="T14" fmla="*/ 886674 w 967839"/>
              <a:gd name="T15" fmla="*/ 101335 h 486888"/>
              <a:gd name="T16" fmla="*/ 886674 w 967839"/>
              <a:gd name="T17" fmla="*/ 137099 h 486888"/>
              <a:gd name="T18" fmla="*/ 969985 w 967839"/>
              <a:gd name="T19" fmla="*/ 143060 h 486888"/>
              <a:gd name="T20" fmla="*/ 969985 w 967839"/>
              <a:gd name="T21" fmla="*/ 357653 h 486888"/>
              <a:gd name="T22" fmla="*/ 892625 w 967839"/>
              <a:gd name="T23" fmla="*/ 357653 h 486888"/>
              <a:gd name="T24" fmla="*/ 892625 w 967839"/>
              <a:gd name="T25" fmla="*/ 399378 h 486888"/>
              <a:gd name="T26" fmla="*/ 773607 w 967839"/>
              <a:gd name="T27" fmla="*/ 399378 h 486888"/>
              <a:gd name="T28" fmla="*/ 779558 w 967839"/>
              <a:gd name="T29" fmla="*/ 488790 h 486888"/>
              <a:gd name="T30" fmla="*/ 553427 w 967839"/>
              <a:gd name="T31" fmla="*/ 488790 h 486888"/>
              <a:gd name="T32" fmla="*/ 559377 w 967839"/>
              <a:gd name="T33" fmla="*/ 405339 h 486888"/>
              <a:gd name="T34" fmla="*/ 267787 w 967839"/>
              <a:gd name="T35" fmla="*/ 405339 h 486888"/>
              <a:gd name="T36" fmla="*/ 279690 w 967839"/>
              <a:gd name="T37" fmla="*/ 411300 h 486888"/>
              <a:gd name="T38" fmla="*/ 17853 w 967839"/>
              <a:gd name="T39" fmla="*/ 423221 h 486888"/>
              <a:gd name="T40" fmla="*/ 0 w 967839"/>
              <a:gd name="T41" fmla="*/ 8941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4342" name="Forme libre 8"/>
          <p:cNvSpPr>
            <a:spLocks/>
          </p:cNvSpPr>
          <p:nvPr/>
        </p:nvSpPr>
        <p:spPr bwMode="auto">
          <a:xfrm>
            <a:off x="4929188" y="3789363"/>
            <a:ext cx="1876425" cy="871537"/>
          </a:xfrm>
          <a:custGeom>
            <a:avLst/>
            <a:gdLst>
              <a:gd name="T0" fmla="*/ 237 w 1875742"/>
              <a:gd name="T1" fmla="*/ 300854 h 872613"/>
              <a:gd name="T2" fmla="*/ 32241 w 1875742"/>
              <a:gd name="T3" fmla="*/ 300854 h 872613"/>
              <a:gd name="T4" fmla="*/ 29781 w 1875742"/>
              <a:gd name="T5" fmla="*/ 276393 h 872613"/>
              <a:gd name="T6" fmla="*/ 49474 w 1875742"/>
              <a:gd name="T7" fmla="*/ 276393 h 872613"/>
              <a:gd name="T8" fmla="*/ 49473 w 1875742"/>
              <a:gd name="T9" fmla="*/ 300854 h 872613"/>
              <a:gd name="T10" fmla="*/ 192247 w 1875742"/>
              <a:gd name="T11" fmla="*/ 298408 h 872613"/>
              <a:gd name="T12" fmla="*/ 194709 w 1875742"/>
              <a:gd name="T13" fmla="*/ 269056 h 872613"/>
              <a:gd name="T14" fmla="*/ 229170 w 1875742"/>
              <a:gd name="T15" fmla="*/ 269056 h 872613"/>
              <a:gd name="T16" fmla="*/ 229170 w 1875742"/>
              <a:gd name="T17" fmla="*/ 0 h 872613"/>
              <a:gd name="T18" fmla="*/ 450720 w 1875742"/>
              <a:gd name="T19" fmla="*/ 0 h 872613"/>
              <a:gd name="T20" fmla="*/ 455644 w 1875742"/>
              <a:gd name="T21" fmla="*/ 242151 h 872613"/>
              <a:gd name="T22" fmla="*/ 778119 w 1875742"/>
              <a:gd name="T23" fmla="*/ 237258 h 872613"/>
              <a:gd name="T24" fmla="*/ 785505 w 1875742"/>
              <a:gd name="T25" fmla="*/ 278839 h 872613"/>
              <a:gd name="T26" fmla="*/ 947973 w 1875742"/>
              <a:gd name="T27" fmla="*/ 273948 h 872613"/>
              <a:gd name="T28" fmla="*/ 943049 w 1875742"/>
              <a:gd name="T29" fmla="*/ 242151 h 872613"/>
              <a:gd name="T30" fmla="*/ 1009513 w 1875742"/>
              <a:gd name="T31" fmla="*/ 242151 h 872613"/>
              <a:gd name="T32" fmla="*/ 1011975 w 1875742"/>
              <a:gd name="T33" fmla="*/ 158987 h 872613"/>
              <a:gd name="T34" fmla="*/ 1391069 w 1875742"/>
              <a:gd name="T35" fmla="*/ 151650 h 872613"/>
              <a:gd name="T36" fmla="*/ 1388607 w 1875742"/>
              <a:gd name="T37" fmla="*/ 259273 h 872613"/>
              <a:gd name="T38" fmla="*/ 1666773 w 1875742"/>
              <a:gd name="T39" fmla="*/ 259273 h 872613"/>
              <a:gd name="T40" fmla="*/ 1669235 w 1875742"/>
              <a:gd name="T41" fmla="*/ 293516 h 872613"/>
              <a:gd name="T42" fmla="*/ 1839089 w 1875742"/>
              <a:gd name="T43" fmla="*/ 288624 h 872613"/>
              <a:gd name="T44" fmla="*/ 1836627 w 1875742"/>
              <a:gd name="T45" fmla="*/ 266610 h 872613"/>
              <a:gd name="T46" fmla="*/ 1878475 w 1875742"/>
              <a:gd name="T47" fmla="*/ 264164 h 872613"/>
              <a:gd name="T48" fmla="*/ 1868628 w 1875742"/>
              <a:gd name="T49" fmla="*/ 538112 h 872613"/>
              <a:gd name="T50" fmla="*/ 1841551 w 1875742"/>
              <a:gd name="T51" fmla="*/ 538112 h 872613"/>
              <a:gd name="T52" fmla="*/ 1839089 w 1875742"/>
              <a:gd name="T53" fmla="*/ 501422 h 872613"/>
              <a:gd name="T54" fmla="*/ 1674158 w 1875742"/>
              <a:gd name="T55" fmla="*/ 496530 h 872613"/>
              <a:gd name="T56" fmla="*/ 1666773 w 1875742"/>
              <a:gd name="T57" fmla="*/ 538112 h 872613"/>
              <a:gd name="T58" fmla="*/ 1395993 w 1875742"/>
              <a:gd name="T59" fmla="*/ 538112 h 872613"/>
              <a:gd name="T60" fmla="*/ 1398454 w 1875742"/>
              <a:gd name="T61" fmla="*/ 633505 h 872613"/>
              <a:gd name="T62" fmla="*/ 1009513 w 1875742"/>
              <a:gd name="T63" fmla="*/ 628613 h 872613"/>
              <a:gd name="T64" fmla="*/ 1014437 w 1875742"/>
              <a:gd name="T65" fmla="*/ 557680 h 872613"/>
              <a:gd name="T66" fmla="*/ 947973 w 1875742"/>
              <a:gd name="T67" fmla="*/ 562572 h 872613"/>
              <a:gd name="T68" fmla="*/ 947973 w 1875742"/>
              <a:gd name="T69" fmla="*/ 533220 h 872613"/>
              <a:gd name="T70" fmla="*/ 778119 w 1875742"/>
              <a:gd name="T71" fmla="*/ 533220 h 872613"/>
              <a:gd name="T72" fmla="*/ 780581 w 1875742"/>
              <a:gd name="T73" fmla="*/ 562572 h 872613"/>
              <a:gd name="T74" fmla="*/ 455644 w 1875742"/>
              <a:gd name="T75" fmla="*/ 562572 h 872613"/>
              <a:gd name="T76" fmla="*/ 458106 w 1875742"/>
              <a:gd name="T77" fmla="*/ 863425 h 872613"/>
              <a:gd name="T78" fmla="*/ 234094 w 1875742"/>
              <a:gd name="T79" fmla="*/ 868317 h 872613"/>
              <a:gd name="T80" fmla="*/ 234094 w 1875742"/>
              <a:gd name="T81" fmla="*/ 545451 h 872613"/>
              <a:gd name="T82" fmla="*/ 194709 w 1875742"/>
              <a:gd name="T83" fmla="*/ 545451 h 872613"/>
              <a:gd name="T84" fmla="*/ 192247 w 1875742"/>
              <a:gd name="T85" fmla="*/ 516098 h 872613"/>
              <a:gd name="T86" fmla="*/ 47010 w 1875742"/>
              <a:gd name="T87" fmla="*/ 516098 h 872613"/>
              <a:gd name="T88" fmla="*/ 44547 w 1875742"/>
              <a:gd name="T89" fmla="*/ 552789 h 872613"/>
              <a:gd name="T90" fmla="*/ 34703 w 1875742"/>
              <a:gd name="T91" fmla="*/ 557681 h 872613"/>
              <a:gd name="T92" fmla="*/ 29779 w 1875742"/>
              <a:gd name="T93" fmla="*/ 516098 h 872613"/>
              <a:gd name="T94" fmla="*/ 238 w 1875742"/>
              <a:gd name="T95" fmla="*/ 516098 h 872613"/>
              <a:gd name="T96" fmla="*/ 237 w 1875742"/>
              <a:gd name="T97" fmla="*/ 300854 h 8726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75742" h="872613">
                <a:moveTo>
                  <a:pt x="237" y="302342"/>
                </a:moveTo>
                <a:cubicBezTo>
                  <a:pt x="51857" y="299884"/>
                  <a:pt x="30964" y="313403"/>
                  <a:pt x="32193" y="302342"/>
                </a:cubicBezTo>
                <a:cubicBezTo>
                  <a:pt x="33422" y="291281"/>
                  <a:pt x="22772" y="276122"/>
                  <a:pt x="29737" y="277761"/>
                </a:cubicBezTo>
                <a:cubicBezTo>
                  <a:pt x="36702" y="279400"/>
                  <a:pt x="44486" y="273255"/>
                  <a:pt x="49402" y="277761"/>
                </a:cubicBezTo>
                <a:cubicBezTo>
                  <a:pt x="62512" y="262603"/>
                  <a:pt x="46124" y="261374"/>
                  <a:pt x="49401" y="302342"/>
                </a:cubicBezTo>
                <a:cubicBezTo>
                  <a:pt x="131336" y="299064"/>
                  <a:pt x="143215" y="297426"/>
                  <a:pt x="191967" y="299884"/>
                </a:cubicBezTo>
                <a:lnTo>
                  <a:pt x="194425" y="270387"/>
                </a:lnTo>
                <a:lnTo>
                  <a:pt x="228838" y="270387"/>
                </a:lnTo>
                <a:lnTo>
                  <a:pt x="228838" y="0"/>
                </a:lnTo>
                <a:lnTo>
                  <a:pt x="450064" y="0"/>
                </a:lnTo>
                <a:cubicBezTo>
                  <a:pt x="451703" y="81116"/>
                  <a:pt x="453341" y="162233"/>
                  <a:pt x="454980" y="243349"/>
                </a:cubicBezTo>
                <a:lnTo>
                  <a:pt x="776987" y="238432"/>
                </a:lnTo>
                <a:lnTo>
                  <a:pt x="784361" y="280219"/>
                </a:lnTo>
                <a:lnTo>
                  <a:pt x="946593" y="275303"/>
                </a:lnTo>
                <a:lnTo>
                  <a:pt x="941677" y="243349"/>
                </a:lnTo>
                <a:lnTo>
                  <a:pt x="1008045" y="243349"/>
                </a:lnTo>
                <a:cubicBezTo>
                  <a:pt x="1008864" y="215491"/>
                  <a:pt x="1009684" y="187632"/>
                  <a:pt x="1010503" y="159774"/>
                </a:cubicBezTo>
                <a:lnTo>
                  <a:pt x="1389045" y="152400"/>
                </a:lnTo>
                <a:cubicBezTo>
                  <a:pt x="1388226" y="188452"/>
                  <a:pt x="1387406" y="224503"/>
                  <a:pt x="1386587" y="260555"/>
                </a:cubicBezTo>
                <a:lnTo>
                  <a:pt x="1664348" y="260555"/>
                </a:lnTo>
                <a:lnTo>
                  <a:pt x="1666806" y="294968"/>
                </a:lnTo>
                <a:lnTo>
                  <a:pt x="1836413" y="290052"/>
                </a:lnTo>
                <a:lnTo>
                  <a:pt x="1833954" y="267929"/>
                </a:lnTo>
                <a:lnTo>
                  <a:pt x="1875742" y="265471"/>
                </a:lnTo>
                <a:lnTo>
                  <a:pt x="1865909" y="540774"/>
                </a:lnTo>
                <a:lnTo>
                  <a:pt x="1838871" y="540774"/>
                </a:lnTo>
                <a:lnTo>
                  <a:pt x="1836413" y="503903"/>
                </a:lnTo>
                <a:lnTo>
                  <a:pt x="1671722" y="498987"/>
                </a:lnTo>
                <a:lnTo>
                  <a:pt x="1664348" y="540774"/>
                </a:lnTo>
                <a:lnTo>
                  <a:pt x="1393961" y="540774"/>
                </a:lnTo>
                <a:cubicBezTo>
                  <a:pt x="1394780" y="572729"/>
                  <a:pt x="1395600" y="604684"/>
                  <a:pt x="1396419" y="636639"/>
                </a:cubicBezTo>
                <a:lnTo>
                  <a:pt x="1008045" y="631723"/>
                </a:lnTo>
                <a:lnTo>
                  <a:pt x="1012961" y="560439"/>
                </a:lnTo>
                <a:lnTo>
                  <a:pt x="946593" y="565355"/>
                </a:lnTo>
                <a:lnTo>
                  <a:pt x="946593" y="535858"/>
                </a:lnTo>
                <a:lnTo>
                  <a:pt x="776987" y="535858"/>
                </a:lnTo>
                <a:lnTo>
                  <a:pt x="779445" y="565355"/>
                </a:lnTo>
                <a:lnTo>
                  <a:pt x="454980" y="565355"/>
                </a:lnTo>
                <a:cubicBezTo>
                  <a:pt x="455799" y="666136"/>
                  <a:pt x="456619" y="766916"/>
                  <a:pt x="457438" y="867697"/>
                </a:cubicBezTo>
                <a:lnTo>
                  <a:pt x="233754" y="872613"/>
                </a:lnTo>
                <a:lnTo>
                  <a:pt x="233754" y="548149"/>
                </a:lnTo>
                <a:lnTo>
                  <a:pt x="194425" y="548149"/>
                </a:lnTo>
                <a:lnTo>
                  <a:pt x="191967" y="518652"/>
                </a:lnTo>
                <a:lnTo>
                  <a:pt x="46942" y="518652"/>
                </a:lnTo>
                <a:lnTo>
                  <a:pt x="44483" y="555523"/>
                </a:lnTo>
                <a:lnTo>
                  <a:pt x="34651" y="560440"/>
                </a:lnTo>
                <a:lnTo>
                  <a:pt x="29735" y="518652"/>
                </a:lnTo>
                <a:lnTo>
                  <a:pt x="238" y="518652"/>
                </a:lnTo>
                <a:cubicBezTo>
                  <a:pt x="1057" y="448187"/>
                  <a:pt x="-582" y="372807"/>
                  <a:pt x="237" y="302342"/>
                </a:cubicBezTo>
                <a:close/>
              </a:path>
            </a:pathLst>
          </a:custGeom>
          <a:solidFill>
            <a:srgbClr val="00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4343" name="Légende sans bordure 2 1"/>
          <p:cNvSpPr>
            <a:spLocks/>
          </p:cNvSpPr>
          <p:nvPr/>
        </p:nvSpPr>
        <p:spPr bwMode="auto">
          <a:xfrm>
            <a:off x="7272338" y="4725988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3843338" y="2205038"/>
            <a:ext cx="4895850" cy="34083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grpSp>
        <p:nvGrpSpPr>
          <p:cNvPr id="5" name="Groupe 4"/>
          <p:cNvGrpSpPr>
            <a:grpSpLocks/>
          </p:cNvGrpSpPr>
          <p:nvPr/>
        </p:nvGrpSpPr>
        <p:grpSpPr bwMode="auto">
          <a:xfrm>
            <a:off x="3843338" y="2205038"/>
            <a:ext cx="4895850" cy="3408362"/>
            <a:chOff x="3843338" y="2204864"/>
            <a:chExt cx="4895850" cy="3408362"/>
          </a:xfrm>
        </p:grpSpPr>
        <p:pic>
          <p:nvPicPr>
            <p:cNvPr id="15402" name="Imag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3338" y="2204864"/>
              <a:ext cx="4895850" cy="3408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03" name="Légende sans bordure 2 1"/>
            <p:cNvSpPr>
              <a:spLocks/>
            </p:cNvSpPr>
            <p:nvPr/>
          </p:nvSpPr>
          <p:spPr bwMode="auto">
            <a:xfrm>
              <a:off x="7272300" y="4725268"/>
              <a:ext cx="215900" cy="215900"/>
            </a:xfrm>
            <a:prstGeom prst="callout2">
              <a:avLst>
                <a:gd name="adj1" fmla="val 100370"/>
                <a:gd name="adj2" fmla="val 45157"/>
                <a:gd name="adj3" fmla="val 97773"/>
                <a:gd name="adj4" fmla="val -26852"/>
                <a:gd name="adj5" fmla="val -140060"/>
                <a:gd name="adj6" fmla="val -282583"/>
              </a:avLst>
            </a:prstGeom>
            <a:noFill/>
            <a:ln w="6350" algn="ctr">
              <a:solidFill>
                <a:schemeClr val="tx1"/>
              </a:solidFill>
              <a:round/>
              <a:headEnd type="none" w="sm" len="med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126000" rIns="36000" bIns="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600" b="1"/>
                <a:t>36</a:t>
              </a:r>
            </a:p>
          </p:txBody>
        </p:sp>
      </p:grp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1079500" y="2138363"/>
            <a:ext cx="30702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a superposé 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symboles cinématiques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au dessin pour faciliter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la reconnaissance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chaque élément. </a:t>
            </a:r>
            <a:endParaRPr lang="fr-FR" altLang="fr-FR" sz="1800"/>
          </a:p>
        </p:txBody>
      </p:sp>
      <p:grpSp>
        <p:nvGrpSpPr>
          <p:cNvPr id="2" name="Groupe 1"/>
          <p:cNvGrpSpPr>
            <a:grpSpLocks/>
          </p:cNvGrpSpPr>
          <p:nvPr/>
        </p:nvGrpSpPr>
        <p:grpSpPr bwMode="auto">
          <a:xfrm>
            <a:off x="4572000" y="3087688"/>
            <a:ext cx="3581400" cy="1573212"/>
            <a:chOff x="4572000" y="3087688"/>
            <a:chExt cx="3581400" cy="1573212"/>
          </a:xfrm>
        </p:grpSpPr>
        <p:sp>
          <p:nvSpPr>
            <p:cNvPr id="15399" name="Forme libre 6"/>
            <p:cNvSpPr>
              <a:spLocks/>
            </p:cNvSpPr>
            <p:nvPr/>
          </p:nvSpPr>
          <p:spPr bwMode="auto">
            <a:xfrm>
              <a:off x="5684838" y="3087688"/>
              <a:ext cx="2468562" cy="881062"/>
            </a:xfrm>
            <a:custGeom>
              <a:avLst/>
              <a:gdLst>
                <a:gd name="T0" fmla="*/ 2598 w 2469356"/>
                <a:gd name="T1" fmla="*/ 644477 h 881063"/>
                <a:gd name="T2" fmla="*/ 111 w 2469356"/>
                <a:gd name="T3" fmla="*/ 315274 h 881063"/>
                <a:gd name="T4" fmla="*/ 19098 w 2469356"/>
                <a:gd name="T5" fmla="*/ 316764 h 881063"/>
                <a:gd name="T6" fmla="*/ 21585 w 2469356"/>
                <a:gd name="T7" fmla="*/ 339189 h 881063"/>
                <a:gd name="T8" fmla="*/ 192633 w 2469356"/>
                <a:gd name="T9" fmla="*/ 338138 h 881063"/>
                <a:gd name="T10" fmla="*/ 192633 w 2469356"/>
                <a:gd name="T11" fmla="*/ 285750 h 881063"/>
                <a:gd name="T12" fmla="*/ 268736 w 2469356"/>
                <a:gd name="T13" fmla="*/ 280988 h 881063"/>
                <a:gd name="T14" fmla="*/ 268736 w 2469356"/>
                <a:gd name="T15" fmla="*/ 0 h 881063"/>
                <a:gd name="T16" fmla="*/ 596926 w 2469356"/>
                <a:gd name="T17" fmla="*/ 0 h 881063"/>
                <a:gd name="T18" fmla="*/ 601680 w 2469356"/>
                <a:gd name="T19" fmla="*/ 238125 h 881063"/>
                <a:gd name="T20" fmla="*/ 1239035 w 2469356"/>
                <a:gd name="T21" fmla="*/ 238125 h 881063"/>
                <a:gd name="T22" fmla="*/ 1243794 w 2469356"/>
                <a:gd name="T23" fmla="*/ 285750 h 881063"/>
                <a:gd name="T24" fmla="*/ 1495881 w 2469356"/>
                <a:gd name="T25" fmla="*/ 276225 h 881063"/>
                <a:gd name="T26" fmla="*/ 1500637 w 2469356"/>
                <a:gd name="T27" fmla="*/ 228600 h 881063"/>
                <a:gd name="T28" fmla="*/ 1709918 w 2469356"/>
                <a:gd name="T29" fmla="*/ 228600 h 881063"/>
                <a:gd name="T30" fmla="*/ 1709918 w 2469356"/>
                <a:gd name="T31" fmla="*/ 280988 h 881063"/>
                <a:gd name="T32" fmla="*/ 2466182 w 2469356"/>
                <a:gd name="T33" fmla="*/ 266700 h 881063"/>
                <a:gd name="T34" fmla="*/ 2461426 w 2469356"/>
                <a:gd name="T35" fmla="*/ 647696 h 881063"/>
                <a:gd name="T36" fmla="*/ 1705161 w 2469356"/>
                <a:gd name="T37" fmla="*/ 652459 h 881063"/>
                <a:gd name="T38" fmla="*/ 1709918 w 2469356"/>
                <a:gd name="T39" fmla="*/ 700084 h 881063"/>
                <a:gd name="T40" fmla="*/ 1495881 w 2469356"/>
                <a:gd name="T41" fmla="*/ 704846 h 881063"/>
                <a:gd name="T42" fmla="*/ 1491124 w 2469356"/>
                <a:gd name="T43" fmla="*/ 652459 h 881063"/>
                <a:gd name="T44" fmla="*/ 1234281 w 2469356"/>
                <a:gd name="T45" fmla="*/ 657221 h 881063"/>
                <a:gd name="T46" fmla="*/ 1234281 w 2469356"/>
                <a:gd name="T47" fmla="*/ 695321 h 881063"/>
                <a:gd name="T48" fmla="*/ 611193 w 2469356"/>
                <a:gd name="T49" fmla="*/ 700084 h 881063"/>
                <a:gd name="T50" fmla="*/ 606439 w 2469356"/>
                <a:gd name="T51" fmla="*/ 881059 h 881063"/>
                <a:gd name="T52" fmla="*/ 278247 w 2469356"/>
                <a:gd name="T53" fmla="*/ 876296 h 881063"/>
                <a:gd name="T54" fmla="*/ 275979 w 2469356"/>
                <a:gd name="T55" fmla="*/ 671510 h 881063"/>
                <a:gd name="T56" fmla="*/ 187879 w 2469356"/>
                <a:gd name="T57" fmla="*/ 666746 h 881063"/>
                <a:gd name="T58" fmla="*/ 188096 w 2469356"/>
                <a:gd name="T59" fmla="*/ 617292 h 881063"/>
                <a:gd name="T60" fmla="*/ 26560 w 2469356"/>
                <a:gd name="T61" fmla="*/ 613255 h 881063"/>
                <a:gd name="T62" fmla="*/ 29049 w 2469356"/>
                <a:gd name="T63" fmla="*/ 643154 h 881063"/>
                <a:gd name="T64" fmla="*/ 2598 w 2469356"/>
                <a:gd name="T65" fmla="*/ 644477 h 8810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469356" h="881063">
                  <a:moveTo>
                    <a:pt x="2602" y="644481"/>
                  </a:moveTo>
                  <a:cubicBezTo>
                    <a:pt x="3433" y="553016"/>
                    <a:pt x="-720" y="406739"/>
                    <a:pt x="111" y="315274"/>
                  </a:cubicBezTo>
                  <a:cubicBezTo>
                    <a:pt x="5617" y="315771"/>
                    <a:pt x="13616" y="316267"/>
                    <a:pt x="19122" y="316764"/>
                  </a:cubicBezTo>
                  <a:cubicBezTo>
                    <a:pt x="24936" y="317595"/>
                    <a:pt x="15799" y="338358"/>
                    <a:pt x="21613" y="339189"/>
                  </a:cubicBezTo>
                  <a:lnTo>
                    <a:pt x="192881" y="338138"/>
                  </a:lnTo>
                  <a:lnTo>
                    <a:pt x="192881" y="285750"/>
                  </a:lnTo>
                  <a:lnTo>
                    <a:pt x="269081" y="280988"/>
                  </a:lnTo>
                  <a:lnTo>
                    <a:pt x="269081" y="0"/>
                  </a:lnTo>
                  <a:lnTo>
                    <a:pt x="597694" y="0"/>
                  </a:lnTo>
                  <a:cubicBezTo>
                    <a:pt x="599281" y="79375"/>
                    <a:pt x="600869" y="158750"/>
                    <a:pt x="602456" y="238125"/>
                  </a:cubicBezTo>
                  <a:lnTo>
                    <a:pt x="1240631" y="238125"/>
                  </a:lnTo>
                  <a:lnTo>
                    <a:pt x="1245394" y="285750"/>
                  </a:lnTo>
                  <a:lnTo>
                    <a:pt x="1497806" y="276225"/>
                  </a:lnTo>
                  <a:lnTo>
                    <a:pt x="1502569" y="228600"/>
                  </a:lnTo>
                  <a:lnTo>
                    <a:pt x="1712119" y="228600"/>
                  </a:lnTo>
                  <a:lnTo>
                    <a:pt x="1712119" y="280988"/>
                  </a:lnTo>
                  <a:lnTo>
                    <a:pt x="2469356" y="266700"/>
                  </a:lnTo>
                  <a:cubicBezTo>
                    <a:pt x="2467769" y="393700"/>
                    <a:pt x="2466181" y="520700"/>
                    <a:pt x="2464594" y="647700"/>
                  </a:cubicBezTo>
                  <a:lnTo>
                    <a:pt x="1707356" y="652463"/>
                  </a:lnTo>
                  <a:lnTo>
                    <a:pt x="1712119" y="700088"/>
                  </a:lnTo>
                  <a:lnTo>
                    <a:pt x="1497806" y="704850"/>
                  </a:lnTo>
                  <a:lnTo>
                    <a:pt x="1493044" y="652463"/>
                  </a:lnTo>
                  <a:lnTo>
                    <a:pt x="1235869" y="657225"/>
                  </a:lnTo>
                  <a:lnTo>
                    <a:pt x="1235869" y="695325"/>
                  </a:lnTo>
                  <a:lnTo>
                    <a:pt x="611981" y="700088"/>
                  </a:lnTo>
                  <a:lnTo>
                    <a:pt x="607219" y="881063"/>
                  </a:lnTo>
                  <a:lnTo>
                    <a:pt x="278606" y="876300"/>
                  </a:lnTo>
                  <a:lnTo>
                    <a:pt x="276335" y="671514"/>
                  </a:lnTo>
                  <a:lnTo>
                    <a:pt x="188119" y="666750"/>
                  </a:lnTo>
                  <a:cubicBezTo>
                    <a:pt x="188192" y="650265"/>
                    <a:pt x="188266" y="633781"/>
                    <a:pt x="188339" y="617296"/>
                  </a:cubicBezTo>
                  <a:cubicBezTo>
                    <a:pt x="130273" y="616781"/>
                    <a:pt x="82171" y="608791"/>
                    <a:pt x="26596" y="613259"/>
                  </a:cubicBezTo>
                  <a:cubicBezTo>
                    <a:pt x="24969" y="647469"/>
                    <a:pt x="26441" y="597675"/>
                    <a:pt x="29085" y="643158"/>
                  </a:cubicBezTo>
                  <a:cubicBezTo>
                    <a:pt x="1832" y="638811"/>
                    <a:pt x="34008" y="644730"/>
                    <a:pt x="2602" y="644481"/>
                  </a:cubicBezTo>
                  <a:close/>
                </a:path>
              </a:pathLst>
            </a:custGeom>
            <a:solidFill>
              <a:srgbClr val="FFFF00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5400" name="Forme libre 7"/>
            <p:cNvSpPr>
              <a:spLocks/>
            </p:cNvSpPr>
            <p:nvPr/>
          </p:nvSpPr>
          <p:spPr bwMode="auto">
            <a:xfrm>
              <a:off x="4572000" y="3302000"/>
              <a:ext cx="968375" cy="487363"/>
            </a:xfrm>
            <a:custGeom>
              <a:avLst/>
              <a:gdLst>
                <a:gd name="T0" fmla="*/ 0 w 967839"/>
                <a:gd name="T1" fmla="*/ 89413 h 486888"/>
                <a:gd name="T2" fmla="*/ 273738 w 967839"/>
                <a:gd name="T3" fmla="*/ 89413 h 486888"/>
                <a:gd name="T4" fmla="*/ 273738 w 967839"/>
                <a:gd name="T5" fmla="*/ 101335 h 486888"/>
                <a:gd name="T6" fmla="*/ 559377 w 967839"/>
                <a:gd name="T7" fmla="*/ 95375 h 486888"/>
                <a:gd name="T8" fmla="*/ 553427 w 967839"/>
                <a:gd name="T9" fmla="*/ 0 h 486888"/>
                <a:gd name="T10" fmla="*/ 785510 w 967839"/>
                <a:gd name="T11" fmla="*/ 5962 h 486888"/>
                <a:gd name="T12" fmla="*/ 785510 w 967839"/>
                <a:gd name="T13" fmla="*/ 101335 h 486888"/>
                <a:gd name="T14" fmla="*/ 886674 w 967839"/>
                <a:gd name="T15" fmla="*/ 101335 h 486888"/>
                <a:gd name="T16" fmla="*/ 886674 w 967839"/>
                <a:gd name="T17" fmla="*/ 137099 h 486888"/>
                <a:gd name="T18" fmla="*/ 969985 w 967839"/>
                <a:gd name="T19" fmla="*/ 143060 h 486888"/>
                <a:gd name="T20" fmla="*/ 969985 w 967839"/>
                <a:gd name="T21" fmla="*/ 357653 h 486888"/>
                <a:gd name="T22" fmla="*/ 892625 w 967839"/>
                <a:gd name="T23" fmla="*/ 357653 h 486888"/>
                <a:gd name="T24" fmla="*/ 892625 w 967839"/>
                <a:gd name="T25" fmla="*/ 399378 h 486888"/>
                <a:gd name="T26" fmla="*/ 773607 w 967839"/>
                <a:gd name="T27" fmla="*/ 399378 h 486888"/>
                <a:gd name="T28" fmla="*/ 779558 w 967839"/>
                <a:gd name="T29" fmla="*/ 488790 h 486888"/>
                <a:gd name="T30" fmla="*/ 553427 w 967839"/>
                <a:gd name="T31" fmla="*/ 488790 h 486888"/>
                <a:gd name="T32" fmla="*/ 559377 w 967839"/>
                <a:gd name="T33" fmla="*/ 405339 h 486888"/>
                <a:gd name="T34" fmla="*/ 267787 w 967839"/>
                <a:gd name="T35" fmla="*/ 405339 h 486888"/>
                <a:gd name="T36" fmla="*/ 279690 w 967839"/>
                <a:gd name="T37" fmla="*/ 411300 h 486888"/>
                <a:gd name="T38" fmla="*/ 17853 w 967839"/>
                <a:gd name="T39" fmla="*/ 423221 h 486888"/>
                <a:gd name="T40" fmla="*/ 0 w 967839"/>
                <a:gd name="T41" fmla="*/ 89413 h 4868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67839" h="486888">
                  <a:moveTo>
                    <a:pt x="0" y="89065"/>
                  </a:moveTo>
                  <a:lnTo>
                    <a:pt x="273133" y="89065"/>
                  </a:lnTo>
                  <a:lnTo>
                    <a:pt x="273133" y="100940"/>
                  </a:lnTo>
                  <a:lnTo>
                    <a:pt x="558140" y="95003"/>
                  </a:lnTo>
                  <a:lnTo>
                    <a:pt x="552203" y="0"/>
                  </a:lnTo>
                  <a:lnTo>
                    <a:pt x="783772" y="5938"/>
                  </a:lnTo>
                  <a:lnTo>
                    <a:pt x="783772" y="100940"/>
                  </a:lnTo>
                  <a:lnTo>
                    <a:pt x="884712" y="100940"/>
                  </a:lnTo>
                  <a:lnTo>
                    <a:pt x="884712" y="136566"/>
                  </a:lnTo>
                  <a:lnTo>
                    <a:pt x="967839" y="142504"/>
                  </a:lnTo>
                  <a:lnTo>
                    <a:pt x="967839" y="356260"/>
                  </a:lnTo>
                  <a:lnTo>
                    <a:pt x="890650" y="356260"/>
                  </a:lnTo>
                  <a:lnTo>
                    <a:pt x="890650" y="397824"/>
                  </a:lnTo>
                  <a:lnTo>
                    <a:pt x="771896" y="397824"/>
                  </a:lnTo>
                  <a:lnTo>
                    <a:pt x="777834" y="486888"/>
                  </a:lnTo>
                  <a:lnTo>
                    <a:pt x="552203" y="486888"/>
                  </a:lnTo>
                  <a:lnTo>
                    <a:pt x="558140" y="403761"/>
                  </a:lnTo>
                  <a:lnTo>
                    <a:pt x="267195" y="403761"/>
                  </a:lnTo>
                  <a:lnTo>
                    <a:pt x="279070" y="409699"/>
                  </a:lnTo>
                  <a:lnTo>
                    <a:pt x="17813" y="421574"/>
                  </a:lnTo>
                  <a:lnTo>
                    <a:pt x="0" y="89065"/>
                  </a:lnTo>
                  <a:close/>
                </a:path>
              </a:pathLst>
            </a:custGeom>
            <a:solidFill>
              <a:srgbClr val="00B0F0">
                <a:alpha val="38823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5401" name="Forme libre 8"/>
            <p:cNvSpPr>
              <a:spLocks/>
            </p:cNvSpPr>
            <p:nvPr/>
          </p:nvSpPr>
          <p:spPr bwMode="auto">
            <a:xfrm>
              <a:off x="4929188" y="3789363"/>
              <a:ext cx="1876425" cy="871537"/>
            </a:xfrm>
            <a:custGeom>
              <a:avLst/>
              <a:gdLst>
                <a:gd name="T0" fmla="*/ 237 w 1875742"/>
                <a:gd name="T1" fmla="*/ 300854 h 872613"/>
                <a:gd name="T2" fmla="*/ 32241 w 1875742"/>
                <a:gd name="T3" fmla="*/ 300854 h 872613"/>
                <a:gd name="T4" fmla="*/ 29781 w 1875742"/>
                <a:gd name="T5" fmla="*/ 276393 h 872613"/>
                <a:gd name="T6" fmla="*/ 49474 w 1875742"/>
                <a:gd name="T7" fmla="*/ 276393 h 872613"/>
                <a:gd name="T8" fmla="*/ 49473 w 1875742"/>
                <a:gd name="T9" fmla="*/ 300854 h 872613"/>
                <a:gd name="T10" fmla="*/ 192247 w 1875742"/>
                <a:gd name="T11" fmla="*/ 298408 h 872613"/>
                <a:gd name="T12" fmla="*/ 194709 w 1875742"/>
                <a:gd name="T13" fmla="*/ 269056 h 872613"/>
                <a:gd name="T14" fmla="*/ 229170 w 1875742"/>
                <a:gd name="T15" fmla="*/ 269056 h 872613"/>
                <a:gd name="T16" fmla="*/ 229170 w 1875742"/>
                <a:gd name="T17" fmla="*/ 0 h 872613"/>
                <a:gd name="T18" fmla="*/ 450720 w 1875742"/>
                <a:gd name="T19" fmla="*/ 0 h 872613"/>
                <a:gd name="T20" fmla="*/ 455644 w 1875742"/>
                <a:gd name="T21" fmla="*/ 242151 h 872613"/>
                <a:gd name="T22" fmla="*/ 778119 w 1875742"/>
                <a:gd name="T23" fmla="*/ 237258 h 872613"/>
                <a:gd name="T24" fmla="*/ 785505 w 1875742"/>
                <a:gd name="T25" fmla="*/ 278839 h 872613"/>
                <a:gd name="T26" fmla="*/ 947973 w 1875742"/>
                <a:gd name="T27" fmla="*/ 273948 h 872613"/>
                <a:gd name="T28" fmla="*/ 943049 w 1875742"/>
                <a:gd name="T29" fmla="*/ 242151 h 872613"/>
                <a:gd name="T30" fmla="*/ 1009513 w 1875742"/>
                <a:gd name="T31" fmla="*/ 242151 h 872613"/>
                <a:gd name="T32" fmla="*/ 1011975 w 1875742"/>
                <a:gd name="T33" fmla="*/ 158987 h 872613"/>
                <a:gd name="T34" fmla="*/ 1391069 w 1875742"/>
                <a:gd name="T35" fmla="*/ 151650 h 872613"/>
                <a:gd name="T36" fmla="*/ 1388607 w 1875742"/>
                <a:gd name="T37" fmla="*/ 259273 h 872613"/>
                <a:gd name="T38" fmla="*/ 1666773 w 1875742"/>
                <a:gd name="T39" fmla="*/ 259273 h 872613"/>
                <a:gd name="T40" fmla="*/ 1669235 w 1875742"/>
                <a:gd name="T41" fmla="*/ 293516 h 872613"/>
                <a:gd name="T42" fmla="*/ 1839089 w 1875742"/>
                <a:gd name="T43" fmla="*/ 288624 h 872613"/>
                <a:gd name="T44" fmla="*/ 1836627 w 1875742"/>
                <a:gd name="T45" fmla="*/ 266610 h 872613"/>
                <a:gd name="T46" fmla="*/ 1878475 w 1875742"/>
                <a:gd name="T47" fmla="*/ 264164 h 872613"/>
                <a:gd name="T48" fmla="*/ 1868628 w 1875742"/>
                <a:gd name="T49" fmla="*/ 538112 h 872613"/>
                <a:gd name="T50" fmla="*/ 1841551 w 1875742"/>
                <a:gd name="T51" fmla="*/ 538112 h 872613"/>
                <a:gd name="T52" fmla="*/ 1839089 w 1875742"/>
                <a:gd name="T53" fmla="*/ 501422 h 872613"/>
                <a:gd name="T54" fmla="*/ 1674158 w 1875742"/>
                <a:gd name="T55" fmla="*/ 496530 h 872613"/>
                <a:gd name="T56" fmla="*/ 1666773 w 1875742"/>
                <a:gd name="T57" fmla="*/ 538112 h 872613"/>
                <a:gd name="T58" fmla="*/ 1395993 w 1875742"/>
                <a:gd name="T59" fmla="*/ 538112 h 872613"/>
                <a:gd name="T60" fmla="*/ 1398454 w 1875742"/>
                <a:gd name="T61" fmla="*/ 633505 h 872613"/>
                <a:gd name="T62" fmla="*/ 1009513 w 1875742"/>
                <a:gd name="T63" fmla="*/ 628613 h 872613"/>
                <a:gd name="T64" fmla="*/ 1014437 w 1875742"/>
                <a:gd name="T65" fmla="*/ 557680 h 872613"/>
                <a:gd name="T66" fmla="*/ 947973 w 1875742"/>
                <a:gd name="T67" fmla="*/ 562572 h 872613"/>
                <a:gd name="T68" fmla="*/ 947973 w 1875742"/>
                <a:gd name="T69" fmla="*/ 533220 h 872613"/>
                <a:gd name="T70" fmla="*/ 778119 w 1875742"/>
                <a:gd name="T71" fmla="*/ 533220 h 872613"/>
                <a:gd name="T72" fmla="*/ 780581 w 1875742"/>
                <a:gd name="T73" fmla="*/ 562572 h 872613"/>
                <a:gd name="T74" fmla="*/ 455644 w 1875742"/>
                <a:gd name="T75" fmla="*/ 562572 h 872613"/>
                <a:gd name="T76" fmla="*/ 458106 w 1875742"/>
                <a:gd name="T77" fmla="*/ 863425 h 872613"/>
                <a:gd name="T78" fmla="*/ 234094 w 1875742"/>
                <a:gd name="T79" fmla="*/ 868317 h 872613"/>
                <a:gd name="T80" fmla="*/ 234094 w 1875742"/>
                <a:gd name="T81" fmla="*/ 545451 h 872613"/>
                <a:gd name="T82" fmla="*/ 194709 w 1875742"/>
                <a:gd name="T83" fmla="*/ 545451 h 872613"/>
                <a:gd name="T84" fmla="*/ 192247 w 1875742"/>
                <a:gd name="T85" fmla="*/ 516098 h 872613"/>
                <a:gd name="T86" fmla="*/ 47010 w 1875742"/>
                <a:gd name="T87" fmla="*/ 516098 h 872613"/>
                <a:gd name="T88" fmla="*/ 44547 w 1875742"/>
                <a:gd name="T89" fmla="*/ 552789 h 872613"/>
                <a:gd name="T90" fmla="*/ 34703 w 1875742"/>
                <a:gd name="T91" fmla="*/ 557681 h 872613"/>
                <a:gd name="T92" fmla="*/ 29779 w 1875742"/>
                <a:gd name="T93" fmla="*/ 516098 h 872613"/>
                <a:gd name="T94" fmla="*/ 238 w 1875742"/>
                <a:gd name="T95" fmla="*/ 516098 h 872613"/>
                <a:gd name="T96" fmla="*/ 237 w 1875742"/>
                <a:gd name="T97" fmla="*/ 300854 h 87261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875742" h="872613">
                  <a:moveTo>
                    <a:pt x="237" y="302342"/>
                  </a:moveTo>
                  <a:cubicBezTo>
                    <a:pt x="51857" y="299884"/>
                    <a:pt x="30964" y="313403"/>
                    <a:pt x="32193" y="302342"/>
                  </a:cubicBezTo>
                  <a:cubicBezTo>
                    <a:pt x="33422" y="291281"/>
                    <a:pt x="22772" y="276122"/>
                    <a:pt x="29737" y="277761"/>
                  </a:cubicBezTo>
                  <a:cubicBezTo>
                    <a:pt x="36702" y="279400"/>
                    <a:pt x="44486" y="273255"/>
                    <a:pt x="49402" y="277761"/>
                  </a:cubicBezTo>
                  <a:cubicBezTo>
                    <a:pt x="62512" y="262603"/>
                    <a:pt x="46124" y="261374"/>
                    <a:pt x="49401" y="302342"/>
                  </a:cubicBezTo>
                  <a:cubicBezTo>
                    <a:pt x="131336" y="299064"/>
                    <a:pt x="143215" y="297426"/>
                    <a:pt x="191967" y="299884"/>
                  </a:cubicBezTo>
                  <a:lnTo>
                    <a:pt x="194425" y="270387"/>
                  </a:lnTo>
                  <a:lnTo>
                    <a:pt x="228838" y="270387"/>
                  </a:lnTo>
                  <a:lnTo>
                    <a:pt x="228838" y="0"/>
                  </a:lnTo>
                  <a:lnTo>
                    <a:pt x="450064" y="0"/>
                  </a:lnTo>
                  <a:cubicBezTo>
                    <a:pt x="451703" y="81116"/>
                    <a:pt x="453341" y="162233"/>
                    <a:pt x="454980" y="243349"/>
                  </a:cubicBezTo>
                  <a:lnTo>
                    <a:pt x="776987" y="238432"/>
                  </a:lnTo>
                  <a:lnTo>
                    <a:pt x="784361" y="280219"/>
                  </a:lnTo>
                  <a:lnTo>
                    <a:pt x="946593" y="275303"/>
                  </a:lnTo>
                  <a:lnTo>
                    <a:pt x="941677" y="243349"/>
                  </a:lnTo>
                  <a:lnTo>
                    <a:pt x="1008045" y="243349"/>
                  </a:lnTo>
                  <a:cubicBezTo>
                    <a:pt x="1008864" y="215491"/>
                    <a:pt x="1009684" y="187632"/>
                    <a:pt x="1010503" y="159774"/>
                  </a:cubicBezTo>
                  <a:lnTo>
                    <a:pt x="1389045" y="152400"/>
                  </a:lnTo>
                  <a:cubicBezTo>
                    <a:pt x="1388226" y="188452"/>
                    <a:pt x="1387406" y="224503"/>
                    <a:pt x="1386587" y="260555"/>
                  </a:cubicBezTo>
                  <a:lnTo>
                    <a:pt x="1664348" y="260555"/>
                  </a:lnTo>
                  <a:lnTo>
                    <a:pt x="1666806" y="294968"/>
                  </a:lnTo>
                  <a:lnTo>
                    <a:pt x="1836413" y="290052"/>
                  </a:lnTo>
                  <a:lnTo>
                    <a:pt x="1833954" y="267929"/>
                  </a:lnTo>
                  <a:lnTo>
                    <a:pt x="1875742" y="265471"/>
                  </a:lnTo>
                  <a:lnTo>
                    <a:pt x="1865909" y="540774"/>
                  </a:lnTo>
                  <a:lnTo>
                    <a:pt x="1838871" y="540774"/>
                  </a:lnTo>
                  <a:lnTo>
                    <a:pt x="1836413" y="503903"/>
                  </a:lnTo>
                  <a:lnTo>
                    <a:pt x="1671722" y="498987"/>
                  </a:lnTo>
                  <a:lnTo>
                    <a:pt x="1664348" y="540774"/>
                  </a:lnTo>
                  <a:lnTo>
                    <a:pt x="1393961" y="540774"/>
                  </a:lnTo>
                  <a:cubicBezTo>
                    <a:pt x="1394780" y="572729"/>
                    <a:pt x="1395600" y="604684"/>
                    <a:pt x="1396419" y="636639"/>
                  </a:cubicBezTo>
                  <a:lnTo>
                    <a:pt x="1008045" y="631723"/>
                  </a:lnTo>
                  <a:lnTo>
                    <a:pt x="1012961" y="560439"/>
                  </a:lnTo>
                  <a:lnTo>
                    <a:pt x="946593" y="565355"/>
                  </a:lnTo>
                  <a:lnTo>
                    <a:pt x="946593" y="535858"/>
                  </a:lnTo>
                  <a:lnTo>
                    <a:pt x="776987" y="535858"/>
                  </a:lnTo>
                  <a:lnTo>
                    <a:pt x="779445" y="565355"/>
                  </a:lnTo>
                  <a:lnTo>
                    <a:pt x="454980" y="565355"/>
                  </a:lnTo>
                  <a:cubicBezTo>
                    <a:pt x="455799" y="666136"/>
                    <a:pt x="456619" y="766916"/>
                    <a:pt x="457438" y="867697"/>
                  </a:cubicBezTo>
                  <a:lnTo>
                    <a:pt x="233754" y="872613"/>
                  </a:lnTo>
                  <a:lnTo>
                    <a:pt x="233754" y="548149"/>
                  </a:lnTo>
                  <a:lnTo>
                    <a:pt x="194425" y="548149"/>
                  </a:lnTo>
                  <a:lnTo>
                    <a:pt x="191967" y="518652"/>
                  </a:lnTo>
                  <a:lnTo>
                    <a:pt x="46942" y="518652"/>
                  </a:lnTo>
                  <a:lnTo>
                    <a:pt x="44483" y="555523"/>
                  </a:lnTo>
                  <a:lnTo>
                    <a:pt x="34651" y="560440"/>
                  </a:lnTo>
                  <a:lnTo>
                    <a:pt x="29735" y="518652"/>
                  </a:lnTo>
                  <a:lnTo>
                    <a:pt x="238" y="518652"/>
                  </a:lnTo>
                  <a:cubicBezTo>
                    <a:pt x="1057" y="448187"/>
                    <a:pt x="-582" y="372807"/>
                    <a:pt x="237" y="302342"/>
                  </a:cubicBezTo>
                  <a:close/>
                </a:path>
              </a:pathLst>
            </a:custGeom>
            <a:solidFill>
              <a:srgbClr val="00FF00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5366" name="Groupe 14353"/>
          <p:cNvGrpSpPr>
            <a:grpSpLocks/>
          </p:cNvGrpSpPr>
          <p:nvPr/>
        </p:nvGrpSpPr>
        <p:grpSpPr bwMode="auto">
          <a:xfrm>
            <a:off x="4211638" y="3322638"/>
            <a:ext cx="1174750" cy="466725"/>
            <a:chOff x="4211961" y="3287229"/>
            <a:chExt cx="1174907" cy="465807"/>
          </a:xfrm>
        </p:grpSpPr>
        <p:grpSp>
          <p:nvGrpSpPr>
            <p:cNvPr id="15392" name="Groupe 14344"/>
            <p:cNvGrpSpPr>
              <a:grpSpLocks/>
            </p:cNvGrpSpPr>
            <p:nvPr/>
          </p:nvGrpSpPr>
          <p:grpSpPr bwMode="auto">
            <a:xfrm>
              <a:off x="4211961" y="3287229"/>
              <a:ext cx="1174907" cy="465807"/>
              <a:chOff x="4211961" y="3257499"/>
              <a:chExt cx="1174907" cy="465807"/>
            </a:xfrm>
          </p:grpSpPr>
          <p:cxnSp>
            <p:nvCxnSpPr>
              <p:cNvPr id="15395" name="Connecteur droit 2"/>
              <p:cNvCxnSpPr>
                <a:cxnSpLocks noChangeAspect="1"/>
              </p:cNvCxnSpPr>
              <p:nvPr/>
            </p:nvCxnSpPr>
            <p:spPr bwMode="auto">
              <a:xfrm flipH="1">
                <a:off x="5265650" y="3257499"/>
                <a:ext cx="5629" cy="465807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396" name="Connecteur droit 12"/>
              <p:cNvCxnSpPr>
                <a:cxnSpLocks noChangeShapeType="1"/>
              </p:cNvCxnSpPr>
              <p:nvPr/>
            </p:nvCxnSpPr>
            <p:spPr bwMode="auto">
              <a:xfrm>
                <a:off x="5150061" y="3264371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397" name="Connecteur droit 24"/>
              <p:cNvCxnSpPr>
                <a:cxnSpLocks noChangeShapeType="1"/>
              </p:cNvCxnSpPr>
              <p:nvPr/>
            </p:nvCxnSpPr>
            <p:spPr bwMode="auto">
              <a:xfrm>
                <a:off x="5150061" y="3717032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398" name="Connecteur droit 14336"/>
              <p:cNvCxnSpPr>
                <a:cxnSpLocks noChangeShapeType="1"/>
              </p:cNvCxnSpPr>
              <p:nvPr/>
            </p:nvCxnSpPr>
            <p:spPr bwMode="auto">
              <a:xfrm flipH="1">
                <a:off x="4211961" y="3492424"/>
                <a:ext cx="11749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5393" name="Connecteur droit 14350"/>
            <p:cNvCxnSpPr>
              <a:cxnSpLocks noChangeShapeType="1"/>
            </p:cNvCxnSpPr>
            <p:nvPr/>
          </p:nvCxnSpPr>
          <p:spPr bwMode="auto">
            <a:xfrm>
              <a:off x="4355976" y="3429000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94" name="Connecteur droit 55"/>
            <p:cNvCxnSpPr>
              <a:cxnSpLocks noChangeShapeType="1"/>
            </p:cNvCxnSpPr>
            <p:nvPr/>
          </p:nvCxnSpPr>
          <p:spPr bwMode="auto">
            <a:xfrm>
              <a:off x="5004048" y="3429000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367" name="Groupe 27"/>
          <p:cNvGrpSpPr>
            <a:grpSpLocks noChangeAspect="1"/>
          </p:cNvGrpSpPr>
          <p:nvPr/>
        </p:nvGrpSpPr>
        <p:grpSpPr bwMode="auto">
          <a:xfrm>
            <a:off x="6010275" y="3916363"/>
            <a:ext cx="260350" cy="523875"/>
            <a:chOff x="6010212" y="3916706"/>
            <a:chExt cx="236807" cy="451833"/>
          </a:xfrm>
        </p:grpSpPr>
        <p:cxnSp>
          <p:nvCxnSpPr>
            <p:cNvPr id="15389" name="Connecteur droit 32"/>
            <p:cNvCxnSpPr>
              <a:cxnSpLocks noChangeAspect="1"/>
            </p:cNvCxnSpPr>
            <p:nvPr/>
          </p:nvCxnSpPr>
          <p:spPr bwMode="auto">
            <a:xfrm flipH="1">
              <a:off x="6125801" y="3916706"/>
              <a:ext cx="5461" cy="451833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90" name="Connecteur droit 33"/>
            <p:cNvCxnSpPr>
              <a:cxnSpLocks noChangeShapeType="1"/>
            </p:cNvCxnSpPr>
            <p:nvPr/>
          </p:nvCxnSpPr>
          <p:spPr bwMode="auto">
            <a:xfrm>
              <a:off x="6010212" y="3936491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91" name="Connecteur droit 34"/>
            <p:cNvCxnSpPr>
              <a:cxnSpLocks noChangeShapeType="1"/>
            </p:cNvCxnSpPr>
            <p:nvPr/>
          </p:nvCxnSpPr>
          <p:spPr bwMode="auto">
            <a:xfrm>
              <a:off x="6010212" y="4360020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368" name="Groupe 39"/>
          <p:cNvGrpSpPr>
            <a:grpSpLocks/>
          </p:cNvGrpSpPr>
          <p:nvPr/>
        </p:nvGrpSpPr>
        <p:grpSpPr bwMode="auto">
          <a:xfrm>
            <a:off x="5148263" y="3775075"/>
            <a:ext cx="252412" cy="877888"/>
            <a:chOff x="6004583" y="3019424"/>
            <a:chExt cx="252000" cy="877628"/>
          </a:xfrm>
        </p:grpSpPr>
        <p:cxnSp>
          <p:nvCxnSpPr>
            <p:cNvPr id="15386" name="Connecteur droit 40"/>
            <p:cNvCxnSpPr>
              <a:cxnSpLocks noChangeAspect="1"/>
            </p:cNvCxnSpPr>
            <p:nvPr/>
          </p:nvCxnSpPr>
          <p:spPr bwMode="auto">
            <a:xfrm>
              <a:off x="6130583" y="3019424"/>
              <a:ext cx="0" cy="877628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87" name="Connecteur droit 41"/>
            <p:cNvCxnSpPr>
              <a:cxnSpLocks noChangeShapeType="1"/>
            </p:cNvCxnSpPr>
            <p:nvPr/>
          </p:nvCxnSpPr>
          <p:spPr bwMode="auto">
            <a:xfrm>
              <a:off x="6012180" y="3032956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88" name="Connecteur droit 42"/>
            <p:cNvCxnSpPr>
              <a:cxnSpLocks noChangeShapeType="1"/>
            </p:cNvCxnSpPr>
            <p:nvPr/>
          </p:nvCxnSpPr>
          <p:spPr bwMode="auto">
            <a:xfrm>
              <a:off x="6004583" y="3897052"/>
              <a:ext cx="252000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5369" name="Connecteur droit 14346"/>
          <p:cNvCxnSpPr>
            <a:cxnSpLocks noChangeShapeType="1"/>
          </p:cNvCxnSpPr>
          <p:nvPr/>
        </p:nvCxnSpPr>
        <p:spPr bwMode="auto">
          <a:xfrm>
            <a:off x="5219700" y="4178300"/>
            <a:ext cx="2052638" cy="3175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0" name="Connecteur droit 57"/>
          <p:cNvCxnSpPr>
            <a:cxnSpLocks noChangeShapeType="1"/>
          </p:cNvCxnSpPr>
          <p:nvPr/>
        </p:nvCxnSpPr>
        <p:spPr bwMode="auto">
          <a:xfrm>
            <a:off x="6550025" y="4090988"/>
            <a:ext cx="0" cy="179387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1" name="Connecteur droit 58"/>
          <p:cNvCxnSpPr>
            <a:cxnSpLocks noChangeShapeType="1"/>
          </p:cNvCxnSpPr>
          <p:nvPr/>
        </p:nvCxnSpPr>
        <p:spPr bwMode="auto">
          <a:xfrm>
            <a:off x="7197725" y="4090988"/>
            <a:ext cx="0" cy="179387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5372" name="Groupe 14356"/>
          <p:cNvGrpSpPr>
            <a:grpSpLocks/>
          </p:cNvGrpSpPr>
          <p:nvPr/>
        </p:nvGrpSpPr>
        <p:grpSpPr bwMode="auto">
          <a:xfrm>
            <a:off x="6003925" y="3114675"/>
            <a:ext cx="2024063" cy="819150"/>
            <a:chOff x="6004583" y="3115176"/>
            <a:chExt cx="2023801" cy="817882"/>
          </a:xfrm>
        </p:grpSpPr>
        <p:grpSp>
          <p:nvGrpSpPr>
            <p:cNvPr id="15379" name="Groupe 28"/>
            <p:cNvGrpSpPr>
              <a:grpSpLocks/>
            </p:cNvGrpSpPr>
            <p:nvPr/>
          </p:nvGrpSpPr>
          <p:grpSpPr bwMode="auto">
            <a:xfrm>
              <a:off x="6004583" y="3115176"/>
              <a:ext cx="252000" cy="817882"/>
              <a:chOff x="6004583" y="3032956"/>
              <a:chExt cx="252000" cy="903886"/>
            </a:xfrm>
          </p:grpSpPr>
          <p:cxnSp>
            <p:nvCxnSpPr>
              <p:cNvPr id="15383" name="Connecteur droit 29"/>
              <p:cNvCxnSpPr>
                <a:cxnSpLocks noChangeAspect="1"/>
              </p:cNvCxnSpPr>
              <p:nvPr/>
            </p:nvCxnSpPr>
            <p:spPr bwMode="auto">
              <a:xfrm>
                <a:off x="6130583" y="3059214"/>
                <a:ext cx="0" cy="877628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384" name="Connecteur droit 30"/>
              <p:cNvCxnSpPr>
                <a:cxnSpLocks noChangeShapeType="1"/>
              </p:cNvCxnSpPr>
              <p:nvPr/>
            </p:nvCxnSpPr>
            <p:spPr bwMode="auto">
              <a:xfrm>
                <a:off x="6012180" y="3032956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385" name="Connecteur droit 31"/>
              <p:cNvCxnSpPr>
                <a:cxnSpLocks noChangeShapeType="1"/>
              </p:cNvCxnSpPr>
              <p:nvPr/>
            </p:nvCxnSpPr>
            <p:spPr bwMode="auto">
              <a:xfrm>
                <a:off x="6004583" y="3897052"/>
                <a:ext cx="252000" cy="0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5380" name="Connecteur droit 62"/>
            <p:cNvCxnSpPr>
              <a:cxnSpLocks noChangeShapeType="1"/>
            </p:cNvCxnSpPr>
            <p:nvPr/>
          </p:nvCxnSpPr>
          <p:spPr bwMode="auto">
            <a:xfrm>
              <a:off x="6550285" y="3465004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81" name="Connecteur droit 63"/>
            <p:cNvCxnSpPr>
              <a:cxnSpLocks noChangeShapeType="1"/>
            </p:cNvCxnSpPr>
            <p:nvPr/>
          </p:nvCxnSpPr>
          <p:spPr bwMode="auto">
            <a:xfrm>
              <a:off x="7198357" y="3465004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382" name="Connecteur droit 14355"/>
            <p:cNvCxnSpPr>
              <a:cxnSpLocks noChangeShapeType="1"/>
            </p:cNvCxnSpPr>
            <p:nvPr/>
          </p:nvCxnSpPr>
          <p:spPr bwMode="auto">
            <a:xfrm flipV="1">
              <a:off x="6048164" y="3532643"/>
              <a:ext cx="1980220" cy="4369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373" name="Rectangle 14348"/>
          <p:cNvSpPr>
            <a:spLocks noChangeArrowheads="1"/>
          </p:cNvSpPr>
          <p:nvPr/>
        </p:nvSpPr>
        <p:spPr bwMode="auto">
          <a:xfrm>
            <a:off x="4430713" y="3465513"/>
            <a:ext cx="498475" cy="179387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74" name="Rectangle 56"/>
          <p:cNvSpPr>
            <a:spLocks noChangeArrowheads="1"/>
          </p:cNvSpPr>
          <p:nvPr/>
        </p:nvSpPr>
        <p:spPr bwMode="auto">
          <a:xfrm>
            <a:off x="6624638" y="4090988"/>
            <a:ext cx="500062" cy="179387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75" name="Rectangle 61"/>
          <p:cNvSpPr>
            <a:spLocks noChangeArrowheads="1"/>
          </p:cNvSpPr>
          <p:nvPr/>
        </p:nvSpPr>
        <p:spPr bwMode="auto">
          <a:xfrm>
            <a:off x="6624638" y="3459163"/>
            <a:ext cx="500062" cy="180975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76" name="Forme libre 14357"/>
          <p:cNvSpPr>
            <a:spLocks/>
          </p:cNvSpPr>
          <p:nvPr/>
        </p:nvSpPr>
        <p:spPr bwMode="auto">
          <a:xfrm>
            <a:off x="4679950" y="3640138"/>
            <a:ext cx="2182813" cy="1208087"/>
          </a:xfrm>
          <a:custGeom>
            <a:avLst/>
            <a:gdLst>
              <a:gd name="T0" fmla="*/ 0 w 2180493"/>
              <a:gd name="T1" fmla="*/ 0 h 1170633"/>
              <a:gd name="T2" fmla="*/ 10105 w 2180493"/>
              <a:gd name="T3" fmla="*/ 1370580 h 1170633"/>
              <a:gd name="T4" fmla="*/ 2192545 w 2180493"/>
              <a:gd name="T5" fmla="*/ 1358814 h 1170633"/>
              <a:gd name="T6" fmla="*/ 2192546 w 2180493"/>
              <a:gd name="T7" fmla="*/ 699995 h 11706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0493" h="1170633">
                <a:moveTo>
                  <a:pt x="0" y="0"/>
                </a:moveTo>
                <a:cubicBezTo>
                  <a:pt x="3349" y="390211"/>
                  <a:pt x="6699" y="780422"/>
                  <a:pt x="10048" y="1170633"/>
                </a:cubicBezTo>
                <a:lnTo>
                  <a:pt x="2180492" y="1160584"/>
                </a:lnTo>
                <a:cubicBezTo>
                  <a:pt x="2180492" y="973015"/>
                  <a:pt x="2180493" y="785445"/>
                  <a:pt x="2180493" y="597876"/>
                </a:cubicBezTo>
              </a:path>
            </a:pathLst>
          </a:custGeom>
          <a:noFill/>
          <a:ln w="2857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cxnSp>
        <p:nvCxnSpPr>
          <p:cNvPr id="15377" name="Connecteur droit 14359"/>
          <p:cNvCxnSpPr>
            <a:cxnSpLocks noChangeShapeType="1"/>
            <a:stCxn id="15374" idx="0"/>
            <a:endCxn id="15375" idx="2"/>
          </p:cNvCxnSpPr>
          <p:nvPr/>
        </p:nvCxnSpPr>
        <p:spPr bwMode="auto">
          <a:xfrm flipV="1">
            <a:off x="6873875" y="3640138"/>
            <a:ext cx="0" cy="450850"/>
          </a:xfrm>
          <a:prstGeom prst="line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8" name="ZoneTexte 1"/>
          <p:cNvSpPr txBox="1">
            <a:spLocks noChangeArrowheads="1"/>
          </p:cNvSpPr>
          <p:nvPr/>
        </p:nvSpPr>
        <p:spPr bwMode="auto">
          <a:xfrm>
            <a:off x="3313113" y="755650"/>
            <a:ext cx="2894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/>
              <a:t>Schéma cinématique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mph" presetSubtype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/>
          <p:cNvSpPr>
            <a:spLocks noChangeArrowheads="1"/>
          </p:cNvSpPr>
          <p:nvPr/>
        </p:nvSpPr>
        <p:spPr bwMode="auto">
          <a:xfrm>
            <a:off x="3843338" y="2192338"/>
            <a:ext cx="4895850" cy="34083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grpSp>
        <p:nvGrpSpPr>
          <p:cNvPr id="16387" name="Groupe 14353"/>
          <p:cNvGrpSpPr>
            <a:grpSpLocks/>
          </p:cNvGrpSpPr>
          <p:nvPr/>
        </p:nvGrpSpPr>
        <p:grpSpPr bwMode="auto">
          <a:xfrm>
            <a:off x="4211638" y="3322638"/>
            <a:ext cx="1174750" cy="466725"/>
            <a:chOff x="4211961" y="3287229"/>
            <a:chExt cx="1174907" cy="465807"/>
          </a:xfrm>
        </p:grpSpPr>
        <p:grpSp>
          <p:nvGrpSpPr>
            <p:cNvPr id="16417" name="Groupe 14344"/>
            <p:cNvGrpSpPr>
              <a:grpSpLocks/>
            </p:cNvGrpSpPr>
            <p:nvPr/>
          </p:nvGrpSpPr>
          <p:grpSpPr bwMode="auto">
            <a:xfrm>
              <a:off x="4211961" y="3287229"/>
              <a:ext cx="1174907" cy="465807"/>
              <a:chOff x="4211961" y="3257499"/>
              <a:chExt cx="1174907" cy="465807"/>
            </a:xfrm>
          </p:grpSpPr>
          <p:cxnSp>
            <p:nvCxnSpPr>
              <p:cNvPr id="16420" name="Connecteur droit 2"/>
              <p:cNvCxnSpPr>
                <a:cxnSpLocks noChangeAspect="1"/>
              </p:cNvCxnSpPr>
              <p:nvPr/>
            </p:nvCxnSpPr>
            <p:spPr bwMode="auto">
              <a:xfrm flipH="1">
                <a:off x="5265650" y="3257499"/>
                <a:ext cx="5629" cy="465807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21" name="Connecteur droit 12"/>
              <p:cNvCxnSpPr>
                <a:cxnSpLocks noChangeShapeType="1"/>
              </p:cNvCxnSpPr>
              <p:nvPr/>
            </p:nvCxnSpPr>
            <p:spPr bwMode="auto">
              <a:xfrm>
                <a:off x="5150061" y="3264371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22" name="Connecteur droit 24"/>
              <p:cNvCxnSpPr>
                <a:cxnSpLocks noChangeShapeType="1"/>
              </p:cNvCxnSpPr>
              <p:nvPr/>
            </p:nvCxnSpPr>
            <p:spPr bwMode="auto">
              <a:xfrm>
                <a:off x="5150061" y="3717032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23" name="Connecteur droit 14336"/>
              <p:cNvCxnSpPr>
                <a:cxnSpLocks noChangeShapeType="1"/>
              </p:cNvCxnSpPr>
              <p:nvPr/>
            </p:nvCxnSpPr>
            <p:spPr bwMode="auto">
              <a:xfrm flipH="1">
                <a:off x="4211961" y="3492424"/>
                <a:ext cx="1174907" cy="0"/>
              </a:xfrm>
              <a:prstGeom prst="line">
                <a:avLst/>
              </a:prstGeom>
              <a:noFill/>
              <a:ln w="28575" algn="ctr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6418" name="Connecteur droit 14350"/>
            <p:cNvCxnSpPr>
              <a:cxnSpLocks noChangeShapeType="1"/>
            </p:cNvCxnSpPr>
            <p:nvPr/>
          </p:nvCxnSpPr>
          <p:spPr bwMode="auto">
            <a:xfrm>
              <a:off x="4355976" y="3429000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19" name="Connecteur droit 55"/>
            <p:cNvCxnSpPr>
              <a:cxnSpLocks noChangeShapeType="1"/>
            </p:cNvCxnSpPr>
            <p:nvPr/>
          </p:nvCxnSpPr>
          <p:spPr bwMode="auto">
            <a:xfrm>
              <a:off x="5004048" y="3429000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388" name="Groupe 27"/>
          <p:cNvGrpSpPr>
            <a:grpSpLocks noChangeAspect="1"/>
          </p:cNvGrpSpPr>
          <p:nvPr/>
        </p:nvGrpSpPr>
        <p:grpSpPr bwMode="auto">
          <a:xfrm>
            <a:off x="6010275" y="3916363"/>
            <a:ext cx="260350" cy="523875"/>
            <a:chOff x="6010212" y="3916706"/>
            <a:chExt cx="236807" cy="451833"/>
          </a:xfrm>
        </p:grpSpPr>
        <p:cxnSp>
          <p:nvCxnSpPr>
            <p:cNvPr id="16414" name="Connecteur droit 32"/>
            <p:cNvCxnSpPr>
              <a:cxnSpLocks noChangeAspect="1"/>
            </p:cNvCxnSpPr>
            <p:nvPr/>
          </p:nvCxnSpPr>
          <p:spPr bwMode="auto">
            <a:xfrm flipH="1">
              <a:off x="6125801" y="3916706"/>
              <a:ext cx="5461" cy="451833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15" name="Connecteur droit 33"/>
            <p:cNvCxnSpPr>
              <a:cxnSpLocks noChangeShapeType="1"/>
            </p:cNvCxnSpPr>
            <p:nvPr/>
          </p:nvCxnSpPr>
          <p:spPr bwMode="auto">
            <a:xfrm>
              <a:off x="6010212" y="3936491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16" name="Connecteur droit 34"/>
            <p:cNvCxnSpPr>
              <a:cxnSpLocks noChangeShapeType="1"/>
            </p:cNvCxnSpPr>
            <p:nvPr/>
          </p:nvCxnSpPr>
          <p:spPr bwMode="auto">
            <a:xfrm>
              <a:off x="6010212" y="4360020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389" name="Groupe 39"/>
          <p:cNvGrpSpPr>
            <a:grpSpLocks/>
          </p:cNvGrpSpPr>
          <p:nvPr/>
        </p:nvGrpSpPr>
        <p:grpSpPr bwMode="auto">
          <a:xfrm>
            <a:off x="5148263" y="3775075"/>
            <a:ext cx="252412" cy="877888"/>
            <a:chOff x="6004583" y="3019424"/>
            <a:chExt cx="252000" cy="877628"/>
          </a:xfrm>
        </p:grpSpPr>
        <p:cxnSp>
          <p:nvCxnSpPr>
            <p:cNvPr id="16411" name="Connecteur droit 40"/>
            <p:cNvCxnSpPr>
              <a:cxnSpLocks noChangeAspect="1"/>
            </p:cNvCxnSpPr>
            <p:nvPr/>
          </p:nvCxnSpPr>
          <p:spPr bwMode="auto">
            <a:xfrm>
              <a:off x="6130583" y="3019424"/>
              <a:ext cx="0" cy="877628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12" name="Connecteur droit 41"/>
            <p:cNvCxnSpPr>
              <a:cxnSpLocks noChangeShapeType="1"/>
            </p:cNvCxnSpPr>
            <p:nvPr/>
          </p:nvCxnSpPr>
          <p:spPr bwMode="auto">
            <a:xfrm>
              <a:off x="6012180" y="3032956"/>
              <a:ext cx="236807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13" name="Connecteur droit 42"/>
            <p:cNvCxnSpPr>
              <a:cxnSpLocks noChangeShapeType="1"/>
            </p:cNvCxnSpPr>
            <p:nvPr/>
          </p:nvCxnSpPr>
          <p:spPr bwMode="auto">
            <a:xfrm>
              <a:off x="6004583" y="3897052"/>
              <a:ext cx="252000" cy="0"/>
            </a:xfrm>
            <a:prstGeom prst="line">
              <a:avLst/>
            </a:prstGeom>
            <a:noFill/>
            <a:ln w="2857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6390" name="Connecteur droit 14346"/>
          <p:cNvCxnSpPr>
            <a:cxnSpLocks noChangeShapeType="1"/>
          </p:cNvCxnSpPr>
          <p:nvPr/>
        </p:nvCxnSpPr>
        <p:spPr bwMode="auto">
          <a:xfrm>
            <a:off x="5219700" y="4178300"/>
            <a:ext cx="2052638" cy="3175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1" name="Connecteur droit 57"/>
          <p:cNvCxnSpPr>
            <a:cxnSpLocks noChangeShapeType="1"/>
          </p:cNvCxnSpPr>
          <p:nvPr/>
        </p:nvCxnSpPr>
        <p:spPr bwMode="auto">
          <a:xfrm>
            <a:off x="6550025" y="4090988"/>
            <a:ext cx="0" cy="179387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2" name="Connecteur droit 58"/>
          <p:cNvCxnSpPr>
            <a:cxnSpLocks noChangeShapeType="1"/>
          </p:cNvCxnSpPr>
          <p:nvPr/>
        </p:nvCxnSpPr>
        <p:spPr bwMode="auto">
          <a:xfrm>
            <a:off x="7197725" y="4090988"/>
            <a:ext cx="0" cy="179387"/>
          </a:xfrm>
          <a:prstGeom prst="line">
            <a:avLst/>
          </a:prstGeom>
          <a:noFill/>
          <a:ln w="28575" algn="ctr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6393" name="Groupe 14356"/>
          <p:cNvGrpSpPr>
            <a:grpSpLocks/>
          </p:cNvGrpSpPr>
          <p:nvPr/>
        </p:nvGrpSpPr>
        <p:grpSpPr bwMode="auto">
          <a:xfrm>
            <a:off x="6003925" y="3105150"/>
            <a:ext cx="2024063" cy="793750"/>
            <a:chOff x="6004583" y="3104962"/>
            <a:chExt cx="2023801" cy="794122"/>
          </a:xfrm>
        </p:grpSpPr>
        <p:grpSp>
          <p:nvGrpSpPr>
            <p:cNvPr id="16404" name="Groupe 28"/>
            <p:cNvGrpSpPr>
              <a:grpSpLocks/>
            </p:cNvGrpSpPr>
            <p:nvPr/>
          </p:nvGrpSpPr>
          <p:grpSpPr bwMode="auto">
            <a:xfrm>
              <a:off x="6004583" y="3104962"/>
              <a:ext cx="252000" cy="794122"/>
              <a:chOff x="6004583" y="3021670"/>
              <a:chExt cx="252000" cy="877628"/>
            </a:xfrm>
          </p:grpSpPr>
          <p:cxnSp>
            <p:nvCxnSpPr>
              <p:cNvPr id="16408" name="Connecteur droit 29"/>
              <p:cNvCxnSpPr>
                <a:cxnSpLocks noChangeAspect="1"/>
              </p:cNvCxnSpPr>
              <p:nvPr/>
            </p:nvCxnSpPr>
            <p:spPr bwMode="auto">
              <a:xfrm>
                <a:off x="6130583" y="3021670"/>
                <a:ext cx="0" cy="877628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09" name="Connecteur droit 30"/>
              <p:cNvCxnSpPr>
                <a:cxnSpLocks noChangeShapeType="1"/>
              </p:cNvCxnSpPr>
              <p:nvPr/>
            </p:nvCxnSpPr>
            <p:spPr bwMode="auto">
              <a:xfrm>
                <a:off x="6012180" y="3032956"/>
                <a:ext cx="236807" cy="0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10" name="Connecteur droit 31"/>
              <p:cNvCxnSpPr>
                <a:cxnSpLocks noChangeShapeType="1"/>
              </p:cNvCxnSpPr>
              <p:nvPr/>
            </p:nvCxnSpPr>
            <p:spPr bwMode="auto">
              <a:xfrm>
                <a:off x="6004583" y="3897052"/>
                <a:ext cx="252000" cy="0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6405" name="Connecteur droit 62"/>
            <p:cNvCxnSpPr>
              <a:cxnSpLocks noChangeShapeType="1"/>
            </p:cNvCxnSpPr>
            <p:nvPr/>
          </p:nvCxnSpPr>
          <p:spPr bwMode="auto">
            <a:xfrm>
              <a:off x="6550285" y="3465004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06" name="Connecteur droit 63"/>
            <p:cNvCxnSpPr>
              <a:cxnSpLocks noChangeShapeType="1"/>
            </p:cNvCxnSpPr>
            <p:nvPr/>
          </p:nvCxnSpPr>
          <p:spPr bwMode="auto">
            <a:xfrm>
              <a:off x="7198357" y="3465004"/>
              <a:ext cx="0" cy="18002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407" name="Connecteur droit 14355"/>
            <p:cNvCxnSpPr>
              <a:cxnSpLocks noChangeShapeType="1"/>
            </p:cNvCxnSpPr>
            <p:nvPr/>
          </p:nvCxnSpPr>
          <p:spPr bwMode="auto">
            <a:xfrm flipV="1">
              <a:off x="6048164" y="3532643"/>
              <a:ext cx="1980220" cy="4369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6394" name="Rectangle 14348"/>
          <p:cNvSpPr>
            <a:spLocks noChangeArrowheads="1"/>
          </p:cNvSpPr>
          <p:nvPr/>
        </p:nvSpPr>
        <p:spPr bwMode="auto">
          <a:xfrm>
            <a:off x="4430713" y="3465513"/>
            <a:ext cx="498475" cy="179387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395" name="Rectangle 56"/>
          <p:cNvSpPr>
            <a:spLocks noChangeArrowheads="1"/>
          </p:cNvSpPr>
          <p:nvPr/>
        </p:nvSpPr>
        <p:spPr bwMode="auto">
          <a:xfrm>
            <a:off x="6624638" y="4090988"/>
            <a:ext cx="500062" cy="179387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396" name="Rectangle 61"/>
          <p:cNvSpPr>
            <a:spLocks noChangeArrowheads="1"/>
          </p:cNvSpPr>
          <p:nvPr/>
        </p:nvSpPr>
        <p:spPr bwMode="auto">
          <a:xfrm>
            <a:off x="6624638" y="3459163"/>
            <a:ext cx="500062" cy="180975"/>
          </a:xfrm>
          <a:prstGeom prst="rect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397" name="Forme libre 14357"/>
          <p:cNvSpPr>
            <a:spLocks/>
          </p:cNvSpPr>
          <p:nvPr/>
        </p:nvSpPr>
        <p:spPr bwMode="auto">
          <a:xfrm>
            <a:off x="4679950" y="3640138"/>
            <a:ext cx="2182813" cy="1208087"/>
          </a:xfrm>
          <a:custGeom>
            <a:avLst/>
            <a:gdLst>
              <a:gd name="T0" fmla="*/ 0 w 2180493"/>
              <a:gd name="T1" fmla="*/ 0 h 1170633"/>
              <a:gd name="T2" fmla="*/ 10105 w 2180493"/>
              <a:gd name="T3" fmla="*/ 1370580 h 1170633"/>
              <a:gd name="T4" fmla="*/ 2192545 w 2180493"/>
              <a:gd name="T5" fmla="*/ 1358814 h 1170633"/>
              <a:gd name="T6" fmla="*/ 2192546 w 2180493"/>
              <a:gd name="T7" fmla="*/ 699995 h 11706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0493" h="1170633">
                <a:moveTo>
                  <a:pt x="0" y="0"/>
                </a:moveTo>
                <a:cubicBezTo>
                  <a:pt x="3349" y="390211"/>
                  <a:pt x="6699" y="780422"/>
                  <a:pt x="10048" y="1170633"/>
                </a:cubicBezTo>
                <a:lnTo>
                  <a:pt x="2180492" y="1160584"/>
                </a:lnTo>
                <a:cubicBezTo>
                  <a:pt x="2180492" y="973015"/>
                  <a:pt x="2180493" y="785445"/>
                  <a:pt x="2180493" y="597876"/>
                </a:cubicBezTo>
              </a:path>
            </a:pathLst>
          </a:custGeom>
          <a:noFill/>
          <a:ln w="2857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cxnSp>
        <p:nvCxnSpPr>
          <p:cNvPr id="16398" name="Connecteur droit 14359"/>
          <p:cNvCxnSpPr>
            <a:cxnSpLocks noChangeShapeType="1"/>
            <a:stCxn id="16395" idx="0"/>
            <a:endCxn id="16396" idx="2"/>
          </p:cNvCxnSpPr>
          <p:nvPr/>
        </p:nvCxnSpPr>
        <p:spPr bwMode="auto">
          <a:xfrm flipV="1">
            <a:off x="6873875" y="3640138"/>
            <a:ext cx="0" cy="450850"/>
          </a:xfrm>
          <a:prstGeom prst="line">
            <a:avLst/>
          </a:prstGeom>
          <a:noFill/>
          <a:ln w="28575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99" name="ZoneTexte 1"/>
          <p:cNvSpPr txBox="1">
            <a:spLocks noChangeArrowheads="1"/>
          </p:cNvSpPr>
          <p:nvPr/>
        </p:nvSpPr>
        <p:spPr bwMode="auto">
          <a:xfrm>
            <a:off x="3313113" y="755650"/>
            <a:ext cx="2894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/>
              <a:t>Schéma cinématique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627313" y="4124325"/>
            <a:ext cx="1116012" cy="306388"/>
          </a:xfrm>
          <a:prstGeom prst="wedgeRectCallout">
            <a:avLst>
              <a:gd name="adj1" fmla="val 92431"/>
              <a:gd name="adj2" fmla="val -234356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Axe moteur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7259638" y="2789238"/>
            <a:ext cx="1330325" cy="306387"/>
          </a:xfrm>
          <a:prstGeom prst="wedgeRectCallout">
            <a:avLst>
              <a:gd name="adj1" fmla="val -50537"/>
              <a:gd name="adj2" fmla="val 187856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Arbre de sortie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002338" y="5157788"/>
            <a:ext cx="1712912" cy="306387"/>
          </a:xfrm>
          <a:prstGeom prst="wedgeRectCallout">
            <a:avLst>
              <a:gd name="adj1" fmla="val -80000"/>
              <a:gd name="adj2" fmla="val -366514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Arbre intermédiaire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949700" y="5157788"/>
            <a:ext cx="665163" cy="306387"/>
          </a:xfrm>
          <a:prstGeom prst="wedgeRectCallout">
            <a:avLst>
              <a:gd name="adj1" fmla="val 61056"/>
              <a:gd name="adj2" fmla="val -19594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Carter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87450" y="1052513"/>
            <a:ext cx="7272338" cy="4494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altLang="fr-FR" sz="2200" b="1" dirty="0">
                <a:solidFill>
                  <a:srgbClr val="000000"/>
                </a:solidFill>
              </a:rPr>
              <a:t>Recherche des différentes mobilités :</a:t>
            </a:r>
          </a:p>
          <a:p>
            <a:pPr>
              <a:defRPr/>
            </a:pPr>
            <a:endParaRPr lang="fr-FR" sz="2200" dirty="0"/>
          </a:p>
          <a:p>
            <a:pPr>
              <a:defRPr/>
            </a:pPr>
            <a:r>
              <a:rPr lang="fr-FR" sz="2200" dirty="0"/>
              <a:t>On regroupe les pièces par "mobilité" , ce qui correspond aux classes d’équivalence dans le cas d’une construction d’un schéma cinématique.</a:t>
            </a:r>
          </a:p>
          <a:p>
            <a:pPr>
              <a:defRPr/>
            </a:pPr>
            <a:endParaRPr lang="fr-FR" sz="2200" dirty="0"/>
          </a:p>
          <a:p>
            <a:pPr>
              <a:defRPr/>
            </a:pPr>
            <a:endParaRPr lang="fr-FR" sz="2200" dirty="0"/>
          </a:p>
          <a:p>
            <a:pPr>
              <a:defRPr/>
            </a:pPr>
            <a:endParaRPr lang="fr-FR" sz="2200" dirty="0"/>
          </a:p>
          <a:p>
            <a:pPr>
              <a:defRPr/>
            </a:pPr>
            <a:r>
              <a:rPr lang="fr-FR" sz="2200" dirty="0"/>
              <a:t>Pour nous aider à trouver ces mobilités on a :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fr-FR" sz="2200" dirty="0"/>
              <a:t>Un dessin en 2D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fr-FR" sz="2200" dirty="0"/>
              <a:t>Une nomenclature éventuellement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fr-FR" sz="2200" dirty="0"/>
              <a:t>En général on connait les mouvements d’entrée et de sortie du mécanisme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2"/>
          <p:cNvSpPr txBox="1">
            <a:spLocks noChangeArrowheads="1"/>
          </p:cNvSpPr>
          <p:nvPr/>
        </p:nvSpPr>
        <p:spPr bwMode="auto">
          <a:xfrm>
            <a:off x="1042988" y="333375"/>
            <a:ext cx="768985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200" b="1"/>
              <a:t>La nomenclature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200"/>
              <a:t>Le nom des pièces et les éventuels commentaires nous donnent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200"/>
              <a:t>des informations sur la mobilité et sur la fonction de chaque pièce.</a:t>
            </a: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63" y="1663700"/>
            <a:ext cx="6157912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3"/>
          <p:cNvSpPr txBox="1">
            <a:spLocks noChangeArrowheads="1"/>
          </p:cNvSpPr>
          <p:nvPr/>
        </p:nvSpPr>
        <p:spPr bwMode="auto">
          <a:xfrm>
            <a:off x="952500" y="2082800"/>
            <a:ext cx="80121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1 - Les pièces en rotation sont fréquentes et assez facilement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repérable en général par leurs guidages en rotation.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cherche ces éléments de guidage (roulements, bagues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frottement, palier, coussinets, …) sur le dessin et /ou dans 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nomenclature.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Les axes, sauf si ils sont creux, ne sont pas coupé sur un dessin.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2 - Les joints statiques sont entre des pièces d’une même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mobilité ( même classe d’équivalence).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Les joints dynamiques sont entre des pièces de deux classes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d’équivalence différentes.</a:t>
            </a:r>
          </a:p>
        </p:txBody>
      </p:sp>
      <p:sp>
        <p:nvSpPr>
          <p:cNvPr id="6147" name="ZoneTexte 4"/>
          <p:cNvSpPr txBox="1">
            <a:spLocks noChangeArrowheads="1"/>
          </p:cNvSpPr>
          <p:nvPr/>
        </p:nvSpPr>
        <p:spPr bwMode="auto">
          <a:xfrm>
            <a:off x="1116013" y="404813"/>
            <a:ext cx="7559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/>
              <a:t>Le dessin: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i="1"/>
              <a:t>Quelques informations pour repérer les ensembles de pièce de même mobilité.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oneTexte 3"/>
          <p:cNvSpPr txBox="1">
            <a:spLocks noChangeArrowheads="1"/>
          </p:cNvSpPr>
          <p:nvPr/>
        </p:nvSpPr>
        <p:spPr bwMode="auto">
          <a:xfrm>
            <a:off x="952500" y="1209675"/>
            <a:ext cx="7723188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3 - Deux engrenages en contact sont dans deux classes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d’équivalence différentes.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4 - Pour une même pièce et un même plan de coupe on a 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mêmes hachures (quelque soit la vue). En suivant les hachures on arrive à identifier les pièces de formes complexes même si les surfaces sont discontinues (exemple : carter en coupe)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5 – Astuce pratique : au fur et à mesure qu’on découvre 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différentes classes d’équivalence on les colories pour 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mettre en évidence sur le dessin.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e 4"/>
          <p:cNvGrpSpPr>
            <a:grpSpLocks/>
          </p:cNvGrpSpPr>
          <p:nvPr/>
        </p:nvGrpSpPr>
        <p:grpSpPr bwMode="auto">
          <a:xfrm>
            <a:off x="1116013" y="1093788"/>
            <a:ext cx="7542212" cy="5256212"/>
            <a:chOff x="1115617" y="909634"/>
            <a:chExt cx="7543065" cy="5255669"/>
          </a:xfrm>
        </p:grpSpPr>
        <p:pic>
          <p:nvPicPr>
            <p:cNvPr id="8197" name="Picture 5" descr="SAT8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2259315" y="-234064"/>
              <a:ext cx="5255669" cy="75430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8" name="Rectangle 2"/>
            <p:cNvSpPr>
              <a:spLocks noChangeArrowheads="1"/>
            </p:cNvSpPr>
            <p:nvPr/>
          </p:nvSpPr>
          <p:spPr bwMode="auto">
            <a:xfrm>
              <a:off x="5076056" y="5661248"/>
              <a:ext cx="2880320" cy="14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199" name="Rectangle 3"/>
            <p:cNvSpPr>
              <a:spLocks noChangeArrowheads="1"/>
            </p:cNvSpPr>
            <p:nvPr/>
          </p:nvSpPr>
          <p:spPr bwMode="auto">
            <a:xfrm>
              <a:off x="7596336" y="5301208"/>
              <a:ext cx="720498" cy="5040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42988" y="404813"/>
            <a:ext cx="7777162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r-FR" altLang="fr-FR" sz="3200" b="1" i="1" kern="0" dirty="0" smtClean="0"/>
              <a:t>Exemple</a:t>
            </a:r>
          </a:p>
        </p:txBody>
      </p:sp>
      <p:sp>
        <p:nvSpPr>
          <p:cNvPr id="8196" name="Légende sans bordure 2 1"/>
          <p:cNvSpPr>
            <a:spLocks/>
          </p:cNvSpPr>
          <p:nvPr/>
        </p:nvSpPr>
        <p:spPr bwMode="auto">
          <a:xfrm>
            <a:off x="6372225" y="5121275"/>
            <a:ext cx="215900" cy="215900"/>
          </a:xfrm>
          <a:prstGeom prst="callout2">
            <a:avLst>
              <a:gd name="adj1" fmla="val 95176"/>
              <a:gd name="adj2" fmla="val 89329"/>
              <a:gd name="adj3" fmla="val 95176"/>
              <a:gd name="adj4" fmla="val -34648"/>
              <a:gd name="adj5" fmla="val -272574"/>
              <a:gd name="adj6" fmla="val -391713"/>
            </a:avLst>
          </a:prstGeom>
          <a:noFill/>
          <a:ln w="6350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72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 noChangeAspect="1"/>
          </p:cNvGraphicFramePr>
          <p:nvPr/>
        </p:nvGraphicFramePr>
        <p:xfrm>
          <a:off x="1331640" y="719719"/>
          <a:ext cx="7128792" cy="5517593"/>
        </p:xfrm>
        <a:graphic>
          <a:graphicData uri="http://schemas.openxmlformats.org/drawingml/2006/table">
            <a:tbl>
              <a:tblPr firstRow="1" firstCol="1" bandRow="1"/>
              <a:tblGrid>
                <a:gridCol w="256242"/>
                <a:gridCol w="1861014"/>
                <a:gridCol w="252443"/>
                <a:gridCol w="1146033"/>
                <a:gridCol w="237784"/>
                <a:gridCol w="1861014"/>
                <a:gridCol w="224213"/>
                <a:gridCol w="1290049"/>
              </a:tblGrid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Clavette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Circlips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Pignon </a:t>
                      </a:r>
                      <a:r>
                        <a:rPr lang="fr-FR" sz="1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arbré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(axe intermédiaire)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r>
                        <a:rPr lang="fr-FR" sz="10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= 12     m = 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Vis H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Roulement à deux rangées de bille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= 52, d = 25, B = 15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Rondelle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Pignon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r>
                        <a:rPr lang="fr-FR" sz="10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= 20    m = 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Roue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r>
                        <a:rPr lang="fr-FR" sz="10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= 26     m = 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Clavette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Clavette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Axe moteur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Arbre de sortie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Niveau d’huile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Vis H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Roulement à deux rangées de bille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= 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r>
                        <a:rPr lang="fr-FR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= 36 , B = 23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Anneau de levage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Joint plat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Circlips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Vis H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Roulement à bille à contact radial</a:t>
                      </a: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= </a:t>
                      </a:r>
                      <a:r>
                        <a:rPr lang="fr-FR" sz="1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d = 20, B = </a:t>
                      </a:r>
                      <a:r>
                        <a:rPr lang="fr-FR" sz="1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Vis H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Circlips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Joint à lèvre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Circlips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Roulement à bille à contact radial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 = 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52,d 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 20, B = 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Bouchon 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Couvercle de droite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Joint papier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Roue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r>
                        <a:rPr lang="fr-FR" sz="1000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= 40   m = 2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Moteur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Stator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Entretoise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Joint papier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05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Bâti 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203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Repère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vert="vert2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Désignation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Nombre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Commentaires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Repère</a:t>
                      </a:r>
                      <a:endParaRPr lang="fr-F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vert="vert270" anchor="ctr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Désignation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Nombre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Commentaires</a:t>
                      </a:r>
                      <a:endParaRPr lang="fr-F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56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MOTO-REDUCTEUR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46" marR="5084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1"/>
          <p:cNvSpPr txBox="1">
            <a:spLocks noChangeArrowheads="1"/>
          </p:cNvSpPr>
          <p:nvPr/>
        </p:nvSpPr>
        <p:spPr bwMode="auto">
          <a:xfrm>
            <a:off x="1114425" y="546100"/>
            <a:ext cx="3170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repère les guidages en rotation</a:t>
            </a: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68300"/>
            <a:ext cx="4322762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968625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égende sans bordure 2 1"/>
          <p:cNvSpPr>
            <a:spLocks/>
          </p:cNvSpPr>
          <p:nvPr/>
        </p:nvSpPr>
        <p:spPr bwMode="auto">
          <a:xfrm>
            <a:off x="4572000" y="5489575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900113" y="4941888"/>
            <a:ext cx="1116012" cy="306387"/>
          </a:xfrm>
          <a:prstGeom prst="wedgeRectCallout">
            <a:avLst>
              <a:gd name="adj1" fmla="val 87111"/>
              <a:gd name="adj2" fmla="val -23823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Axe moteur</a:t>
            </a:r>
          </a:p>
        </p:txBody>
      </p:sp>
      <p:sp>
        <p:nvSpPr>
          <p:cNvPr id="10247" name="Rectangle 1"/>
          <p:cNvSpPr>
            <a:spLocks noChangeArrowheads="1"/>
          </p:cNvSpPr>
          <p:nvPr/>
        </p:nvSpPr>
        <p:spPr bwMode="auto">
          <a:xfrm>
            <a:off x="1295400" y="2457450"/>
            <a:ext cx="720725" cy="306388"/>
          </a:xfrm>
          <a:prstGeom prst="wedgeRectCallout">
            <a:avLst>
              <a:gd name="adj1" fmla="val 33491"/>
              <a:gd name="adj2" fmla="val 372148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Moteur</a:t>
            </a: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5186363" y="3260725"/>
            <a:ext cx="1330325" cy="306388"/>
          </a:xfrm>
          <a:prstGeom prst="wedgeRectCallout">
            <a:avLst>
              <a:gd name="adj1" fmla="val -93389"/>
              <a:gd name="adj2" fmla="val 29640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Arbre de sortie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84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repère les axes de rotation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42988" y="1708150"/>
            <a:ext cx="2351926" cy="31085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Axe moteur: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Par continuité l’axe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moteur (16) a la même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mobilité que les pièces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suivantes :</a:t>
            </a:r>
          </a:p>
          <a:p>
            <a:pPr>
              <a:defRPr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Rondelle (21)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(18)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(19)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Vis H (22)</a:t>
            </a:r>
          </a:p>
        </p:txBody>
      </p:sp>
      <p:pic>
        <p:nvPicPr>
          <p:cNvPr id="11268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Forme libre 1"/>
          <p:cNvSpPr>
            <a:spLocks/>
          </p:cNvSpPr>
          <p:nvPr/>
        </p:nvSpPr>
        <p:spPr bwMode="auto">
          <a:xfrm>
            <a:off x="4600575" y="3251200"/>
            <a:ext cx="968375" cy="487363"/>
          </a:xfrm>
          <a:custGeom>
            <a:avLst/>
            <a:gdLst>
              <a:gd name="T0" fmla="*/ 0 w 967839"/>
              <a:gd name="T1" fmla="*/ 89413 h 486888"/>
              <a:gd name="T2" fmla="*/ 273738 w 967839"/>
              <a:gd name="T3" fmla="*/ 89413 h 486888"/>
              <a:gd name="T4" fmla="*/ 273738 w 967839"/>
              <a:gd name="T5" fmla="*/ 101335 h 486888"/>
              <a:gd name="T6" fmla="*/ 559377 w 967839"/>
              <a:gd name="T7" fmla="*/ 95375 h 486888"/>
              <a:gd name="T8" fmla="*/ 553427 w 967839"/>
              <a:gd name="T9" fmla="*/ 0 h 486888"/>
              <a:gd name="T10" fmla="*/ 785510 w 967839"/>
              <a:gd name="T11" fmla="*/ 5962 h 486888"/>
              <a:gd name="T12" fmla="*/ 785510 w 967839"/>
              <a:gd name="T13" fmla="*/ 101335 h 486888"/>
              <a:gd name="T14" fmla="*/ 886674 w 967839"/>
              <a:gd name="T15" fmla="*/ 101335 h 486888"/>
              <a:gd name="T16" fmla="*/ 886674 w 967839"/>
              <a:gd name="T17" fmla="*/ 137099 h 486888"/>
              <a:gd name="T18" fmla="*/ 969985 w 967839"/>
              <a:gd name="T19" fmla="*/ 143060 h 486888"/>
              <a:gd name="T20" fmla="*/ 969985 w 967839"/>
              <a:gd name="T21" fmla="*/ 357653 h 486888"/>
              <a:gd name="T22" fmla="*/ 892625 w 967839"/>
              <a:gd name="T23" fmla="*/ 357653 h 486888"/>
              <a:gd name="T24" fmla="*/ 892625 w 967839"/>
              <a:gd name="T25" fmla="*/ 399378 h 486888"/>
              <a:gd name="T26" fmla="*/ 773607 w 967839"/>
              <a:gd name="T27" fmla="*/ 399378 h 486888"/>
              <a:gd name="T28" fmla="*/ 779558 w 967839"/>
              <a:gd name="T29" fmla="*/ 488790 h 486888"/>
              <a:gd name="T30" fmla="*/ 553427 w 967839"/>
              <a:gd name="T31" fmla="*/ 488790 h 486888"/>
              <a:gd name="T32" fmla="*/ 559377 w 967839"/>
              <a:gd name="T33" fmla="*/ 405339 h 486888"/>
              <a:gd name="T34" fmla="*/ 267787 w 967839"/>
              <a:gd name="T35" fmla="*/ 405339 h 486888"/>
              <a:gd name="T36" fmla="*/ 279690 w 967839"/>
              <a:gd name="T37" fmla="*/ 411300 h 486888"/>
              <a:gd name="T38" fmla="*/ 17853 w 967839"/>
              <a:gd name="T39" fmla="*/ 423221 h 486888"/>
              <a:gd name="T40" fmla="*/ 0 w 967839"/>
              <a:gd name="T41" fmla="*/ 8941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0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900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sp>
        <p:nvSpPr>
          <p:cNvPr id="1127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hier à spirale">
  <a:themeElements>
    <a:clrScheme name="Cahier à spirale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Cahier à spira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hier à spirale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hier à spirale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hier à spiral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Office\Templates\Presentation Designs\Cahier à spirale.pot</Template>
  <TotalTime>1322</TotalTime>
  <Words>742</Words>
  <Application>Microsoft Office PowerPoint</Application>
  <PresentationFormat>Affichage à l'écran (4:3)</PresentationFormat>
  <Paragraphs>316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Cahier à spirale</vt:lpstr>
      <vt:lpstr>Aide à la lecture d’un plan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dgm-insat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réalisation d’un croquis</dc:title>
  <dc:creator>picard</dc:creator>
  <cp:lastModifiedBy>Marc Picard</cp:lastModifiedBy>
  <cp:revision>92</cp:revision>
  <dcterms:created xsi:type="dcterms:W3CDTF">2010-03-29T11:51:29Z</dcterms:created>
  <dcterms:modified xsi:type="dcterms:W3CDTF">2017-03-04T00:29:49Z</dcterms:modified>
</cp:coreProperties>
</file>