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64" r:id="rId3"/>
    <p:sldId id="266" r:id="rId4"/>
    <p:sldId id="269" r:id="rId5"/>
    <p:sldId id="262" r:id="rId6"/>
    <p:sldId id="268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00FF00"/>
    <a:srgbClr val="00E600"/>
    <a:srgbClr val="00C000"/>
    <a:srgbClr val="FF00FF"/>
    <a:srgbClr val="0066FF"/>
    <a:srgbClr val="99FF99"/>
    <a:srgbClr val="0099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451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FD4CE-D665-424D-8EEA-1B169E2E017C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6E735A-6DF4-46C0-8A87-CB23D11675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788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6E735A-6DF4-46C0-8A87-CB23D11675E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591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32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9886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88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361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488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793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829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807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2030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624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82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5F30D-8B0A-4519-8A7C-1EFD3378AB79}" type="datetimeFigureOut">
              <a:rPr lang="fr-FR" smtClean="0"/>
              <a:t>20/03/2020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F9DD1-0DC8-40A1-B07D-1EDE183933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58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061139"/>
            <a:ext cx="7344816" cy="532018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40518" y="350122"/>
            <a:ext cx="7547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Exemple de modélisation des efforts sur un arbre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7843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9143" y="288700"/>
            <a:ext cx="3594334" cy="260354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38350" y="647966"/>
            <a:ext cx="38164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On va utiliser le schéma architectural pour modéliser les efforts dans le réducteur.</a:t>
            </a:r>
            <a:endParaRPr lang="fr-FR" sz="2400" dirty="0"/>
          </a:p>
        </p:txBody>
      </p:sp>
      <p:grpSp>
        <p:nvGrpSpPr>
          <p:cNvPr id="5" name="Groupe 4"/>
          <p:cNvGrpSpPr/>
          <p:nvPr/>
        </p:nvGrpSpPr>
        <p:grpSpPr>
          <a:xfrm>
            <a:off x="1547664" y="2780928"/>
            <a:ext cx="5904656" cy="3816424"/>
            <a:chOff x="1547664" y="2780928"/>
            <a:chExt cx="5904656" cy="3816424"/>
          </a:xfrm>
        </p:grpSpPr>
        <p:grpSp>
          <p:nvGrpSpPr>
            <p:cNvPr id="44" name="Groupe 43"/>
            <p:cNvGrpSpPr/>
            <p:nvPr/>
          </p:nvGrpSpPr>
          <p:grpSpPr>
            <a:xfrm>
              <a:off x="1547664" y="2780928"/>
              <a:ext cx="5904656" cy="3816424"/>
              <a:chOff x="755576" y="692696"/>
              <a:chExt cx="6912768" cy="4640163"/>
            </a:xfrm>
          </p:grpSpPr>
          <p:grpSp>
            <p:nvGrpSpPr>
              <p:cNvPr id="45" name="Groupe 44"/>
              <p:cNvGrpSpPr/>
              <p:nvPr/>
            </p:nvGrpSpPr>
            <p:grpSpPr>
              <a:xfrm>
                <a:off x="6552000" y="2060848"/>
                <a:ext cx="720080" cy="524039"/>
                <a:chOff x="6518583" y="2662103"/>
                <a:chExt cx="720080" cy="524039"/>
              </a:xfrm>
            </p:grpSpPr>
            <p:sp>
              <p:nvSpPr>
                <p:cNvPr id="95" name="Corde 94"/>
                <p:cNvSpPr/>
                <p:nvPr/>
              </p:nvSpPr>
              <p:spPr>
                <a:xfrm rot="17933083">
                  <a:off x="6593391" y="2665794"/>
                  <a:ext cx="524039" cy="516658"/>
                </a:xfrm>
                <a:prstGeom prst="chord">
                  <a:avLst>
                    <a:gd name="adj1" fmla="val 2925287"/>
                    <a:gd name="adj2" fmla="val 15077337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96" name="Rectangle 95"/>
                <p:cNvSpPr/>
                <p:nvPr/>
              </p:nvSpPr>
              <p:spPr>
                <a:xfrm>
                  <a:off x="6518583" y="2748119"/>
                  <a:ext cx="720080" cy="17682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cxnSp>
            <p:nvCxnSpPr>
              <p:cNvPr id="46" name="Connecteur droit 45"/>
              <p:cNvCxnSpPr/>
              <p:nvPr/>
            </p:nvCxnSpPr>
            <p:spPr>
              <a:xfrm flipV="1">
                <a:off x="755576" y="1728000"/>
                <a:ext cx="4032448" cy="4481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e 46"/>
              <p:cNvGrpSpPr/>
              <p:nvPr/>
            </p:nvGrpSpPr>
            <p:grpSpPr>
              <a:xfrm>
                <a:off x="1511684" y="692696"/>
                <a:ext cx="3132324" cy="2232248"/>
                <a:chOff x="1511684" y="3421742"/>
                <a:chExt cx="3132324" cy="2232248"/>
              </a:xfrm>
            </p:grpSpPr>
            <p:grpSp>
              <p:nvGrpSpPr>
                <p:cNvPr id="86" name="Groupe 85"/>
                <p:cNvGrpSpPr/>
                <p:nvPr/>
              </p:nvGrpSpPr>
              <p:grpSpPr>
                <a:xfrm>
                  <a:off x="2987824" y="3421742"/>
                  <a:ext cx="288032" cy="2232248"/>
                  <a:chOff x="2987824" y="3421742"/>
                  <a:chExt cx="288032" cy="2232248"/>
                </a:xfrm>
              </p:grpSpPr>
              <p:cxnSp>
                <p:nvCxnSpPr>
                  <p:cNvPr id="92" name="Connecteur droit 91"/>
                  <p:cNvCxnSpPr/>
                  <p:nvPr/>
                </p:nvCxnSpPr>
                <p:spPr>
                  <a:xfrm>
                    <a:off x="3131840" y="3421742"/>
                    <a:ext cx="0" cy="223224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Connecteur droit 92"/>
                  <p:cNvCxnSpPr/>
                  <p:nvPr/>
                </p:nvCxnSpPr>
                <p:spPr>
                  <a:xfrm>
                    <a:off x="2987824" y="342174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" name="Connecteur droit 93"/>
                  <p:cNvCxnSpPr/>
                  <p:nvPr/>
                </p:nvCxnSpPr>
                <p:spPr>
                  <a:xfrm>
                    <a:off x="2987824" y="5653990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7" name="Rectangle 86"/>
                <p:cNvSpPr/>
                <p:nvPr/>
              </p:nvSpPr>
              <p:spPr>
                <a:xfrm>
                  <a:off x="4116403" y="4296724"/>
                  <a:ext cx="432000" cy="356411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cxnSp>
              <p:nvCxnSpPr>
                <p:cNvPr id="88" name="Connecteur droit 87"/>
                <p:cNvCxnSpPr/>
                <p:nvPr/>
              </p:nvCxnSpPr>
              <p:spPr>
                <a:xfrm rot="16200000">
                  <a:off x="3851920" y="4469487"/>
                  <a:ext cx="288032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Connecteur droit 88"/>
                <p:cNvCxnSpPr/>
                <p:nvPr/>
              </p:nvCxnSpPr>
              <p:spPr>
                <a:xfrm rot="16200000">
                  <a:off x="4499992" y="4469488"/>
                  <a:ext cx="288032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0" name="Ellipse 89"/>
                <p:cNvSpPr/>
                <p:nvPr/>
              </p:nvSpPr>
              <p:spPr>
                <a:xfrm>
                  <a:off x="1547664" y="4296725"/>
                  <a:ext cx="360040" cy="356411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91" name="Rectangle 90"/>
                <p:cNvSpPr/>
                <p:nvPr/>
              </p:nvSpPr>
              <p:spPr>
                <a:xfrm>
                  <a:off x="1511684" y="4574849"/>
                  <a:ext cx="432000" cy="222303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grpSp>
            <p:nvGrpSpPr>
              <p:cNvPr id="48" name="Groupe 47"/>
              <p:cNvGrpSpPr/>
              <p:nvPr/>
            </p:nvGrpSpPr>
            <p:grpSpPr>
              <a:xfrm>
                <a:off x="3467405" y="1965494"/>
                <a:ext cx="4200939" cy="611105"/>
                <a:chOff x="3467405" y="1965494"/>
                <a:chExt cx="4200939" cy="611105"/>
              </a:xfrm>
            </p:grpSpPr>
            <p:grpSp>
              <p:nvGrpSpPr>
                <p:cNvPr id="81" name="Groupe 80"/>
                <p:cNvGrpSpPr/>
                <p:nvPr/>
              </p:nvGrpSpPr>
              <p:grpSpPr>
                <a:xfrm>
                  <a:off x="3467405" y="1965494"/>
                  <a:ext cx="288032" cy="611105"/>
                  <a:chOff x="6544497" y="1844824"/>
                  <a:chExt cx="288032" cy="734743"/>
                </a:xfrm>
              </p:grpSpPr>
              <p:cxnSp>
                <p:nvCxnSpPr>
                  <p:cNvPr id="83" name="Connecteur droit 82"/>
                  <p:cNvCxnSpPr/>
                  <p:nvPr/>
                </p:nvCxnSpPr>
                <p:spPr>
                  <a:xfrm>
                    <a:off x="6688513" y="1844824"/>
                    <a:ext cx="0" cy="734743"/>
                  </a:xfrm>
                  <a:prstGeom prst="line">
                    <a:avLst/>
                  </a:prstGeom>
                  <a:ln w="38100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Connecteur droit 83"/>
                  <p:cNvCxnSpPr/>
                  <p:nvPr/>
                </p:nvCxnSpPr>
                <p:spPr>
                  <a:xfrm>
                    <a:off x="6544497" y="1852775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Connecteur droit 84"/>
                  <p:cNvCxnSpPr/>
                  <p:nvPr/>
                </p:nvCxnSpPr>
                <p:spPr>
                  <a:xfrm>
                    <a:off x="6544497" y="2579567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2" name="Connecteur droit 81"/>
                <p:cNvCxnSpPr/>
                <p:nvPr/>
              </p:nvCxnSpPr>
              <p:spPr>
                <a:xfrm>
                  <a:off x="3611421" y="2271046"/>
                  <a:ext cx="4056923" cy="5826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Ellipse 48"/>
              <p:cNvSpPr/>
              <p:nvPr/>
            </p:nvSpPr>
            <p:spPr>
              <a:xfrm>
                <a:off x="4152383" y="2092841"/>
                <a:ext cx="360040" cy="356411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4122000" y="2376000"/>
                <a:ext cx="432000" cy="222303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1" name="Ellipse 50"/>
              <p:cNvSpPr/>
              <p:nvPr/>
            </p:nvSpPr>
            <p:spPr>
              <a:xfrm>
                <a:off x="6696237" y="2092841"/>
                <a:ext cx="360040" cy="356411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 </a:t>
                </a:r>
                <a:endParaRPr lang="fr-FR" dirty="0"/>
              </a:p>
            </p:txBody>
          </p:sp>
          <p:grpSp>
            <p:nvGrpSpPr>
              <p:cNvPr id="52" name="Groupe 51"/>
              <p:cNvGrpSpPr/>
              <p:nvPr/>
            </p:nvGrpSpPr>
            <p:grpSpPr>
              <a:xfrm>
                <a:off x="4011740" y="3068960"/>
                <a:ext cx="720080" cy="524039"/>
                <a:chOff x="4011740" y="3604859"/>
                <a:chExt cx="720080" cy="524039"/>
              </a:xfrm>
            </p:grpSpPr>
            <p:sp>
              <p:nvSpPr>
                <p:cNvPr id="79" name="Corde 78"/>
                <p:cNvSpPr/>
                <p:nvPr/>
              </p:nvSpPr>
              <p:spPr>
                <a:xfrm rot="17933083">
                  <a:off x="4086548" y="3608550"/>
                  <a:ext cx="524039" cy="516658"/>
                </a:xfrm>
                <a:prstGeom prst="chord">
                  <a:avLst>
                    <a:gd name="adj1" fmla="val 2925287"/>
                    <a:gd name="adj2" fmla="val 15077337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4011740" y="3684223"/>
                  <a:ext cx="720080" cy="17682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grpSp>
            <p:nvGrpSpPr>
              <p:cNvPr id="53" name="Groupe 52"/>
              <p:cNvGrpSpPr/>
              <p:nvPr/>
            </p:nvGrpSpPr>
            <p:grpSpPr>
              <a:xfrm>
                <a:off x="1955237" y="2638683"/>
                <a:ext cx="2976803" cy="1375410"/>
                <a:chOff x="5364088" y="4788222"/>
                <a:chExt cx="2976803" cy="1375410"/>
              </a:xfrm>
            </p:grpSpPr>
            <p:grpSp>
              <p:nvGrpSpPr>
                <p:cNvPr id="67" name="Groupe 66"/>
                <p:cNvGrpSpPr/>
                <p:nvPr/>
              </p:nvGrpSpPr>
              <p:grpSpPr>
                <a:xfrm>
                  <a:off x="5364088" y="4788222"/>
                  <a:ext cx="2976803" cy="1375410"/>
                  <a:chOff x="1475656" y="3781782"/>
                  <a:chExt cx="2976803" cy="1375410"/>
                </a:xfrm>
              </p:grpSpPr>
              <p:cxnSp>
                <p:nvCxnSpPr>
                  <p:cNvPr id="72" name="Connecteur droit 71"/>
                  <p:cNvCxnSpPr/>
                  <p:nvPr/>
                </p:nvCxnSpPr>
                <p:spPr>
                  <a:xfrm flipV="1">
                    <a:off x="1475656" y="4428083"/>
                    <a:ext cx="2976803" cy="5592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73" name="Groupe 72"/>
                  <p:cNvGrpSpPr/>
                  <p:nvPr/>
                </p:nvGrpSpPr>
                <p:grpSpPr>
                  <a:xfrm>
                    <a:off x="2987824" y="3781782"/>
                    <a:ext cx="288032" cy="1375410"/>
                    <a:chOff x="2987824" y="3781782"/>
                    <a:chExt cx="288032" cy="1375410"/>
                  </a:xfrm>
                </p:grpSpPr>
                <p:cxnSp>
                  <p:nvCxnSpPr>
                    <p:cNvPr id="76" name="Connecteur droit 75"/>
                    <p:cNvCxnSpPr/>
                    <p:nvPr/>
                  </p:nvCxnSpPr>
                  <p:spPr>
                    <a:xfrm>
                      <a:off x="3131840" y="3781782"/>
                      <a:ext cx="0" cy="1375410"/>
                    </a:xfrm>
                    <a:prstGeom prst="line">
                      <a:avLst/>
                    </a:prstGeom>
                    <a:ln w="38100">
                      <a:solidFill>
                        <a:srgbClr val="FFFF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7" name="Connecteur droit 76"/>
                    <p:cNvCxnSpPr/>
                    <p:nvPr/>
                  </p:nvCxnSpPr>
                  <p:spPr>
                    <a:xfrm>
                      <a:off x="2987824" y="3781782"/>
                      <a:ext cx="288032" cy="0"/>
                    </a:xfrm>
                    <a:prstGeom prst="line">
                      <a:avLst/>
                    </a:prstGeom>
                    <a:ln w="38100">
                      <a:solidFill>
                        <a:srgbClr val="FFFF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" name="Connecteur droit 77"/>
                    <p:cNvCxnSpPr/>
                    <p:nvPr/>
                  </p:nvCxnSpPr>
                  <p:spPr>
                    <a:xfrm>
                      <a:off x="2987824" y="5157192"/>
                      <a:ext cx="288032" cy="0"/>
                    </a:xfrm>
                    <a:prstGeom prst="line">
                      <a:avLst/>
                    </a:prstGeom>
                    <a:ln w="38100">
                      <a:solidFill>
                        <a:srgbClr val="FFFF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74" name="Ellipse 73"/>
                  <p:cNvSpPr/>
                  <p:nvPr/>
                </p:nvSpPr>
                <p:spPr>
                  <a:xfrm>
                    <a:off x="1871676" y="4296725"/>
                    <a:ext cx="360040" cy="356411"/>
                  </a:xfrm>
                  <a:prstGeom prst="ellipse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FFFF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</p:grpSp>
            <p:grpSp>
              <p:nvGrpSpPr>
                <p:cNvPr id="68" name="Groupe 67"/>
                <p:cNvGrpSpPr/>
                <p:nvPr/>
              </p:nvGrpSpPr>
              <p:grpSpPr>
                <a:xfrm>
                  <a:off x="6392097" y="5108556"/>
                  <a:ext cx="288032" cy="734743"/>
                  <a:chOff x="5652120" y="5581289"/>
                  <a:chExt cx="288032" cy="734743"/>
                </a:xfrm>
              </p:grpSpPr>
              <p:cxnSp>
                <p:nvCxnSpPr>
                  <p:cNvPr id="69" name="Connecteur droit 68"/>
                  <p:cNvCxnSpPr/>
                  <p:nvPr/>
                </p:nvCxnSpPr>
                <p:spPr>
                  <a:xfrm>
                    <a:off x="5796136" y="5581289"/>
                    <a:ext cx="0" cy="734743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Connecteur droit 69"/>
                  <p:cNvCxnSpPr/>
                  <p:nvPr/>
                </p:nvCxnSpPr>
                <p:spPr>
                  <a:xfrm>
                    <a:off x="5652120" y="5589240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Connecteur droit 70"/>
                  <p:cNvCxnSpPr/>
                  <p:nvPr/>
                </p:nvCxnSpPr>
                <p:spPr>
                  <a:xfrm>
                    <a:off x="5652120" y="631603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4" name="Ellipse 53"/>
              <p:cNvSpPr/>
              <p:nvPr/>
            </p:nvSpPr>
            <p:spPr>
              <a:xfrm>
                <a:off x="4176514" y="3112754"/>
                <a:ext cx="360040" cy="356411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 </a:t>
                </a:r>
                <a:endParaRPr lang="fr-FR" dirty="0"/>
              </a:p>
            </p:txBody>
          </p:sp>
          <p:cxnSp>
            <p:nvCxnSpPr>
              <p:cNvPr id="55" name="Connecteur droit 54"/>
              <p:cNvCxnSpPr/>
              <p:nvPr/>
            </p:nvCxnSpPr>
            <p:spPr>
              <a:xfrm>
                <a:off x="4357532" y="3573016"/>
                <a:ext cx="28497" cy="103822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Forme libre 55"/>
              <p:cNvSpPr/>
              <p:nvPr/>
            </p:nvSpPr>
            <p:spPr>
              <a:xfrm>
                <a:off x="2529469" y="2581274"/>
                <a:ext cx="4423782" cy="2038351"/>
              </a:xfrm>
              <a:custGeom>
                <a:avLst/>
                <a:gdLst>
                  <a:gd name="connsiteX0" fmla="*/ 0 w 4438650"/>
                  <a:gd name="connsiteY0" fmla="*/ 1076325 h 2038350"/>
                  <a:gd name="connsiteX1" fmla="*/ 19050 w 4438650"/>
                  <a:gd name="connsiteY1" fmla="*/ 2038350 h 2038350"/>
                  <a:gd name="connsiteX2" fmla="*/ 4438650 w 4438650"/>
                  <a:gd name="connsiteY2" fmla="*/ 1981200 h 2038350"/>
                  <a:gd name="connsiteX3" fmla="*/ 4391025 w 4438650"/>
                  <a:gd name="connsiteY3" fmla="*/ 0 h 2038350"/>
                  <a:gd name="connsiteX0" fmla="*/ 0 w 4438650"/>
                  <a:gd name="connsiteY0" fmla="*/ 1076325 h 2038350"/>
                  <a:gd name="connsiteX1" fmla="*/ 33918 w 4438650"/>
                  <a:gd name="connsiteY1" fmla="*/ 2038350 h 2038350"/>
                  <a:gd name="connsiteX2" fmla="*/ 4438650 w 4438650"/>
                  <a:gd name="connsiteY2" fmla="*/ 1981200 h 2038350"/>
                  <a:gd name="connsiteX3" fmla="*/ 4391025 w 4438650"/>
                  <a:gd name="connsiteY3" fmla="*/ 0 h 2038350"/>
                  <a:gd name="connsiteX0" fmla="*/ 0 w 4423782"/>
                  <a:gd name="connsiteY0" fmla="*/ 1022281 h 2038350"/>
                  <a:gd name="connsiteX1" fmla="*/ 19050 w 4423782"/>
                  <a:gd name="connsiteY1" fmla="*/ 2038350 h 2038350"/>
                  <a:gd name="connsiteX2" fmla="*/ 4423782 w 4423782"/>
                  <a:gd name="connsiteY2" fmla="*/ 1981200 h 2038350"/>
                  <a:gd name="connsiteX3" fmla="*/ 4376157 w 4423782"/>
                  <a:gd name="connsiteY3" fmla="*/ 0 h 2038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23782" h="2038350">
                    <a:moveTo>
                      <a:pt x="0" y="1022281"/>
                    </a:moveTo>
                    <a:lnTo>
                      <a:pt x="19050" y="2038350"/>
                    </a:lnTo>
                    <a:lnTo>
                      <a:pt x="4423782" y="1981200"/>
                    </a:lnTo>
                    <a:lnTo>
                      <a:pt x="4376157" y="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7" name="Forme libre 56"/>
              <p:cNvSpPr/>
              <p:nvPr/>
            </p:nvSpPr>
            <p:spPr>
              <a:xfrm>
                <a:off x="4324350" y="2590800"/>
                <a:ext cx="2600325" cy="266700"/>
              </a:xfrm>
              <a:custGeom>
                <a:avLst/>
                <a:gdLst>
                  <a:gd name="connsiteX0" fmla="*/ 0 w 2600325"/>
                  <a:gd name="connsiteY0" fmla="*/ 0 h 266700"/>
                  <a:gd name="connsiteX1" fmla="*/ 9525 w 2600325"/>
                  <a:gd name="connsiteY1" fmla="*/ 266700 h 266700"/>
                  <a:gd name="connsiteX2" fmla="*/ 2600325 w 2600325"/>
                  <a:gd name="connsiteY2" fmla="*/ 238125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00325" h="266700">
                    <a:moveTo>
                      <a:pt x="0" y="0"/>
                    </a:moveTo>
                    <a:lnTo>
                      <a:pt x="9525" y="266700"/>
                    </a:lnTo>
                    <a:lnTo>
                      <a:pt x="2600325" y="238125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8" name="Forme libre 57"/>
              <p:cNvSpPr/>
              <p:nvPr/>
            </p:nvSpPr>
            <p:spPr>
              <a:xfrm>
                <a:off x="1691680" y="2066925"/>
                <a:ext cx="847725" cy="2562225"/>
              </a:xfrm>
              <a:custGeom>
                <a:avLst/>
                <a:gdLst>
                  <a:gd name="connsiteX0" fmla="*/ 847725 w 847725"/>
                  <a:gd name="connsiteY0" fmla="*/ 2543175 h 2562225"/>
                  <a:gd name="connsiteX1" fmla="*/ 28575 w 847725"/>
                  <a:gd name="connsiteY1" fmla="*/ 2562225 h 2562225"/>
                  <a:gd name="connsiteX2" fmla="*/ 0 w 847725"/>
                  <a:gd name="connsiteY2" fmla="*/ 0 h 2562225"/>
                  <a:gd name="connsiteX3" fmla="*/ 0 w 847725"/>
                  <a:gd name="connsiteY3" fmla="*/ 0 h 2562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7725" h="2562225">
                    <a:moveTo>
                      <a:pt x="847725" y="2543175"/>
                    </a:moveTo>
                    <a:lnTo>
                      <a:pt x="28575" y="2562225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59" name="Groupe 58"/>
              <p:cNvGrpSpPr/>
              <p:nvPr/>
            </p:nvGrpSpPr>
            <p:grpSpPr>
              <a:xfrm>
                <a:off x="2288658" y="4610100"/>
                <a:ext cx="492551" cy="722759"/>
                <a:chOff x="2288658" y="4610100"/>
                <a:chExt cx="492551" cy="722759"/>
              </a:xfrm>
            </p:grpSpPr>
            <p:sp>
              <p:nvSpPr>
                <p:cNvPr id="64" name="Rectangle 63"/>
                <p:cNvSpPr/>
                <p:nvPr/>
              </p:nvSpPr>
              <p:spPr>
                <a:xfrm>
                  <a:off x="2288658" y="5070585"/>
                  <a:ext cx="492551" cy="262274"/>
                </a:xfrm>
                <a:prstGeom prst="rect">
                  <a:avLst/>
                </a:prstGeom>
                <a:pattFill prst="wdUpDiag">
                  <a:fgClr>
                    <a:schemeClr val="tx1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cxnSp>
              <p:nvCxnSpPr>
                <p:cNvPr id="65" name="Connecteur droit 64"/>
                <p:cNvCxnSpPr/>
                <p:nvPr/>
              </p:nvCxnSpPr>
              <p:spPr>
                <a:xfrm>
                  <a:off x="2288658" y="5070585"/>
                  <a:ext cx="483142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Connecteur droit 65"/>
                <p:cNvCxnSpPr>
                  <a:stCxn id="64" idx="0"/>
                  <a:endCxn id="58" idx="0"/>
                </p:cNvCxnSpPr>
                <p:nvPr/>
              </p:nvCxnSpPr>
              <p:spPr>
                <a:xfrm flipV="1">
                  <a:off x="2534934" y="4610100"/>
                  <a:ext cx="4470" cy="46048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e 59"/>
              <p:cNvGrpSpPr/>
              <p:nvPr/>
            </p:nvGrpSpPr>
            <p:grpSpPr>
              <a:xfrm rot="10800000">
                <a:off x="4095128" y="848969"/>
                <a:ext cx="492551" cy="722759"/>
                <a:chOff x="2288658" y="4610100"/>
                <a:chExt cx="492551" cy="722759"/>
              </a:xfrm>
            </p:grpSpPr>
            <p:sp>
              <p:nvSpPr>
                <p:cNvPr id="61" name="Rectangle 60"/>
                <p:cNvSpPr/>
                <p:nvPr/>
              </p:nvSpPr>
              <p:spPr>
                <a:xfrm>
                  <a:off x="2288658" y="5070585"/>
                  <a:ext cx="492551" cy="262274"/>
                </a:xfrm>
                <a:prstGeom prst="rect">
                  <a:avLst/>
                </a:prstGeom>
                <a:pattFill prst="wdUpDiag">
                  <a:fgClr>
                    <a:schemeClr val="tx1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cxnSp>
              <p:nvCxnSpPr>
                <p:cNvPr id="62" name="Connecteur droit 61"/>
                <p:cNvCxnSpPr/>
                <p:nvPr/>
              </p:nvCxnSpPr>
              <p:spPr>
                <a:xfrm>
                  <a:off x="2288658" y="5070585"/>
                  <a:ext cx="483142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Connecteur droit 62"/>
                <p:cNvCxnSpPr>
                  <a:stCxn id="61" idx="0"/>
                </p:cNvCxnSpPr>
                <p:nvPr/>
              </p:nvCxnSpPr>
              <p:spPr>
                <a:xfrm flipV="1">
                  <a:off x="2534934" y="4610100"/>
                  <a:ext cx="4471" cy="46048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5" name="Rectangle 74"/>
            <p:cNvSpPr/>
            <p:nvPr/>
          </p:nvSpPr>
          <p:spPr>
            <a:xfrm>
              <a:off x="2880000" y="5046361"/>
              <a:ext cx="369000" cy="18283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63363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e 123"/>
          <p:cNvGrpSpPr/>
          <p:nvPr/>
        </p:nvGrpSpPr>
        <p:grpSpPr>
          <a:xfrm>
            <a:off x="2195736" y="2492896"/>
            <a:ext cx="5256584" cy="3438643"/>
            <a:chOff x="1547664" y="2780928"/>
            <a:chExt cx="5904656" cy="3816424"/>
          </a:xfrm>
        </p:grpSpPr>
        <p:grpSp>
          <p:nvGrpSpPr>
            <p:cNvPr id="125" name="Groupe 124"/>
            <p:cNvGrpSpPr/>
            <p:nvPr/>
          </p:nvGrpSpPr>
          <p:grpSpPr>
            <a:xfrm>
              <a:off x="1547664" y="2780928"/>
              <a:ext cx="5904656" cy="3816424"/>
              <a:chOff x="755576" y="692696"/>
              <a:chExt cx="6912768" cy="4640163"/>
            </a:xfrm>
          </p:grpSpPr>
          <p:grpSp>
            <p:nvGrpSpPr>
              <p:cNvPr id="127" name="Groupe 126"/>
              <p:cNvGrpSpPr/>
              <p:nvPr/>
            </p:nvGrpSpPr>
            <p:grpSpPr>
              <a:xfrm>
                <a:off x="6552000" y="2060848"/>
                <a:ext cx="720080" cy="524039"/>
                <a:chOff x="6518583" y="2662103"/>
                <a:chExt cx="720080" cy="524039"/>
              </a:xfrm>
            </p:grpSpPr>
            <p:sp>
              <p:nvSpPr>
                <p:cNvPr id="176" name="Corde 175"/>
                <p:cNvSpPr/>
                <p:nvPr/>
              </p:nvSpPr>
              <p:spPr>
                <a:xfrm rot="17933083">
                  <a:off x="6593391" y="2665794"/>
                  <a:ext cx="524039" cy="516658"/>
                </a:xfrm>
                <a:prstGeom prst="chord">
                  <a:avLst>
                    <a:gd name="adj1" fmla="val 2925287"/>
                    <a:gd name="adj2" fmla="val 15077337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77" name="Rectangle 176"/>
                <p:cNvSpPr/>
                <p:nvPr/>
              </p:nvSpPr>
              <p:spPr>
                <a:xfrm>
                  <a:off x="6518583" y="2748119"/>
                  <a:ext cx="720080" cy="17682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cxnSp>
            <p:nvCxnSpPr>
              <p:cNvPr id="128" name="Connecteur droit 127"/>
              <p:cNvCxnSpPr/>
              <p:nvPr/>
            </p:nvCxnSpPr>
            <p:spPr>
              <a:xfrm flipV="1">
                <a:off x="755576" y="1728000"/>
                <a:ext cx="4032448" cy="4481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9" name="Groupe 128"/>
              <p:cNvGrpSpPr/>
              <p:nvPr/>
            </p:nvGrpSpPr>
            <p:grpSpPr>
              <a:xfrm>
                <a:off x="1511684" y="692696"/>
                <a:ext cx="3132324" cy="2232248"/>
                <a:chOff x="1511684" y="3421742"/>
                <a:chExt cx="3132324" cy="2232248"/>
              </a:xfrm>
            </p:grpSpPr>
            <p:grpSp>
              <p:nvGrpSpPr>
                <p:cNvPr id="167" name="Groupe 166"/>
                <p:cNvGrpSpPr/>
                <p:nvPr/>
              </p:nvGrpSpPr>
              <p:grpSpPr>
                <a:xfrm>
                  <a:off x="2987824" y="3421742"/>
                  <a:ext cx="288032" cy="2232248"/>
                  <a:chOff x="2987824" y="3421742"/>
                  <a:chExt cx="288032" cy="2232248"/>
                </a:xfrm>
              </p:grpSpPr>
              <p:cxnSp>
                <p:nvCxnSpPr>
                  <p:cNvPr id="173" name="Connecteur droit 172"/>
                  <p:cNvCxnSpPr/>
                  <p:nvPr/>
                </p:nvCxnSpPr>
                <p:spPr>
                  <a:xfrm>
                    <a:off x="3131840" y="3421742"/>
                    <a:ext cx="0" cy="2232248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Connecteur droit 173"/>
                  <p:cNvCxnSpPr/>
                  <p:nvPr/>
                </p:nvCxnSpPr>
                <p:spPr>
                  <a:xfrm>
                    <a:off x="2987824" y="342174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Connecteur droit 174"/>
                  <p:cNvCxnSpPr/>
                  <p:nvPr/>
                </p:nvCxnSpPr>
                <p:spPr>
                  <a:xfrm>
                    <a:off x="2987824" y="5653990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68" name="Rectangle 167"/>
                <p:cNvSpPr/>
                <p:nvPr/>
              </p:nvSpPr>
              <p:spPr>
                <a:xfrm>
                  <a:off x="4116403" y="4296724"/>
                  <a:ext cx="432000" cy="356411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cxnSp>
              <p:nvCxnSpPr>
                <p:cNvPr id="169" name="Connecteur droit 168"/>
                <p:cNvCxnSpPr/>
                <p:nvPr/>
              </p:nvCxnSpPr>
              <p:spPr>
                <a:xfrm rot="16200000">
                  <a:off x="3851920" y="4469487"/>
                  <a:ext cx="288032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Connecteur droit 169"/>
                <p:cNvCxnSpPr/>
                <p:nvPr/>
              </p:nvCxnSpPr>
              <p:spPr>
                <a:xfrm rot="16200000">
                  <a:off x="4499992" y="4469488"/>
                  <a:ext cx="288032" cy="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Ellipse 170"/>
                <p:cNvSpPr/>
                <p:nvPr/>
              </p:nvSpPr>
              <p:spPr>
                <a:xfrm>
                  <a:off x="1547664" y="4296725"/>
                  <a:ext cx="360040" cy="356411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72" name="Rectangle 171"/>
                <p:cNvSpPr/>
                <p:nvPr/>
              </p:nvSpPr>
              <p:spPr>
                <a:xfrm>
                  <a:off x="1511684" y="4574849"/>
                  <a:ext cx="432000" cy="222303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grpSp>
            <p:nvGrpSpPr>
              <p:cNvPr id="130" name="Groupe 129"/>
              <p:cNvGrpSpPr/>
              <p:nvPr/>
            </p:nvGrpSpPr>
            <p:grpSpPr>
              <a:xfrm>
                <a:off x="3467405" y="1965494"/>
                <a:ext cx="4200939" cy="611105"/>
                <a:chOff x="3467405" y="1965494"/>
                <a:chExt cx="4200939" cy="611105"/>
              </a:xfrm>
            </p:grpSpPr>
            <p:grpSp>
              <p:nvGrpSpPr>
                <p:cNvPr id="162" name="Groupe 161"/>
                <p:cNvGrpSpPr/>
                <p:nvPr/>
              </p:nvGrpSpPr>
              <p:grpSpPr>
                <a:xfrm>
                  <a:off x="3467405" y="1965494"/>
                  <a:ext cx="288032" cy="611105"/>
                  <a:chOff x="6544497" y="1844824"/>
                  <a:chExt cx="288032" cy="734743"/>
                </a:xfrm>
              </p:grpSpPr>
              <p:cxnSp>
                <p:nvCxnSpPr>
                  <p:cNvPr id="164" name="Connecteur droit 163"/>
                  <p:cNvCxnSpPr/>
                  <p:nvPr/>
                </p:nvCxnSpPr>
                <p:spPr>
                  <a:xfrm>
                    <a:off x="6688513" y="1844824"/>
                    <a:ext cx="0" cy="734743"/>
                  </a:xfrm>
                  <a:prstGeom prst="line">
                    <a:avLst/>
                  </a:prstGeom>
                  <a:ln w="38100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Connecteur droit 164"/>
                  <p:cNvCxnSpPr/>
                  <p:nvPr/>
                </p:nvCxnSpPr>
                <p:spPr>
                  <a:xfrm>
                    <a:off x="6544497" y="1852775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Connecteur droit 165"/>
                  <p:cNvCxnSpPr/>
                  <p:nvPr/>
                </p:nvCxnSpPr>
                <p:spPr>
                  <a:xfrm>
                    <a:off x="6544497" y="2579567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66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3" name="Connecteur droit 162"/>
                <p:cNvCxnSpPr/>
                <p:nvPr/>
              </p:nvCxnSpPr>
              <p:spPr>
                <a:xfrm>
                  <a:off x="3611421" y="2271046"/>
                  <a:ext cx="4056923" cy="5826"/>
                </a:xfrm>
                <a:prstGeom prst="line">
                  <a:avLst/>
                </a:prstGeom>
                <a:ln w="38100">
                  <a:solidFill>
                    <a:srgbClr val="0066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1" name="Ellipse 130"/>
              <p:cNvSpPr/>
              <p:nvPr/>
            </p:nvSpPr>
            <p:spPr>
              <a:xfrm>
                <a:off x="4152383" y="2092841"/>
                <a:ext cx="360040" cy="356411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122000" y="2376000"/>
                <a:ext cx="432000" cy="222303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3" name="Ellipse 132"/>
              <p:cNvSpPr/>
              <p:nvPr/>
            </p:nvSpPr>
            <p:spPr>
              <a:xfrm>
                <a:off x="6696237" y="2092841"/>
                <a:ext cx="360040" cy="356411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6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 </a:t>
                </a:r>
                <a:endParaRPr lang="fr-FR" dirty="0"/>
              </a:p>
            </p:txBody>
          </p:sp>
          <p:grpSp>
            <p:nvGrpSpPr>
              <p:cNvPr id="134" name="Groupe 133"/>
              <p:cNvGrpSpPr/>
              <p:nvPr/>
            </p:nvGrpSpPr>
            <p:grpSpPr>
              <a:xfrm>
                <a:off x="4011740" y="3068960"/>
                <a:ext cx="720080" cy="524039"/>
                <a:chOff x="4011740" y="3604859"/>
                <a:chExt cx="720080" cy="524039"/>
              </a:xfrm>
            </p:grpSpPr>
            <p:sp>
              <p:nvSpPr>
                <p:cNvPr id="160" name="Corde 159"/>
                <p:cNvSpPr/>
                <p:nvPr/>
              </p:nvSpPr>
              <p:spPr>
                <a:xfrm rot="17933083">
                  <a:off x="4086548" y="3608550"/>
                  <a:ext cx="524039" cy="516658"/>
                </a:xfrm>
                <a:prstGeom prst="chord">
                  <a:avLst>
                    <a:gd name="adj1" fmla="val 2925287"/>
                    <a:gd name="adj2" fmla="val 15077337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61" name="Rectangle 160"/>
                <p:cNvSpPr/>
                <p:nvPr/>
              </p:nvSpPr>
              <p:spPr>
                <a:xfrm>
                  <a:off x="4011740" y="3684223"/>
                  <a:ext cx="720080" cy="17682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grpSp>
            <p:nvGrpSpPr>
              <p:cNvPr id="135" name="Groupe 134"/>
              <p:cNvGrpSpPr/>
              <p:nvPr/>
            </p:nvGrpSpPr>
            <p:grpSpPr>
              <a:xfrm>
                <a:off x="1955237" y="2638683"/>
                <a:ext cx="2976803" cy="1375410"/>
                <a:chOff x="5364088" y="4788222"/>
                <a:chExt cx="2976803" cy="1375410"/>
              </a:xfrm>
            </p:grpSpPr>
            <p:grpSp>
              <p:nvGrpSpPr>
                <p:cNvPr id="149" name="Groupe 148"/>
                <p:cNvGrpSpPr/>
                <p:nvPr/>
              </p:nvGrpSpPr>
              <p:grpSpPr>
                <a:xfrm>
                  <a:off x="5364088" y="4788222"/>
                  <a:ext cx="2976803" cy="1375410"/>
                  <a:chOff x="1475656" y="3781782"/>
                  <a:chExt cx="2976803" cy="1375410"/>
                </a:xfrm>
              </p:grpSpPr>
              <p:cxnSp>
                <p:nvCxnSpPr>
                  <p:cNvPr id="154" name="Connecteur droit 153"/>
                  <p:cNvCxnSpPr/>
                  <p:nvPr/>
                </p:nvCxnSpPr>
                <p:spPr>
                  <a:xfrm flipV="1">
                    <a:off x="1475656" y="4428083"/>
                    <a:ext cx="2976803" cy="5592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55" name="Groupe 154"/>
                  <p:cNvGrpSpPr/>
                  <p:nvPr/>
                </p:nvGrpSpPr>
                <p:grpSpPr>
                  <a:xfrm>
                    <a:off x="2987824" y="3781782"/>
                    <a:ext cx="288032" cy="1375410"/>
                    <a:chOff x="2987824" y="3781782"/>
                    <a:chExt cx="288032" cy="1375410"/>
                  </a:xfrm>
                </p:grpSpPr>
                <p:cxnSp>
                  <p:nvCxnSpPr>
                    <p:cNvPr id="157" name="Connecteur droit 156"/>
                    <p:cNvCxnSpPr/>
                    <p:nvPr/>
                  </p:nvCxnSpPr>
                  <p:spPr>
                    <a:xfrm>
                      <a:off x="3131840" y="3781782"/>
                      <a:ext cx="0" cy="1375410"/>
                    </a:xfrm>
                    <a:prstGeom prst="line">
                      <a:avLst/>
                    </a:prstGeom>
                    <a:ln w="38100">
                      <a:solidFill>
                        <a:srgbClr val="FFFF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Connecteur droit 157"/>
                    <p:cNvCxnSpPr/>
                    <p:nvPr/>
                  </p:nvCxnSpPr>
                  <p:spPr>
                    <a:xfrm>
                      <a:off x="2987824" y="3781782"/>
                      <a:ext cx="288032" cy="0"/>
                    </a:xfrm>
                    <a:prstGeom prst="line">
                      <a:avLst/>
                    </a:prstGeom>
                    <a:ln w="38100">
                      <a:solidFill>
                        <a:srgbClr val="FFFF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9" name="Connecteur droit 158"/>
                    <p:cNvCxnSpPr/>
                    <p:nvPr/>
                  </p:nvCxnSpPr>
                  <p:spPr>
                    <a:xfrm>
                      <a:off x="2987824" y="5157192"/>
                      <a:ext cx="288032" cy="0"/>
                    </a:xfrm>
                    <a:prstGeom prst="line">
                      <a:avLst/>
                    </a:prstGeom>
                    <a:ln w="38100">
                      <a:solidFill>
                        <a:srgbClr val="FFFF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56" name="Ellipse 155"/>
                  <p:cNvSpPr/>
                  <p:nvPr/>
                </p:nvSpPr>
                <p:spPr>
                  <a:xfrm>
                    <a:off x="1871676" y="4296725"/>
                    <a:ext cx="360040" cy="356411"/>
                  </a:xfrm>
                  <a:prstGeom prst="ellipse">
                    <a:avLst/>
                  </a:prstGeom>
                  <a:solidFill>
                    <a:schemeClr val="bg1"/>
                  </a:solidFill>
                  <a:ln w="38100">
                    <a:solidFill>
                      <a:srgbClr val="FFFF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</p:grpSp>
            <p:grpSp>
              <p:nvGrpSpPr>
                <p:cNvPr id="150" name="Groupe 149"/>
                <p:cNvGrpSpPr/>
                <p:nvPr/>
              </p:nvGrpSpPr>
              <p:grpSpPr>
                <a:xfrm>
                  <a:off x="6392097" y="5108556"/>
                  <a:ext cx="288032" cy="734743"/>
                  <a:chOff x="5652120" y="5581289"/>
                  <a:chExt cx="288032" cy="734743"/>
                </a:xfrm>
              </p:grpSpPr>
              <p:cxnSp>
                <p:nvCxnSpPr>
                  <p:cNvPr id="151" name="Connecteur droit 150"/>
                  <p:cNvCxnSpPr/>
                  <p:nvPr/>
                </p:nvCxnSpPr>
                <p:spPr>
                  <a:xfrm>
                    <a:off x="5796136" y="5581289"/>
                    <a:ext cx="0" cy="734743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Connecteur droit 151"/>
                  <p:cNvCxnSpPr/>
                  <p:nvPr/>
                </p:nvCxnSpPr>
                <p:spPr>
                  <a:xfrm>
                    <a:off x="5652120" y="5589240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Connecteur droit 152"/>
                  <p:cNvCxnSpPr/>
                  <p:nvPr/>
                </p:nvCxnSpPr>
                <p:spPr>
                  <a:xfrm>
                    <a:off x="5652120" y="631603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6" name="Ellipse 135"/>
              <p:cNvSpPr/>
              <p:nvPr/>
            </p:nvSpPr>
            <p:spPr>
              <a:xfrm>
                <a:off x="4176514" y="3112754"/>
                <a:ext cx="360040" cy="356411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dirty="0" smtClean="0"/>
                  <a:t> </a:t>
                </a:r>
                <a:endParaRPr lang="fr-FR" dirty="0"/>
              </a:p>
            </p:txBody>
          </p:sp>
          <p:cxnSp>
            <p:nvCxnSpPr>
              <p:cNvPr id="137" name="Connecteur droit 136"/>
              <p:cNvCxnSpPr/>
              <p:nvPr/>
            </p:nvCxnSpPr>
            <p:spPr>
              <a:xfrm>
                <a:off x="4357532" y="3573016"/>
                <a:ext cx="28497" cy="103822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8" name="Forme libre 137"/>
              <p:cNvSpPr/>
              <p:nvPr/>
            </p:nvSpPr>
            <p:spPr>
              <a:xfrm>
                <a:off x="2529469" y="2581274"/>
                <a:ext cx="4423782" cy="2038351"/>
              </a:xfrm>
              <a:custGeom>
                <a:avLst/>
                <a:gdLst>
                  <a:gd name="connsiteX0" fmla="*/ 0 w 4438650"/>
                  <a:gd name="connsiteY0" fmla="*/ 1076325 h 2038350"/>
                  <a:gd name="connsiteX1" fmla="*/ 19050 w 4438650"/>
                  <a:gd name="connsiteY1" fmla="*/ 2038350 h 2038350"/>
                  <a:gd name="connsiteX2" fmla="*/ 4438650 w 4438650"/>
                  <a:gd name="connsiteY2" fmla="*/ 1981200 h 2038350"/>
                  <a:gd name="connsiteX3" fmla="*/ 4391025 w 4438650"/>
                  <a:gd name="connsiteY3" fmla="*/ 0 h 2038350"/>
                  <a:gd name="connsiteX0" fmla="*/ 0 w 4438650"/>
                  <a:gd name="connsiteY0" fmla="*/ 1076325 h 2038350"/>
                  <a:gd name="connsiteX1" fmla="*/ 33918 w 4438650"/>
                  <a:gd name="connsiteY1" fmla="*/ 2038350 h 2038350"/>
                  <a:gd name="connsiteX2" fmla="*/ 4438650 w 4438650"/>
                  <a:gd name="connsiteY2" fmla="*/ 1981200 h 2038350"/>
                  <a:gd name="connsiteX3" fmla="*/ 4391025 w 4438650"/>
                  <a:gd name="connsiteY3" fmla="*/ 0 h 2038350"/>
                  <a:gd name="connsiteX0" fmla="*/ 0 w 4423782"/>
                  <a:gd name="connsiteY0" fmla="*/ 1022281 h 2038350"/>
                  <a:gd name="connsiteX1" fmla="*/ 19050 w 4423782"/>
                  <a:gd name="connsiteY1" fmla="*/ 2038350 h 2038350"/>
                  <a:gd name="connsiteX2" fmla="*/ 4423782 w 4423782"/>
                  <a:gd name="connsiteY2" fmla="*/ 1981200 h 2038350"/>
                  <a:gd name="connsiteX3" fmla="*/ 4376157 w 4423782"/>
                  <a:gd name="connsiteY3" fmla="*/ 0 h 2038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23782" h="2038350">
                    <a:moveTo>
                      <a:pt x="0" y="1022281"/>
                    </a:moveTo>
                    <a:lnTo>
                      <a:pt x="19050" y="2038350"/>
                    </a:lnTo>
                    <a:lnTo>
                      <a:pt x="4423782" y="1981200"/>
                    </a:lnTo>
                    <a:lnTo>
                      <a:pt x="4376157" y="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9" name="Forme libre 138"/>
              <p:cNvSpPr/>
              <p:nvPr/>
            </p:nvSpPr>
            <p:spPr>
              <a:xfrm>
                <a:off x="4324350" y="2590800"/>
                <a:ext cx="2600325" cy="266700"/>
              </a:xfrm>
              <a:custGeom>
                <a:avLst/>
                <a:gdLst>
                  <a:gd name="connsiteX0" fmla="*/ 0 w 2600325"/>
                  <a:gd name="connsiteY0" fmla="*/ 0 h 266700"/>
                  <a:gd name="connsiteX1" fmla="*/ 9525 w 2600325"/>
                  <a:gd name="connsiteY1" fmla="*/ 266700 h 266700"/>
                  <a:gd name="connsiteX2" fmla="*/ 2600325 w 2600325"/>
                  <a:gd name="connsiteY2" fmla="*/ 238125 h 266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00325" h="266700">
                    <a:moveTo>
                      <a:pt x="0" y="0"/>
                    </a:moveTo>
                    <a:lnTo>
                      <a:pt x="9525" y="266700"/>
                    </a:lnTo>
                    <a:lnTo>
                      <a:pt x="2600325" y="238125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40" name="Forme libre 139"/>
              <p:cNvSpPr/>
              <p:nvPr/>
            </p:nvSpPr>
            <p:spPr>
              <a:xfrm>
                <a:off x="1691680" y="2066925"/>
                <a:ext cx="847725" cy="2562225"/>
              </a:xfrm>
              <a:custGeom>
                <a:avLst/>
                <a:gdLst>
                  <a:gd name="connsiteX0" fmla="*/ 847725 w 847725"/>
                  <a:gd name="connsiteY0" fmla="*/ 2543175 h 2562225"/>
                  <a:gd name="connsiteX1" fmla="*/ 28575 w 847725"/>
                  <a:gd name="connsiteY1" fmla="*/ 2562225 h 2562225"/>
                  <a:gd name="connsiteX2" fmla="*/ 0 w 847725"/>
                  <a:gd name="connsiteY2" fmla="*/ 0 h 2562225"/>
                  <a:gd name="connsiteX3" fmla="*/ 0 w 847725"/>
                  <a:gd name="connsiteY3" fmla="*/ 0 h 2562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7725" h="2562225">
                    <a:moveTo>
                      <a:pt x="847725" y="2543175"/>
                    </a:moveTo>
                    <a:lnTo>
                      <a:pt x="28575" y="2562225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141" name="Groupe 140"/>
              <p:cNvGrpSpPr/>
              <p:nvPr/>
            </p:nvGrpSpPr>
            <p:grpSpPr>
              <a:xfrm>
                <a:off x="2288658" y="4610100"/>
                <a:ext cx="492551" cy="722759"/>
                <a:chOff x="2288658" y="4610100"/>
                <a:chExt cx="492551" cy="722759"/>
              </a:xfrm>
            </p:grpSpPr>
            <p:sp>
              <p:nvSpPr>
                <p:cNvPr id="146" name="Rectangle 145"/>
                <p:cNvSpPr/>
                <p:nvPr/>
              </p:nvSpPr>
              <p:spPr>
                <a:xfrm>
                  <a:off x="2288658" y="5070585"/>
                  <a:ext cx="492551" cy="262274"/>
                </a:xfrm>
                <a:prstGeom prst="rect">
                  <a:avLst/>
                </a:prstGeom>
                <a:pattFill prst="wdUpDiag">
                  <a:fgClr>
                    <a:schemeClr val="tx1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cxnSp>
              <p:nvCxnSpPr>
                <p:cNvPr id="147" name="Connecteur droit 146"/>
                <p:cNvCxnSpPr/>
                <p:nvPr/>
              </p:nvCxnSpPr>
              <p:spPr>
                <a:xfrm>
                  <a:off x="2288658" y="5070585"/>
                  <a:ext cx="483142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Connecteur droit 147"/>
                <p:cNvCxnSpPr>
                  <a:stCxn id="146" idx="0"/>
                  <a:endCxn id="140" idx="0"/>
                </p:cNvCxnSpPr>
                <p:nvPr/>
              </p:nvCxnSpPr>
              <p:spPr>
                <a:xfrm flipV="1">
                  <a:off x="2534934" y="4610100"/>
                  <a:ext cx="4470" cy="46048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2" name="Groupe 141"/>
              <p:cNvGrpSpPr/>
              <p:nvPr/>
            </p:nvGrpSpPr>
            <p:grpSpPr>
              <a:xfrm rot="10800000">
                <a:off x="4095128" y="848969"/>
                <a:ext cx="492551" cy="722759"/>
                <a:chOff x="2288658" y="4610100"/>
                <a:chExt cx="492551" cy="722759"/>
              </a:xfrm>
            </p:grpSpPr>
            <p:sp>
              <p:nvSpPr>
                <p:cNvPr id="143" name="Rectangle 142"/>
                <p:cNvSpPr/>
                <p:nvPr/>
              </p:nvSpPr>
              <p:spPr>
                <a:xfrm>
                  <a:off x="2288658" y="5070585"/>
                  <a:ext cx="492551" cy="262274"/>
                </a:xfrm>
                <a:prstGeom prst="rect">
                  <a:avLst/>
                </a:prstGeom>
                <a:pattFill prst="wdUpDiag">
                  <a:fgClr>
                    <a:schemeClr val="tx1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cxnSp>
              <p:nvCxnSpPr>
                <p:cNvPr id="144" name="Connecteur droit 143"/>
                <p:cNvCxnSpPr/>
                <p:nvPr/>
              </p:nvCxnSpPr>
              <p:spPr>
                <a:xfrm>
                  <a:off x="2288658" y="5070585"/>
                  <a:ext cx="483142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Connecteur droit 144"/>
                <p:cNvCxnSpPr>
                  <a:stCxn id="143" idx="0"/>
                </p:cNvCxnSpPr>
                <p:nvPr/>
              </p:nvCxnSpPr>
              <p:spPr>
                <a:xfrm flipV="1">
                  <a:off x="2534934" y="4610100"/>
                  <a:ext cx="4471" cy="46048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26" name="Rectangle 125"/>
            <p:cNvSpPr/>
            <p:nvPr/>
          </p:nvSpPr>
          <p:spPr>
            <a:xfrm>
              <a:off x="2880000" y="5046361"/>
              <a:ext cx="369000" cy="18283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" name="ZoneTexte 1"/>
          <p:cNvSpPr txBox="1"/>
          <p:nvPr/>
        </p:nvSpPr>
        <p:spPr>
          <a:xfrm>
            <a:off x="467544" y="260648"/>
            <a:ext cx="504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Modélisation de l’arbre intermédiaire</a:t>
            </a:r>
            <a:endParaRPr lang="fr-FR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Légende encadrée 1 64"/>
              <p:cNvSpPr/>
              <p:nvPr/>
            </p:nvSpPr>
            <p:spPr>
              <a:xfrm>
                <a:off x="755576" y="2495170"/>
                <a:ext cx="1919740" cy="1128004"/>
              </a:xfrm>
              <a:prstGeom prst="borderCallout1">
                <a:avLst>
                  <a:gd name="adj1" fmla="val 17369"/>
                  <a:gd name="adj2" fmla="val 99412"/>
                  <a:gd name="adj3" fmla="val 146643"/>
                  <a:gd name="adj4" fmla="val 169583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r-FR" dirty="0" smtClean="0">
                    <a:solidFill>
                      <a:schemeClr val="tx1"/>
                    </a:solidFill>
                  </a:rPr>
                  <a:t>Liaison ponctuelle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b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1, 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1, 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1)</m:t>
                          </m:r>
                        </m:sub>
                      </m:sSub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5" name="Légende encadrée 1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2495170"/>
                <a:ext cx="1919740" cy="1128004"/>
              </a:xfrm>
              <a:prstGeom prst="borderCallout1">
                <a:avLst>
                  <a:gd name="adj1" fmla="val 17369"/>
                  <a:gd name="adj2" fmla="val 99412"/>
                  <a:gd name="adj3" fmla="val 146643"/>
                  <a:gd name="adj4" fmla="val 169583"/>
                </a:avLst>
              </a:prstGeom>
              <a:blipFill rotWithShape="0">
                <a:blip r:embed="rId2"/>
                <a:stretch>
                  <a:fillRect l="-1490" t="-2555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7" name="Groupe 76"/>
          <p:cNvGrpSpPr/>
          <p:nvPr/>
        </p:nvGrpSpPr>
        <p:grpSpPr>
          <a:xfrm>
            <a:off x="276996" y="891038"/>
            <a:ext cx="1080167" cy="1553829"/>
            <a:chOff x="276996" y="891038"/>
            <a:chExt cx="1080167" cy="1553829"/>
          </a:xfrm>
        </p:grpSpPr>
        <p:grpSp>
          <p:nvGrpSpPr>
            <p:cNvPr id="73" name="Groupe 72"/>
            <p:cNvGrpSpPr/>
            <p:nvPr/>
          </p:nvGrpSpPr>
          <p:grpSpPr>
            <a:xfrm>
              <a:off x="276996" y="1012511"/>
              <a:ext cx="927720" cy="1258142"/>
              <a:chOff x="323528" y="866329"/>
              <a:chExt cx="927720" cy="1258142"/>
            </a:xfrm>
          </p:grpSpPr>
          <p:cxnSp>
            <p:nvCxnSpPr>
              <p:cNvPr id="67" name="Connecteur droit avec flèche 66"/>
              <p:cNvCxnSpPr/>
              <p:nvPr/>
            </p:nvCxnSpPr>
            <p:spPr>
              <a:xfrm flipV="1">
                <a:off x="611560" y="866329"/>
                <a:ext cx="0" cy="83447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Connecteur droit avec flèche 67"/>
              <p:cNvCxnSpPr/>
              <p:nvPr/>
            </p:nvCxnSpPr>
            <p:spPr>
              <a:xfrm flipV="1">
                <a:off x="611560" y="1692423"/>
                <a:ext cx="639688" cy="838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Connecteur droit avec flèche 69"/>
              <p:cNvCxnSpPr/>
              <p:nvPr/>
            </p:nvCxnSpPr>
            <p:spPr>
              <a:xfrm flipH="1">
                <a:off x="323528" y="1700808"/>
                <a:ext cx="288031" cy="42366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ZoneTexte 73"/>
            <p:cNvSpPr txBox="1"/>
            <p:nvPr/>
          </p:nvSpPr>
          <p:spPr>
            <a:xfrm>
              <a:off x="315098" y="2075535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X</a:t>
              </a:r>
              <a:endParaRPr lang="fr-FR" dirty="0"/>
            </a:p>
          </p:txBody>
        </p:sp>
        <p:sp>
          <p:nvSpPr>
            <p:cNvPr id="75" name="ZoneTexte 74"/>
            <p:cNvSpPr txBox="1"/>
            <p:nvPr/>
          </p:nvSpPr>
          <p:spPr>
            <a:xfrm>
              <a:off x="1052271" y="1496083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Y</a:t>
              </a:r>
              <a:endParaRPr lang="fr-FR" dirty="0"/>
            </a:p>
          </p:txBody>
        </p:sp>
        <p:sp>
          <p:nvSpPr>
            <p:cNvPr id="76" name="ZoneTexte 75"/>
            <p:cNvSpPr txBox="1"/>
            <p:nvPr/>
          </p:nvSpPr>
          <p:spPr>
            <a:xfrm>
              <a:off x="595411" y="891038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Z</a:t>
              </a:r>
              <a:endParaRPr lang="fr-F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Légende encadrée 1 47"/>
              <p:cNvSpPr/>
              <p:nvPr/>
            </p:nvSpPr>
            <p:spPr>
              <a:xfrm>
                <a:off x="5927859" y="1996895"/>
                <a:ext cx="1919740" cy="1128004"/>
              </a:xfrm>
              <a:prstGeom prst="borderCallout1">
                <a:avLst>
                  <a:gd name="adj1" fmla="val 15505"/>
                  <a:gd name="adj2" fmla="val -778"/>
                  <a:gd name="adj3" fmla="val 166058"/>
                  <a:gd name="adj4" fmla="val -82439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r-FR" dirty="0" smtClean="0">
                    <a:solidFill>
                      <a:schemeClr val="tx1"/>
                    </a:solidFill>
                  </a:rPr>
                  <a:t>Liaison ponctuelle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b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1, 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1, 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1)</m:t>
                          </m:r>
                        </m:sub>
                      </m:sSub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Légende encadrée 1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7859" y="1996895"/>
                <a:ext cx="1919740" cy="1128004"/>
              </a:xfrm>
              <a:prstGeom prst="borderCallout1">
                <a:avLst>
                  <a:gd name="adj1" fmla="val 15505"/>
                  <a:gd name="adj2" fmla="val -778"/>
                  <a:gd name="adj3" fmla="val 166058"/>
                  <a:gd name="adj4" fmla="val -82439"/>
                </a:avLst>
              </a:prstGeom>
              <a:blipFill rotWithShape="0">
                <a:blip r:embed="rId3"/>
                <a:stretch>
                  <a:fillRect t="-2581" r="-347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Légende encadrée 1 51"/>
              <p:cNvSpPr/>
              <p:nvPr/>
            </p:nvSpPr>
            <p:spPr>
              <a:xfrm>
                <a:off x="6300192" y="5173176"/>
                <a:ext cx="1722529" cy="1128004"/>
              </a:xfrm>
              <a:prstGeom prst="borderCallout1">
                <a:avLst>
                  <a:gd name="adj1" fmla="val 15505"/>
                  <a:gd name="adj2" fmla="val -778"/>
                  <a:gd name="adj3" fmla="val -66961"/>
                  <a:gd name="adj4" fmla="val -80163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r-FR" dirty="0" smtClean="0">
                    <a:solidFill>
                      <a:schemeClr val="tx1"/>
                    </a:solidFill>
                  </a:rPr>
                  <a:t>Liaison rotule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fr-FR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fr-FR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𝑍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b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2" name="Légende encadrée 1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5173176"/>
                <a:ext cx="1722529" cy="1128004"/>
              </a:xfrm>
              <a:prstGeom prst="borderCallout1">
                <a:avLst>
                  <a:gd name="adj1" fmla="val 15505"/>
                  <a:gd name="adj2" fmla="val -778"/>
                  <a:gd name="adj3" fmla="val -66961"/>
                  <a:gd name="adj4" fmla="val -80163"/>
                </a:avLst>
              </a:prstGeom>
              <a:blipFill rotWithShape="0">
                <a:blip r:embed="rId4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oneTexte 2"/>
          <p:cNvSpPr txBox="1"/>
          <p:nvPr/>
        </p:nvSpPr>
        <p:spPr>
          <a:xfrm>
            <a:off x="3567521" y="825592"/>
            <a:ext cx="52025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La liaison cinématique correspondant au contact entre deux dents est une liaison ponctuelle.</a:t>
            </a:r>
            <a:endParaRPr lang="fr-FR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3" name="Légende encadrée 1 122"/>
              <p:cNvSpPr/>
              <p:nvPr/>
            </p:nvSpPr>
            <p:spPr>
              <a:xfrm>
                <a:off x="771469" y="4797152"/>
                <a:ext cx="1722529" cy="1374514"/>
              </a:xfrm>
              <a:prstGeom prst="borderCallout1">
                <a:avLst>
                  <a:gd name="adj1" fmla="val 12127"/>
                  <a:gd name="adj2" fmla="val 100230"/>
                  <a:gd name="adj3" fmla="val -25142"/>
                  <a:gd name="adj4" fmla="val 162069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fr-FR" dirty="0" smtClean="0">
                    <a:solidFill>
                      <a:schemeClr val="tx1"/>
                    </a:solidFill>
                  </a:rPr>
                  <a:t>Liaison </a:t>
                </a:r>
                <a:r>
                  <a:rPr lang="fr-FR" dirty="0" smtClean="0">
                    <a:solidFill>
                      <a:schemeClr val="tx1"/>
                    </a:solidFill>
                  </a:rPr>
                  <a:t>linéaire annulaire</a:t>
                </a:r>
                <a:endParaRPr lang="fr-FR" dirty="0" smtClean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fr-FR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fr-FR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fr-FR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b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3" name="Légende encadrée 1 1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69" y="4797152"/>
                <a:ext cx="1722529" cy="1374514"/>
              </a:xfrm>
              <a:prstGeom prst="borderCallout1">
                <a:avLst>
                  <a:gd name="adj1" fmla="val 12127"/>
                  <a:gd name="adj2" fmla="val 100230"/>
                  <a:gd name="adj3" fmla="val -25142"/>
                  <a:gd name="adj4" fmla="val 162069"/>
                </a:avLst>
              </a:prstGeom>
              <a:blipFill rotWithShape="0">
                <a:blip r:embed="rId5"/>
                <a:stretch>
                  <a:fillRect l="-1739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65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l="27451" t="53982" r="49020" b="16242"/>
          <a:stretch/>
        </p:blipFill>
        <p:spPr>
          <a:xfrm>
            <a:off x="2716651" y="260648"/>
            <a:ext cx="3439525" cy="3152898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 rotWithShape="1">
          <a:blip r:embed="rId3"/>
          <a:srcRect l="15781" t="31923" r="36877" b="21133"/>
          <a:stretch/>
        </p:blipFill>
        <p:spPr>
          <a:xfrm>
            <a:off x="2382957" y="3717032"/>
            <a:ext cx="4493299" cy="2880320"/>
          </a:xfrm>
          <a:prstGeom prst="rect">
            <a:avLst/>
          </a:prstGeom>
        </p:spPr>
      </p:pic>
      <p:sp>
        <p:nvSpPr>
          <p:cNvPr id="58" name="Légende encadrée 1 57"/>
          <p:cNvSpPr/>
          <p:nvPr/>
        </p:nvSpPr>
        <p:spPr>
          <a:xfrm>
            <a:off x="6804248" y="2996952"/>
            <a:ext cx="936104" cy="288032"/>
          </a:xfrm>
          <a:prstGeom prst="borderCallout1">
            <a:avLst>
              <a:gd name="adj1" fmla="val 20446"/>
              <a:gd name="adj2" fmla="val -1515"/>
              <a:gd name="adj3" fmla="val -154458"/>
              <a:gd name="adj4" fmla="val -120475"/>
            </a:avLst>
          </a:prstGeom>
          <a:solidFill>
            <a:schemeClr val="bg1"/>
          </a:solidFill>
          <a:ln w="19050">
            <a:solidFill>
              <a:srgbClr val="0000FF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Contact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9" name="Légende encadrée 1 58"/>
          <p:cNvSpPr/>
          <p:nvPr/>
        </p:nvSpPr>
        <p:spPr>
          <a:xfrm>
            <a:off x="1187624" y="3701578"/>
            <a:ext cx="936104" cy="288032"/>
          </a:xfrm>
          <a:prstGeom prst="borderCallout1">
            <a:avLst>
              <a:gd name="adj1" fmla="val 24054"/>
              <a:gd name="adj2" fmla="val 100606"/>
              <a:gd name="adj3" fmla="val -392556"/>
              <a:gd name="adj4" fmla="val 204760"/>
            </a:avLst>
          </a:prstGeom>
          <a:solidFill>
            <a:schemeClr val="bg1"/>
          </a:solidFill>
          <a:ln w="19050">
            <a:solidFill>
              <a:srgbClr val="0000FF"/>
            </a:solidFill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Jeu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61" name="Connecteur droit avec flèche 60"/>
          <p:cNvCxnSpPr>
            <a:stCxn id="59" idx="0"/>
          </p:cNvCxnSpPr>
          <p:nvPr/>
        </p:nvCxnSpPr>
        <p:spPr>
          <a:xfrm>
            <a:off x="2123728" y="3845594"/>
            <a:ext cx="936104" cy="1167582"/>
          </a:xfrm>
          <a:prstGeom prst="straightConnector1">
            <a:avLst/>
          </a:prstGeom>
          <a:ln w="19050">
            <a:solidFill>
              <a:srgbClr val="0000FF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stCxn id="58" idx="2"/>
          </p:cNvCxnSpPr>
          <p:nvPr/>
        </p:nvCxnSpPr>
        <p:spPr>
          <a:xfrm flipH="1">
            <a:off x="5940152" y="3140968"/>
            <a:ext cx="864096" cy="1800200"/>
          </a:xfrm>
          <a:prstGeom prst="straightConnector1">
            <a:avLst/>
          </a:prstGeom>
          <a:ln w="19050">
            <a:solidFill>
              <a:srgbClr val="0000FF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9777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roupe 115"/>
          <p:cNvGrpSpPr/>
          <p:nvPr/>
        </p:nvGrpSpPr>
        <p:grpSpPr>
          <a:xfrm>
            <a:off x="1331641" y="476672"/>
            <a:ext cx="6624735" cy="3969731"/>
            <a:chOff x="1331641" y="971436"/>
            <a:chExt cx="6624735" cy="3969731"/>
          </a:xfrm>
        </p:grpSpPr>
        <p:grpSp>
          <p:nvGrpSpPr>
            <p:cNvPr id="69" name="Groupe 68"/>
            <p:cNvGrpSpPr/>
            <p:nvPr/>
          </p:nvGrpSpPr>
          <p:grpSpPr>
            <a:xfrm>
              <a:off x="5724361" y="1844825"/>
              <a:ext cx="680727" cy="2664295"/>
              <a:chOff x="4428052" y="1844825"/>
              <a:chExt cx="680727" cy="2664295"/>
            </a:xfrm>
          </p:grpSpPr>
          <p:grpSp>
            <p:nvGrpSpPr>
              <p:cNvPr id="48" name="Groupe 47"/>
              <p:cNvGrpSpPr/>
              <p:nvPr/>
            </p:nvGrpSpPr>
            <p:grpSpPr>
              <a:xfrm>
                <a:off x="4428052" y="2792623"/>
                <a:ext cx="648004" cy="1716497"/>
                <a:chOff x="2843808" y="3781782"/>
                <a:chExt cx="648072" cy="1375410"/>
              </a:xfrm>
            </p:grpSpPr>
            <p:cxnSp>
              <p:nvCxnSpPr>
                <p:cNvPr id="53" name="Connecteur droit 52"/>
                <p:cNvCxnSpPr/>
                <p:nvPr/>
              </p:nvCxnSpPr>
              <p:spPr>
                <a:xfrm flipV="1">
                  <a:off x="2843808" y="4464801"/>
                  <a:ext cx="648072" cy="4686"/>
                </a:xfrm>
                <a:prstGeom prst="line">
                  <a:avLst/>
                </a:prstGeom>
                <a:ln w="38100">
                  <a:solidFill>
                    <a:srgbClr val="0099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4" name="Groupe 53"/>
                <p:cNvGrpSpPr/>
                <p:nvPr/>
              </p:nvGrpSpPr>
              <p:grpSpPr>
                <a:xfrm>
                  <a:off x="2987824" y="3781782"/>
                  <a:ext cx="288032" cy="1375410"/>
                  <a:chOff x="2987824" y="3781782"/>
                  <a:chExt cx="288032" cy="1375410"/>
                </a:xfrm>
              </p:grpSpPr>
              <p:cxnSp>
                <p:nvCxnSpPr>
                  <p:cNvPr id="57" name="Connecteur droit 56"/>
                  <p:cNvCxnSpPr/>
                  <p:nvPr/>
                </p:nvCxnSpPr>
                <p:spPr>
                  <a:xfrm>
                    <a:off x="3131840" y="3781782"/>
                    <a:ext cx="0" cy="1375410"/>
                  </a:xfrm>
                  <a:prstGeom prst="line">
                    <a:avLst/>
                  </a:prstGeom>
                  <a:ln w="38100">
                    <a:solidFill>
                      <a:srgbClr val="0099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Connecteur droit 57"/>
                  <p:cNvCxnSpPr/>
                  <p:nvPr/>
                </p:nvCxnSpPr>
                <p:spPr>
                  <a:xfrm>
                    <a:off x="2987824" y="378178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99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Connecteur droit 58"/>
                  <p:cNvCxnSpPr/>
                  <p:nvPr/>
                </p:nvCxnSpPr>
                <p:spPr>
                  <a:xfrm>
                    <a:off x="2987824" y="515719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0099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" name="Groupe 11"/>
              <p:cNvGrpSpPr/>
              <p:nvPr/>
            </p:nvGrpSpPr>
            <p:grpSpPr>
              <a:xfrm>
                <a:off x="4428052" y="1844825"/>
                <a:ext cx="680727" cy="898996"/>
                <a:chOff x="6372200" y="2037502"/>
                <a:chExt cx="680727" cy="611105"/>
              </a:xfrm>
            </p:grpSpPr>
            <p:grpSp>
              <p:nvGrpSpPr>
                <p:cNvPr id="36" name="Groupe 35"/>
                <p:cNvGrpSpPr/>
                <p:nvPr/>
              </p:nvGrpSpPr>
              <p:grpSpPr>
                <a:xfrm>
                  <a:off x="6516216" y="2037502"/>
                  <a:ext cx="288032" cy="611105"/>
                  <a:chOff x="6544497" y="1844824"/>
                  <a:chExt cx="288032" cy="734743"/>
                </a:xfrm>
              </p:grpSpPr>
              <p:cxnSp>
                <p:nvCxnSpPr>
                  <p:cNvPr id="62" name="Connecteur droit 61"/>
                  <p:cNvCxnSpPr/>
                  <p:nvPr/>
                </p:nvCxnSpPr>
                <p:spPr>
                  <a:xfrm>
                    <a:off x="6688513" y="1844824"/>
                    <a:ext cx="0" cy="734743"/>
                  </a:xfrm>
                  <a:prstGeom prst="line">
                    <a:avLst/>
                  </a:prstGeom>
                  <a:ln w="38100">
                    <a:solidFill>
                      <a:srgbClr val="99FF99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Connecteur droit 62"/>
                  <p:cNvCxnSpPr/>
                  <p:nvPr/>
                </p:nvCxnSpPr>
                <p:spPr>
                  <a:xfrm>
                    <a:off x="6544497" y="1852775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99FF99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Connecteur droit 63"/>
                  <p:cNvCxnSpPr/>
                  <p:nvPr/>
                </p:nvCxnSpPr>
                <p:spPr>
                  <a:xfrm>
                    <a:off x="6544497" y="2579567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99FF99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7" name="Connecteur droit 66"/>
                <p:cNvCxnSpPr/>
                <p:nvPr/>
              </p:nvCxnSpPr>
              <p:spPr>
                <a:xfrm>
                  <a:off x="6372200" y="2340066"/>
                  <a:ext cx="680727" cy="1"/>
                </a:xfrm>
                <a:prstGeom prst="line">
                  <a:avLst/>
                </a:prstGeom>
                <a:ln w="38100">
                  <a:solidFill>
                    <a:srgbClr val="99FF99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22" name="Image 2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868798" y="1968935"/>
              <a:ext cx="3435075" cy="2509389"/>
            </a:xfrm>
            <a:prstGeom prst="rect">
              <a:avLst/>
            </a:prstGeom>
          </p:spPr>
        </p:pic>
        <p:grpSp>
          <p:nvGrpSpPr>
            <p:cNvPr id="76" name="Groupe 75"/>
            <p:cNvGrpSpPr/>
            <p:nvPr/>
          </p:nvGrpSpPr>
          <p:grpSpPr>
            <a:xfrm>
              <a:off x="2340719" y="971436"/>
              <a:ext cx="2348418" cy="1830614"/>
              <a:chOff x="2783794" y="971436"/>
              <a:chExt cx="2348418" cy="1830614"/>
            </a:xfrm>
          </p:grpSpPr>
          <p:cxnSp>
            <p:nvCxnSpPr>
              <p:cNvPr id="73" name="Connecteur droit 72"/>
              <p:cNvCxnSpPr/>
              <p:nvPr/>
            </p:nvCxnSpPr>
            <p:spPr>
              <a:xfrm flipV="1">
                <a:off x="3024000" y="1124744"/>
                <a:ext cx="0" cy="167730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lgDashDot"/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ZoneTexte 74"/>
              <p:cNvSpPr txBox="1"/>
              <p:nvPr/>
            </p:nvSpPr>
            <p:spPr>
              <a:xfrm>
                <a:off x="4843350" y="2411596"/>
                <a:ext cx="288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 smtClean="0"/>
                  <a:t>y</a:t>
                </a:r>
                <a:endParaRPr lang="fr-FR" dirty="0"/>
              </a:p>
            </p:txBody>
          </p:sp>
          <p:sp>
            <p:nvSpPr>
              <p:cNvPr id="77" name="ZoneTexte 76"/>
              <p:cNvSpPr txBox="1"/>
              <p:nvPr/>
            </p:nvSpPr>
            <p:spPr>
              <a:xfrm>
                <a:off x="2783794" y="971436"/>
                <a:ext cx="2760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 smtClean="0"/>
                  <a:t>z</a:t>
                </a:r>
                <a:endParaRPr lang="fr-FR" dirty="0"/>
              </a:p>
            </p:txBody>
          </p:sp>
          <p:cxnSp>
            <p:nvCxnSpPr>
              <p:cNvPr id="71" name="Connecteur droit 70"/>
              <p:cNvCxnSpPr/>
              <p:nvPr/>
            </p:nvCxnSpPr>
            <p:spPr>
              <a:xfrm>
                <a:off x="3029410" y="2743821"/>
                <a:ext cx="2046646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lgDashDot"/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Flèche vers le haut 77"/>
            <p:cNvSpPr/>
            <p:nvPr/>
          </p:nvSpPr>
          <p:spPr>
            <a:xfrm rot="4223708" flipH="1">
              <a:off x="3192597" y="1927421"/>
              <a:ext cx="121778" cy="1209768"/>
            </a:xfrm>
            <a:prstGeom prst="upArrow">
              <a:avLst>
                <a:gd name="adj1" fmla="val 31528"/>
                <a:gd name="adj2" fmla="val 92052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85" name="Connecteur droit avec flèche 84"/>
            <p:cNvCxnSpPr>
              <a:stCxn id="78" idx="2"/>
            </p:cNvCxnSpPr>
            <p:nvPr/>
          </p:nvCxnSpPr>
          <p:spPr>
            <a:xfrm>
              <a:off x="2683668" y="2735263"/>
              <a:ext cx="1157362" cy="8558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cteur droit avec flèche 91"/>
            <p:cNvCxnSpPr/>
            <p:nvPr/>
          </p:nvCxnSpPr>
          <p:spPr>
            <a:xfrm flipH="1" flipV="1">
              <a:off x="2688765" y="2289927"/>
              <a:ext cx="10194" cy="488019"/>
            </a:xfrm>
            <a:prstGeom prst="straightConnector1">
              <a:avLst/>
            </a:prstGeom>
            <a:ln w="38100">
              <a:solidFill>
                <a:srgbClr val="0066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ZoneTexte 95"/>
            <p:cNvSpPr txBox="1"/>
            <p:nvPr/>
          </p:nvSpPr>
          <p:spPr>
            <a:xfrm>
              <a:off x="3552861" y="1916832"/>
              <a:ext cx="30168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 smtClean="0">
                  <a:solidFill>
                    <a:srgbClr val="FF0000"/>
                  </a:solidFill>
                </a:rPr>
                <a:t>F</a:t>
              </a:r>
              <a:endParaRPr lang="fr-FR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99" name="ZoneTexte 98"/>
            <p:cNvSpPr txBox="1"/>
            <p:nvPr/>
          </p:nvSpPr>
          <p:spPr>
            <a:xfrm>
              <a:off x="3634570" y="2752379"/>
              <a:ext cx="3898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 smtClean="0">
                  <a:solidFill>
                    <a:srgbClr val="0066FF"/>
                  </a:solidFill>
                </a:rPr>
                <a:t>F</a:t>
              </a:r>
              <a:r>
                <a:rPr lang="fr-FR" sz="1400" b="1" dirty="0" smtClean="0">
                  <a:solidFill>
                    <a:srgbClr val="0066FF"/>
                  </a:solidFill>
                </a:rPr>
                <a:t>T</a:t>
              </a:r>
              <a:endParaRPr lang="fr-FR" sz="1400" b="1" dirty="0">
                <a:solidFill>
                  <a:srgbClr val="0066FF"/>
                </a:solidFill>
              </a:endParaRPr>
            </a:p>
          </p:txBody>
        </p:sp>
        <p:sp>
          <p:nvSpPr>
            <p:cNvPr id="100" name="ZoneTexte 99"/>
            <p:cNvSpPr txBox="1"/>
            <p:nvPr/>
          </p:nvSpPr>
          <p:spPr>
            <a:xfrm>
              <a:off x="2646131" y="2060848"/>
              <a:ext cx="4026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000" b="1" dirty="0" smtClean="0">
                  <a:solidFill>
                    <a:srgbClr val="0066FF"/>
                  </a:solidFill>
                </a:rPr>
                <a:t>F</a:t>
              </a:r>
              <a:r>
                <a:rPr lang="fr-FR" sz="1400" b="1" dirty="0" smtClean="0">
                  <a:solidFill>
                    <a:srgbClr val="0066FF"/>
                  </a:solidFill>
                </a:rPr>
                <a:t>R</a:t>
              </a:r>
              <a:endParaRPr lang="fr-FR" sz="1400" b="1" dirty="0">
                <a:solidFill>
                  <a:srgbClr val="0066FF"/>
                </a:solidFill>
              </a:endParaRPr>
            </a:p>
          </p:txBody>
        </p:sp>
        <p:sp>
          <p:nvSpPr>
            <p:cNvPr id="97" name="Arc 96"/>
            <p:cNvSpPr/>
            <p:nvPr/>
          </p:nvSpPr>
          <p:spPr>
            <a:xfrm rot="2322000">
              <a:off x="3409415" y="2196000"/>
              <a:ext cx="688818" cy="704389"/>
            </a:xfrm>
            <a:prstGeom prst="arc">
              <a:avLst>
                <a:gd name="adj1" fmla="val 16200000"/>
                <a:gd name="adj2" fmla="val 21423574"/>
              </a:avLst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1" name="ZoneTexte 100"/>
            <p:cNvSpPr txBox="1"/>
            <p:nvPr/>
          </p:nvSpPr>
          <p:spPr>
            <a:xfrm>
              <a:off x="4024420" y="2304869"/>
              <a:ext cx="497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20°</a:t>
              </a:r>
              <a:endParaRPr lang="fr-FR" dirty="0"/>
            </a:p>
          </p:txBody>
        </p:sp>
        <p:sp>
          <p:nvSpPr>
            <p:cNvPr id="103" name="Légende encadrée 1 102"/>
            <p:cNvSpPr/>
            <p:nvPr/>
          </p:nvSpPr>
          <p:spPr>
            <a:xfrm>
              <a:off x="6909144" y="1361592"/>
              <a:ext cx="864096" cy="356532"/>
            </a:xfrm>
            <a:prstGeom prst="borderCallout1">
              <a:avLst>
                <a:gd name="adj1" fmla="val 40072"/>
                <a:gd name="adj2" fmla="val -1260"/>
                <a:gd name="adj3" fmla="val 231576"/>
                <a:gd name="adj4" fmla="val -100061"/>
              </a:avLst>
            </a:prstGeom>
            <a:noFill/>
            <a:ln w="12700">
              <a:solidFill>
                <a:schemeClr val="tx1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Roue 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04" name="Légende encadrée 1 103"/>
            <p:cNvSpPr/>
            <p:nvPr/>
          </p:nvSpPr>
          <p:spPr>
            <a:xfrm>
              <a:off x="7092280" y="4152588"/>
              <a:ext cx="864096" cy="356532"/>
            </a:xfrm>
            <a:prstGeom prst="borderCallout1">
              <a:avLst>
                <a:gd name="adj1" fmla="val 40072"/>
                <a:gd name="adj2" fmla="val -1260"/>
                <a:gd name="adj3" fmla="val -73746"/>
                <a:gd name="adj4" fmla="val -122737"/>
              </a:avLst>
            </a:prstGeom>
            <a:noFill/>
            <a:ln w="12700">
              <a:solidFill>
                <a:schemeClr val="tx1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Roue 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05" name="Connecteur droit avec flèche 104"/>
            <p:cNvCxnSpPr/>
            <p:nvPr/>
          </p:nvCxnSpPr>
          <p:spPr>
            <a:xfrm>
              <a:off x="5436096" y="1854553"/>
              <a:ext cx="0" cy="897826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eur droit avec flèche 106"/>
            <p:cNvCxnSpPr/>
            <p:nvPr/>
          </p:nvCxnSpPr>
          <p:spPr>
            <a:xfrm>
              <a:off x="5436096" y="2752379"/>
              <a:ext cx="0" cy="1756741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ZoneTexte 107"/>
            <p:cNvSpPr txBox="1"/>
            <p:nvPr/>
          </p:nvSpPr>
          <p:spPr>
            <a:xfrm>
              <a:off x="5004210" y="2132276"/>
              <a:ext cx="432003" cy="369332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fr-FR" dirty="0" smtClean="0"/>
                <a:t>Dp1</a:t>
              </a:r>
              <a:endParaRPr lang="fr-FR" dirty="0"/>
            </a:p>
          </p:txBody>
        </p:sp>
        <p:sp>
          <p:nvSpPr>
            <p:cNvPr id="110" name="ZoneTexte 109"/>
            <p:cNvSpPr txBox="1"/>
            <p:nvPr/>
          </p:nvSpPr>
          <p:spPr>
            <a:xfrm>
              <a:off x="5004048" y="3446083"/>
              <a:ext cx="432003" cy="369332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fr-FR" dirty="0" smtClean="0"/>
                <a:t>Dp2</a:t>
              </a:r>
              <a:endParaRPr lang="fr-FR" dirty="0"/>
            </a:p>
          </p:txBody>
        </p:sp>
        <p:sp>
          <p:nvSpPr>
            <p:cNvPr id="111" name="Flèche courbée vers la droite 110"/>
            <p:cNvSpPr/>
            <p:nvPr/>
          </p:nvSpPr>
          <p:spPr>
            <a:xfrm>
              <a:off x="2318375" y="2037289"/>
              <a:ext cx="237401" cy="506319"/>
            </a:xfrm>
            <a:prstGeom prst="curvedRightArrow">
              <a:avLst>
                <a:gd name="adj1" fmla="val 5362"/>
                <a:gd name="adj2" fmla="val 27169"/>
                <a:gd name="adj3" fmla="val 33488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13" name="Flèche courbée vers la droite 112"/>
            <p:cNvSpPr/>
            <p:nvPr/>
          </p:nvSpPr>
          <p:spPr>
            <a:xfrm flipV="1">
              <a:off x="2236331" y="3263690"/>
              <a:ext cx="391454" cy="741373"/>
            </a:xfrm>
            <a:prstGeom prst="curvedRightArrow">
              <a:avLst>
                <a:gd name="adj1" fmla="val 5362"/>
                <a:gd name="adj2" fmla="val 27169"/>
                <a:gd name="adj3" fmla="val 33488"/>
              </a:avLst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12" name="ZoneTexte 111"/>
            <p:cNvSpPr txBox="1"/>
            <p:nvPr/>
          </p:nvSpPr>
          <p:spPr>
            <a:xfrm>
              <a:off x="1691680" y="1916832"/>
              <a:ext cx="425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C1</a:t>
              </a:r>
              <a:endParaRPr lang="fr-FR" dirty="0"/>
            </a:p>
          </p:txBody>
        </p:sp>
        <p:sp>
          <p:nvSpPr>
            <p:cNvPr id="115" name="ZoneTexte 114"/>
            <p:cNvSpPr txBox="1"/>
            <p:nvPr/>
          </p:nvSpPr>
          <p:spPr>
            <a:xfrm>
              <a:off x="1833551" y="3276777"/>
              <a:ext cx="425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C2</a:t>
              </a:r>
              <a:endParaRPr lang="fr-FR" dirty="0"/>
            </a:p>
          </p:txBody>
        </p:sp>
      </p:grpSp>
      <p:sp>
        <p:nvSpPr>
          <p:cNvPr id="114" name="ZoneTexte 113"/>
          <p:cNvSpPr txBox="1"/>
          <p:nvPr/>
        </p:nvSpPr>
        <p:spPr>
          <a:xfrm>
            <a:off x="1031974" y="4627002"/>
            <a:ext cx="238789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/>
              <a:t>Roue 1:</a:t>
            </a:r>
          </a:p>
          <a:p>
            <a:r>
              <a:rPr lang="fr-FR" dirty="0" smtClean="0"/>
              <a:t>Dp1 = Ø primitif</a:t>
            </a:r>
          </a:p>
          <a:p>
            <a:r>
              <a:rPr lang="fr-FR" dirty="0" smtClean="0"/>
              <a:t>C1 = couple de l’arbre 1</a:t>
            </a:r>
          </a:p>
          <a:p>
            <a:r>
              <a:rPr lang="fr-FR" u="sng" dirty="0"/>
              <a:t>Roue </a:t>
            </a:r>
            <a:r>
              <a:rPr lang="fr-FR" u="sng" dirty="0" smtClean="0"/>
              <a:t>2:</a:t>
            </a:r>
            <a:endParaRPr lang="fr-FR" u="sng" dirty="0"/>
          </a:p>
          <a:p>
            <a:r>
              <a:rPr lang="fr-FR" dirty="0" smtClean="0"/>
              <a:t>Dp2 </a:t>
            </a:r>
            <a:r>
              <a:rPr lang="fr-FR" dirty="0"/>
              <a:t>= Ø primitif</a:t>
            </a:r>
          </a:p>
          <a:p>
            <a:r>
              <a:rPr lang="fr-FR" dirty="0" smtClean="0"/>
              <a:t>C2 </a:t>
            </a:r>
            <a:r>
              <a:rPr lang="fr-FR" dirty="0"/>
              <a:t>= couple de l’arbre </a:t>
            </a:r>
            <a:r>
              <a:rPr lang="fr-FR" dirty="0" smtClean="0"/>
              <a:t>2</a:t>
            </a:r>
            <a:endParaRPr lang="fr-FR" dirty="0"/>
          </a:p>
        </p:txBody>
      </p:sp>
      <p:grpSp>
        <p:nvGrpSpPr>
          <p:cNvPr id="79" name="Groupe 78"/>
          <p:cNvGrpSpPr/>
          <p:nvPr/>
        </p:nvGrpSpPr>
        <p:grpSpPr>
          <a:xfrm rot="20474962">
            <a:off x="1992936" y="238612"/>
            <a:ext cx="2448688" cy="1830614"/>
            <a:chOff x="2744521" y="971436"/>
            <a:chExt cx="2448688" cy="1830614"/>
          </a:xfrm>
        </p:grpSpPr>
        <p:cxnSp>
          <p:nvCxnSpPr>
            <p:cNvPr id="80" name="Connecteur droit 79"/>
            <p:cNvCxnSpPr/>
            <p:nvPr/>
          </p:nvCxnSpPr>
          <p:spPr>
            <a:xfrm>
              <a:off x="3029410" y="2743821"/>
              <a:ext cx="2046646" cy="0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necteur droit 80"/>
            <p:cNvCxnSpPr/>
            <p:nvPr/>
          </p:nvCxnSpPr>
          <p:spPr>
            <a:xfrm flipV="1">
              <a:off x="3024000" y="1124744"/>
              <a:ext cx="0" cy="1677306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ZoneTexte 81"/>
            <p:cNvSpPr txBox="1"/>
            <p:nvPr/>
          </p:nvSpPr>
          <p:spPr>
            <a:xfrm>
              <a:off x="4825801" y="2347601"/>
              <a:ext cx="367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y</a:t>
              </a:r>
              <a:r>
                <a:rPr lang="fr-FR" sz="1200" dirty="0" smtClean="0"/>
                <a:t>1</a:t>
              </a:r>
              <a:endParaRPr lang="fr-FR" sz="1200" dirty="0"/>
            </a:p>
          </p:txBody>
        </p:sp>
        <p:sp>
          <p:nvSpPr>
            <p:cNvPr id="83" name="ZoneTexte 82"/>
            <p:cNvSpPr txBox="1"/>
            <p:nvPr/>
          </p:nvSpPr>
          <p:spPr>
            <a:xfrm>
              <a:off x="2744521" y="971436"/>
              <a:ext cx="3545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z</a:t>
              </a:r>
              <a:r>
                <a:rPr lang="fr-FR" sz="1200" dirty="0" smtClean="0"/>
                <a:t>1</a:t>
              </a:r>
              <a:endParaRPr lang="fr-FR" sz="12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5366068" y="4692079"/>
                <a:ext cx="1862561" cy="6678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fr-FR" sz="20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sub>
                      </m:sSub>
                      <m:r>
                        <a:rPr lang="fr-FR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fr-F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fr-F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fr-F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 </m:t>
                      </m:r>
                      <m:f>
                        <m:fPr>
                          <m:ctrlPr>
                            <a:rPr lang="fr-F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sSub>
                            <m:sSubPr>
                              <m:ctrlPr>
                                <a:rPr lang="fr-F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fr-F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fr-F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6068" y="4692079"/>
                <a:ext cx="1862561" cy="667812"/>
              </a:xfrm>
              <a:prstGeom prst="rect">
                <a:avLst/>
              </a:prstGeom>
              <a:blipFill rotWithShape="0">
                <a:blip r:embed="rId4"/>
                <a:stretch>
                  <a:fillRect b="-9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ZoneTexte 48"/>
              <p:cNvSpPr txBox="1"/>
              <p:nvPr/>
            </p:nvSpPr>
            <p:spPr>
              <a:xfrm>
                <a:off x="5366067" y="5549754"/>
                <a:ext cx="1862561" cy="6678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fr-FR" sz="20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sub>
                      </m:sSub>
                      <m:r>
                        <a:rPr lang="fr-FR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fr-F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fr-F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fr-F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 </m:t>
                      </m:r>
                      <m:f>
                        <m:fPr>
                          <m:ctrlPr>
                            <a:rPr lang="fr-F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sSub>
                            <m:sSubPr>
                              <m:ctrlPr>
                                <a:rPr lang="fr-F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fr-F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fr-F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49" name="ZoneTexte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6067" y="5549754"/>
                <a:ext cx="1862561" cy="66781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79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18331" y="684505"/>
            <a:ext cx="4549813" cy="43359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467544" y="260648"/>
            <a:ext cx="504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Modélisation de l’arbre intermédiaire</a:t>
            </a:r>
            <a:endParaRPr lang="fr-FR" sz="2400" b="1" dirty="0"/>
          </a:p>
        </p:txBody>
      </p:sp>
      <p:grpSp>
        <p:nvGrpSpPr>
          <p:cNvPr id="77" name="Groupe 76"/>
          <p:cNvGrpSpPr/>
          <p:nvPr/>
        </p:nvGrpSpPr>
        <p:grpSpPr>
          <a:xfrm>
            <a:off x="276996" y="891038"/>
            <a:ext cx="1080167" cy="1553829"/>
            <a:chOff x="276996" y="891038"/>
            <a:chExt cx="1080167" cy="1553829"/>
          </a:xfrm>
        </p:grpSpPr>
        <p:grpSp>
          <p:nvGrpSpPr>
            <p:cNvPr id="73" name="Groupe 72"/>
            <p:cNvGrpSpPr/>
            <p:nvPr/>
          </p:nvGrpSpPr>
          <p:grpSpPr>
            <a:xfrm>
              <a:off x="276996" y="1012511"/>
              <a:ext cx="927720" cy="1258142"/>
              <a:chOff x="323528" y="866329"/>
              <a:chExt cx="927720" cy="1258142"/>
            </a:xfrm>
          </p:grpSpPr>
          <p:cxnSp>
            <p:nvCxnSpPr>
              <p:cNvPr id="67" name="Connecteur droit avec flèche 66"/>
              <p:cNvCxnSpPr/>
              <p:nvPr/>
            </p:nvCxnSpPr>
            <p:spPr>
              <a:xfrm flipV="1">
                <a:off x="611560" y="866329"/>
                <a:ext cx="0" cy="83447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Connecteur droit avec flèche 67"/>
              <p:cNvCxnSpPr/>
              <p:nvPr/>
            </p:nvCxnSpPr>
            <p:spPr>
              <a:xfrm flipV="1">
                <a:off x="611560" y="1692423"/>
                <a:ext cx="639688" cy="838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Connecteur droit avec flèche 69"/>
              <p:cNvCxnSpPr/>
              <p:nvPr/>
            </p:nvCxnSpPr>
            <p:spPr>
              <a:xfrm flipH="1">
                <a:off x="323528" y="1700808"/>
                <a:ext cx="288031" cy="42366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ZoneTexte 73"/>
            <p:cNvSpPr txBox="1"/>
            <p:nvPr/>
          </p:nvSpPr>
          <p:spPr>
            <a:xfrm>
              <a:off x="315098" y="2075535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X</a:t>
              </a:r>
              <a:endParaRPr lang="fr-FR" dirty="0"/>
            </a:p>
          </p:txBody>
        </p:sp>
        <p:sp>
          <p:nvSpPr>
            <p:cNvPr id="75" name="ZoneTexte 74"/>
            <p:cNvSpPr txBox="1"/>
            <p:nvPr/>
          </p:nvSpPr>
          <p:spPr>
            <a:xfrm>
              <a:off x="1052271" y="1496083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Y</a:t>
              </a:r>
              <a:endParaRPr lang="fr-FR" dirty="0"/>
            </a:p>
          </p:txBody>
        </p:sp>
        <p:sp>
          <p:nvSpPr>
            <p:cNvPr id="76" name="ZoneTexte 75"/>
            <p:cNvSpPr txBox="1"/>
            <p:nvPr/>
          </p:nvSpPr>
          <p:spPr>
            <a:xfrm>
              <a:off x="595411" y="891038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Z</a:t>
              </a:r>
              <a:endParaRPr lang="fr-FR" dirty="0"/>
            </a:p>
          </p:txBody>
        </p:sp>
      </p:grpSp>
      <p:sp>
        <p:nvSpPr>
          <p:cNvPr id="3" name="ZoneTexte 2"/>
          <p:cNvSpPr txBox="1"/>
          <p:nvPr/>
        </p:nvSpPr>
        <p:spPr>
          <a:xfrm>
            <a:off x="5931669" y="1039720"/>
            <a:ext cx="29079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/>
              <a:t>Exemple 1:</a:t>
            </a:r>
          </a:p>
          <a:p>
            <a:r>
              <a:rPr lang="fr-FR" b="1" dirty="0" smtClean="0"/>
              <a:t>Roue </a:t>
            </a:r>
            <a:r>
              <a:rPr lang="fr-FR" b="1" dirty="0" smtClean="0"/>
              <a:t>1 à denture </a:t>
            </a:r>
            <a:r>
              <a:rPr lang="fr-FR" b="1" dirty="0" smtClean="0"/>
              <a:t>hélicoïdale</a:t>
            </a:r>
            <a:endParaRPr lang="fr-FR" b="1" dirty="0" smtClean="0"/>
          </a:p>
          <a:p>
            <a:r>
              <a:rPr lang="fr-FR" b="1" dirty="0"/>
              <a:t>Roue 2</a:t>
            </a:r>
            <a:r>
              <a:rPr lang="fr-FR" b="1" dirty="0" smtClean="0"/>
              <a:t> </a:t>
            </a:r>
            <a:r>
              <a:rPr lang="fr-FR" b="1" dirty="0"/>
              <a:t>à </a:t>
            </a:r>
            <a:r>
              <a:rPr lang="fr-FR" b="1" dirty="0"/>
              <a:t>denture droite</a:t>
            </a:r>
            <a:endParaRPr lang="fr-FR" b="1" dirty="0"/>
          </a:p>
        </p:txBody>
      </p:sp>
      <p:grpSp>
        <p:nvGrpSpPr>
          <p:cNvPr id="16" name="Groupe 15"/>
          <p:cNvGrpSpPr/>
          <p:nvPr/>
        </p:nvGrpSpPr>
        <p:grpSpPr>
          <a:xfrm>
            <a:off x="1395176" y="764704"/>
            <a:ext cx="4327031" cy="3720303"/>
            <a:chOff x="1829145" y="1652913"/>
            <a:chExt cx="4327031" cy="3720303"/>
          </a:xfrm>
        </p:grpSpPr>
        <p:grpSp>
          <p:nvGrpSpPr>
            <p:cNvPr id="45" name="Groupe 44"/>
            <p:cNvGrpSpPr/>
            <p:nvPr/>
          </p:nvGrpSpPr>
          <p:grpSpPr>
            <a:xfrm>
              <a:off x="3330096" y="1652913"/>
              <a:ext cx="418678" cy="1707611"/>
              <a:chOff x="2987824" y="4429854"/>
              <a:chExt cx="288032" cy="1224136"/>
            </a:xfrm>
          </p:grpSpPr>
          <p:cxnSp>
            <p:nvCxnSpPr>
              <p:cNvPr id="51" name="Connecteur droit 50"/>
              <p:cNvCxnSpPr/>
              <p:nvPr/>
            </p:nvCxnSpPr>
            <p:spPr>
              <a:xfrm>
                <a:off x="3127262" y="4429854"/>
                <a:ext cx="4578" cy="122413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cteur droit 52"/>
              <p:cNvCxnSpPr/>
              <p:nvPr/>
            </p:nvCxnSpPr>
            <p:spPr>
              <a:xfrm>
                <a:off x="2987824" y="5653990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e 39"/>
            <p:cNvGrpSpPr/>
            <p:nvPr/>
          </p:nvGrpSpPr>
          <p:grpSpPr>
            <a:xfrm>
              <a:off x="4027207" y="2060848"/>
              <a:ext cx="418678" cy="852462"/>
              <a:chOff x="6544497" y="1844824"/>
              <a:chExt cx="288032" cy="734743"/>
            </a:xfrm>
          </p:grpSpPr>
          <p:cxnSp>
            <p:nvCxnSpPr>
              <p:cNvPr id="42" name="Connecteur droit 41"/>
              <p:cNvCxnSpPr/>
              <p:nvPr/>
            </p:nvCxnSpPr>
            <p:spPr>
              <a:xfrm>
                <a:off x="6688513" y="1844824"/>
                <a:ext cx="0" cy="73474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cteur droit 42"/>
              <p:cNvCxnSpPr/>
              <p:nvPr/>
            </p:nvCxnSpPr>
            <p:spPr>
              <a:xfrm>
                <a:off x="6544497" y="1852775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cteur droit 43"/>
              <p:cNvCxnSpPr/>
              <p:nvPr/>
            </p:nvCxnSpPr>
            <p:spPr>
              <a:xfrm>
                <a:off x="6544497" y="2579567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e 10"/>
            <p:cNvGrpSpPr/>
            <p:nvPr/>
          </p:nvGrpSpPr>
          <p:grpSpPr>
            <a:xfrm>
              <a:off x="4818443" y="3561420"/>
              <a:ext cx="1046696" cy="731009"/>
              <a:chOff x="4011740" y="3604859"/>
              <a:chExt cx="720080" cy="524039"/>
            </a:xfrm>
          </p:grpSpPr>
          <p:sp>
            <p:nvSpPr>
              <p:cNvPr id="38" name="Corde 37"/>
              <p:cNvSpPr/>
              <p:nvPr/>
            </p:nvSpPr>
            <p:spPr>
              <a:xfrm rot="17933083">
                <a:off x="4086548" y="3608550"/>
                <a:ext cx="524039" cy="516658"/>
              </a:xfrm>
              <a:prstGeom prst="chord">
                <a:avLst>
                  <a:gd name="adj1" fmla="val 2925287"/>
                  <a:gd name="adj2" fmla="val 15077337"/>
                </a:avLst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4011740" y="3684223"/>
                <a:ext cx="720080" cy="17682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12" name="Groupe 11"/>
            <p:cNvGrpSpPr/>
            <p:nvPr/>
          </p:nvGrpSpPr>
          <p:grpSpPr>
            <a:xfrm>
              <a:off x="1829145" y="2961204"/>
              <a:ext cx="4327031" cy="1918631"/>
              <a:chOff x="5364088" y="4788222"/>
              <a:chExt cx="2976803" cy="1375410"/>
            </a:xfrm>
          </p:grpSpPr>
          <p:grpSp>
            <p:nvGrpSpPr>
              <p:cNvPr id="26" name="Groupe 25"/>
              <p:cNvGrpSpPr/>
              <p:nvPr/>
            </p:nvGrpSpPr>
            <p:grpSpPr>
              <a:xfrm>
                <a:off x="5364088" y="4788222"/>
                <a:ext cx="2976803" cy="1375410"/>
                <a:chOff x="1475656" y="3781782"/>
                <a:chExt cx="2976803" cy="1375410"/>
              </a:xfrm>
            </p:grpSpPr>
            <p:cxnSp>
              <p:nvCxnSpPr>
                <p:cNvPr id="31" name="Connecteur droit 30"/>
                <p:cNvCxnSpPr/>
                <p:nvPr/>
              </p:nvCxnSpPr>
              <p:spPr>
                <a:xfrm flipV="1">
                  <a:off x="1475656" y="4428083"/>
                  <a:ext cx="2976803" cy="5592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2" name="Groupe 31"/>
                <p:cNvGrpSpPr/>
                <p:nvPr/>
              </p:nvGrpSpPr>
              <p:grpSpPr>
                <a:xfrm>
                  <a:off x="2987824" y="3781782"/>
                  <a:ext cx="288032" cy="1375410"/>
                  <a:chOff x="2987824" y="3781782"/>
                  <a:chExt cx="288032" cy="1375410"/>
                </a:xfrm>
              </p:grpSpPr>
              <p:cxnSp>
                <p:nvCxnSpPr>
                  <p:cNvPr id="35" name="Connecteur droit 34"/>
                  <p:cNvCxnSpPr/>
                  <p:nvPr/>
                </p:nvCxnSpPr>
                <p:spPr>
                  <a:xfrm>
                    <a:off x="3131840" y="3781782"/>
                    <a:ext cx="0" cy="137541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Connecteur droit 35"/>
                  <p:cNvCxnSpPr/>
                  <p:nvPr/>
                </p:nvCxnSpPr>
                <p:spPr>
                  <a:xfrm>
                    <a:off x="2987824" y="378178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Connecteur droit 36"/>
                  <p:cNvCxnSpPr/>
                  <p:nvPr/>
                </p:nvCxnSpPr>
                <p:spPr>
                  <a:xfrm>
                    <a:off x="2987824" y="515719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3" name="Ellipse 32"/>
                <p:cNvSpPr/>
                <p:nvPr/>
              </p:nvSpPr>
              <p:spPr>
                <a:xfrm>
                  <a:off x="1871676" y="4296725"/>
                  <a:ext cx="360040" cy="356411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1835696" y="4574849"/>
                  <a:ext cx="432000" cy="222303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grpSp>
            <p:nvGrpSpPr>
              <p:cNvPr id="27" name="Groupe 26"/>
              <p:cNvGrpSpPr/>
              <p:nvPr/>
            </p:nvGrpSpPr>
            <p:grpSpPr>
              <a:xfrm>
                <a:off x="6392097" y="5108556"/>
                <a:ext cx="288032" cy="734743"/>
                <a:chOff x="5652120" y="5581289"/>
                <a:chExt cx="288032" cy="734743"/>
              </a:xfrm>
            </p:grpSpPr>
            <p:cxnSp>
              <p:nvCxnSpPr>
                <p:cNvPr id="28" name="Connecteur droit 27"/>
                <p:cNvCxnSpPr/>
                <p:nvPr/>
              </p:nvCxnSpPr>
              <p:spPr>
                <a:xfrm>
                  <a:off x="5796136" y="5581289"/>
                  <a:ext cx="0" cy="734743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Connecteur droit 28"/>
                <p:cNvCxnSpPr/>
                <p:nvPr/>
              </p:nvCxnSpPr>
              <p:spPr>
                <a:xfrm>
                  <a:off x="5652120" y="5589240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Connecteur droit 29"/>
                <p:cNvCxnSpPr/>
                <p:nvPr/>
              </p:nvCxnSpPr>
              <p:spPr>
                <a:xfrm>
                  <a:off x="5652120" y="6316032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3" name="Ellipse 12"/>
            <p:cNvSpPr/>
            <p:nvPr/>
          </p:nvSpPr>
          <p:spPr>
            <a:xfrm>
              <a:off x="5057956" y="3622510"/>
              <a:ext cx="523348" cy="49717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 </a:t>
              </a:r>
              <a:endParaRPr lang="fr-FR" dirty="0"/>
            </a:p>
          </p:txBody>
        </p:sp>
        <p:grpSp>
          <p:nvGrpSpPr>
            <p:cNvPr id="18" name="Groupe 17"/>
            <p:cNvGrpSpPr/>
            <p:nvPr/>
          </p:nvGrpSpPr>
          <p:grpSpPr>
            <a:xfrm>
              <a:off x="2313800" y="4365002"/>
              <a:ext cx="715964" cy="1008214"/>
              <a:chOff x="2288658" y="4610100"/>
              <a:chExt cx="492551" cy="722759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2288658" y="5070585"/>
                <a:ext cx="492551" cy="262274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>
                    <a:lumMod val="75000"/>
                  </a:schemeClr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24" name="Connecteur droit 23"/>
              <p:cNvCxnSpPr/>
              <p:nvPr/>
            </p:nvCxnSpPr>
            <p:spPr>
              <a:xfrm>
                <a:off x="2288658" y="5070585"/>
                <a:ext cx="48314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necteur droit 24"/>
              <p:cNvCxnSpPr>
                <a:stCxn id="23" idx="0"/>
              </p:cNvCxnSpPr>
              <p:nvPr/>
            </p:nvCxnSpPr>
            <p:spPr>
              <a:xfrm flipV="1">
                <a:off x="2534934" y="4610100"/>
                <a:ext cx="4471" cy="46048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e 55"/>
            <p:cNvGrpSpPr/>
            <p:nvPr/>
          </p:nvGrpSpPr>
          <p:grpSpPr>
            <a:xfrm>
              <a:off x="4952539" y="4314373"/>
              <a:ext cx="715964" cy="1008214"/>
              <a:chOff x="2288658" y="4610100"/>
              <a:chExt cx="492551" cy="722759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2288658" y="5070585"/>
                <a:ext cx="492551" cy="262274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>
                    <a:lumMod val="75000"/>
                  </a:schemeClr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58" name="Connecteur droit 57"/>
              <p:cNvCxnSpPr/>
              <p:nvPr/>
            </p:nvCxnSpPr>
            <p:spPr>
              <a:xfrm>
                <a:off x="2288658" y="5070585"/>
                <a:ext cx="48314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Connecteur droit 58"/>
              <p:cNvCxnSpPr>
                <a:stCxn id="57" idx="0"/>
              </p:cNvCxnSpPr>
              <p:nvPr/>
            </p:nvCxnSpPr>
            <p:spPr>
              <a:xfrm flipV="1">
                <a:off x="2534934" y="4610100"/>
                <a:ext cx="4471" cy="46048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e 13"/>
            <p:cNvGrpSpPr/>
            <p:nvPr/>
          </p:nvGrpSpPr>
          <p:grpSpPr>
            <a:xfrm>
              <a:off x="2258247" y="3130752"/>
              <a:ext cx="441545" cy="1570530"/>
              <a:chOff x="2237605" y="3140968"/>
              <a:chExt cx="441545" cy="1570530"/>
            </a:xfrm>
          </p:grpSpPr>
          <p:cxnSp>
            <p:nvCxnSpPr>
              <p:cNvPr id="54" name="Connecteur droit avec flèche 53"/>
              <p:cNvCxnSpPr/>
              <p:nvPr/>
            </p:nvCxnSpPr>
            <p:spPr>
              <a:xfrm flipH="1">
                <a:off x="2237605" y="3950979"/>
                <a:ext cx="441545" cy="760519"/>
              </a:xfrm>
              <a:prstGeom prst="straightConnector1">
                <a:avLst/>
              </a:prstGeom>
              <a:ln w="28575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Connecteur droit avec flèche 54"/>
              <p:cNvCxnSpPr/>
              <p:nvPr/>
            </p:nvCxnSpPr>
            <p:spPr>
              <a:xfrm flipV="1">
                <a:off x="2678282" y="3140968"/>
                <a:ext cx="0" cy="824037"/>
              </a:xfrm>
              <a:prstGeom prst="straightConnector1">
                <a:avLst/>
              </a:prstGeom>
              <a:ln w="28575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e 59"/>
            <p:cNvGrpSpPr/>
            <p:nvPr/>
          </p:nvGrpSpPr>
          <p:grpSpPr>
            <a:xfrm>
              <a:off x="4882986" y="3106006"/>
              <a:ext cx="441545" cy="1570530"/>
              <a:chOff x="2237605" y="3140968"/>
              <a:chExt cx="441545" cy="1570530"/>
            </a:xfrm>
          </p:grpSpPr>
          <p:cxnSp>
            <p:nvCxnSpPr>
              <p:cNvPr id="62" name="Connecteur droit avec flèche 61"/>
              <p:cNvCxnSpPr/>
              <p:nvPr/>
            </p:nvCxnSpPr>
            <p:spPr>
              <a:xfrm flipH="1">
                <a:off x="2237605" y="3950979"/>
                <a:ext cx="441545" cy="760519"/>
              </a:xfrm>
              <a:prstGeom prst="straightConnector1">
                <a:avLst/>
              </a:prstGeom>
              <a:ln w="28575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Connecteur droit avec flèche 62"/>
              <p:cNvCxnSpPr/>
              <p:nvPr/>
            </p:nvCxnSpPr>
            <p:spPr>
              <a:xfrm flipV="1">
                <a:off x="2678282" y="3140968"/>
                <a:ext cx="0" cy="824037"/>
              </a:xfrm>
              <a:prstGeom prst="straightConnector1">
                <a:avLst/>
              </a:prstGeom>
              <a:ln w="28575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e 63"/>
            <p:cNvGrpSpPr/>
            <p:nvPr/>
          </p:nvGrpSpPr>
          <p:grpSpPr>
            <a:xfrm>
              <a:off x="3109323" y="3383441"/>
              <a:ext cx="441545" cy="824037"/>
              <a:chOff x="2237605" y="3950700"/>
              <a:chExt cx="441545" cy="824037"/>
            </a:xfrm>
          </p:grpSpPr>
          <p:cxnSp>
            <p:nvCxnSpPr>
              <p:cNvPr id="66" name="Connecteur droit avec flèche 65"/>
              <p:cNvCxnSpPr/>
              <p:nvPr/>
            </p:nvCxnSpPr>
            <p:spPr>
              <a:xfrm flipH="1">
                <a:off x="2237605" y="3950979"/>
                <a:ext cx="441545" cy="760519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Connecteur droit avec flèche 68"/>
              <p:cNvCxnSpPr/>
              <p:nvPr/>
            </p:nvCxnSpPr>
            <p:spPr>
              <a:xfrm>
                <a:off x="2678282" y="3950700"/>
                <a:ext cx="0" cy="82403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e 70"/>
            <p:cNvGrpSpPr/>
            <p:nvPr/>
          </p:nvGrpSpPr>
          <p:grpSpPr>
            <a:xfrm rot="10800000">
              <a:off x="4236546" y="2117967"/>
              <a:ext cx="441545" cy="824037"/>
              <a:chOff x="2237605" y="3950700"/>
              <a:chExt cx="441545" cy="824037"/>
            </a:xfrm>
          </p:grpSpPr>
          <p:cxnSp>
            <p:nvCxnSpPr>
              <p:cNvPr id="72" name="Connecteur droit avec flèche 71"/>
              <p:cNvCxnSpPr/>
              <p:nvPr/>
            </p:nvCxnSpPr>
            <p:spPr>
              <a:xfrm flipH="1">
                <a:off x="2237605" y="3950979"/>
                <a:ext cx="441545" cy="760519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Connecteur droit avec flèche 77"/>
              <p:cNvCxnSpPr/>
              <p:nvPr/>
            </p:nvCxnSpPr>
            <p:spPr>
              <a:xfrm>
                <a:off x="2678282" y="3950700"/>
                <a:ext cx="0" cy="82403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1" name="Connecteur droit avec flèche 80"/>
          <p:cNvCxnSpPr/>
          <p:nvPr/>
        </p:nvCxnSpPr>
        <p:spPr>
          <a:xfrm>
            <a:off x="3515210" y="3020794"/>
            <a:ext cx="0" cy="824037"/>
          </a:xfrm>
          <a:prstGeom prst="straightConnector1">
            <a:avLst/>
          </a:prstGeom>
          <a:ln w="28575">
            <a:solidFill>
              <a:srgbClr val="00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e 6"/>
          <p:cNvGrpSpPr/>
          <p:nvPr/>
        </p:nvGrpSpPr>
        <p:grpSpPr>
          <a:xfrm>
            <a:off x="645008" y="5202229"/>
            <a:ext cx="7948402" cy="1251107"/>
            <a:chOff x="645008" y="5202229"/>
            <a:chExt cx="7948402" cy="1251107"/>
          </a:xfrm>
        </p:grpSpPr>
        <p:cxnSp>
          <p:nvCxnSpPr>
            <p:cNvPr id="5" name="Connecteur droit avec flèche 4"/>
            <p:cNvCxnSpPr/>
            <p:nvPr/>
          </p:nvCxnSpPr>
          <p:spPr>
            <a:xfrm>
              <a:off x="645008" y="5377670"/>
              <a:ext cx="423958" cy="0"/>
            </a:xfrm>
            <a:prstGeom prst="straightConnector1">
              <a:avLst/>
            </a:prstGeom>
            <a:ln w="28575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cteur droit avec flèche 78"/>
            <p:cNvCxnSpPr/>
            <p:nvPr/>
          </p:nvCxnSpPr>
          <p:spPr>
            <a:xfrm>
              <a:off x="645008" y="5823540"/>
              <a:ext cx="42395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ZoneTexte 16"/>
            <p:cNvSpPr txBox="1"/>
            <p:nvPr/>
          </p:nvSpPr>
          <p:spPr>
            <a:xfrm>
              <a:off x="1221072" y="5202229"/>
              <a:ext cx="49069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Efforts qui passent par les roulements &gt;&gt; inconnus</a:t>
              </a:r>
              <a:endParaRPr lang="fr-FR" dirty="0"/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1221071" y="5639056"/>
              <a:ext cx="7372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Efforts transmis par les roues dentées &gt;&gt; valeurs à calculer à partir du couple</a:t>
              </a:r>
              <a:endParaRPr lang="fr-FR" dirty="0"/>
            </a:p>
          </p:txBody>
        </p:sp>
        <p:cxnSp>
          <p:nvCxnSpPr>
            <p:cNvPr id="82" name="Connecteur droit avec flèche 81"/>
            <p:cNvCxnSpPr/>
            <p:nvPr/>
          </p:nvCxnSpPr>
          <p:spPr>
            <a:xfrm>
              <a:off x="645008" y="6300028"/>
              <a:ext cx="423958" cy="0"/>
            </a:xfrm>
            <a:prstGeom prst="straightConnector1">
              <a:avLst/>
            </a:prstGeom>
            <a:ln w="28575">
              <a:solidFill>
                <a:srgbClr val="00E6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ZoneTexte 82"/>
            <p:cNvSpPr txBox="1"/>
            <p:nvPr/>
          </p:nvSpPr>
          <p:spPr>
            <a:xfrm>
              <a:off x="1221072" y="6084004"/>
              <a:ext cx="37808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Poids de </a:t>
              </a:r>
              <a:r>
                <a:rPr lang="fr-FR" dirty="0"/>
                <a:t>l’arbre (à négliger en général</a:t>
              </a:r>
              <a:r>
                <a:rPr lang="fr-FR" dirty="0" smtClean="0"/>
                <a:t>)</a:t>
              </a:r>
              <a:endParaRPr lang="fr-FR" dirty="0"/>
            </a:p>
          </p:txBody>
        </p:sp>
      </p:grpSp>
      <p:cxnSp>
        <p:nvCxnSpPr>
          <p:cNvPr id="84" name="Connecteur droit avec flèche 83"/>
          <p:cNvCxnSpPr/>
          <p:nvPr/>
        </p:nvCxnSpPr>
        <p:spPr>
          <a:xfrm>
            <a:off x="4907822" y="2996952"/>
            <a:ext cx="423958" cy="0"/>
          </a:xfrm>
          <a:prstGeom prst="straightConnector1">
            <a:avLst/>
          </a:prstGeom>
          <a:ln w="28575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Légende encadrée 1 3"/>
          <p:cNvSpPr/>
          <p:nvPr/>
        </p:nvSpPr>
        <p:spPr>
          <a:xfrm>
            <a:off x="4191939" y="4529830"/>
            <a:ext cx="864096" cy="356532"/>
          </a:xfrm>
          <a:prstGeom prst="borderCallout1">
            <a:avLst>
              <a:gd name="adj1" fmla="val 40072"/>
              <a:gd name="adj2" fmla="val 0"/>
              <a:gd name="adj3" fmla="val -150077"/>
              <a:gd name="adj4" fmla="val -43372"/>
            </a:avLst>
          </a:prstGeom>
          <a:noFill/>
          <a:ln w="19050">
            <a:solidFill>
              <a:schemeClr val="tx1"/>
            </a:solidFill>
            <a:headEnd type="none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Roue 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5" name="Légende encadrée 1 84"/>
          <p:cNvSpPr/>
          <p:nvPr/>
        </p:nvSpPr>
        <p:spPr>
          <a:xfrm>
            <a:off x="2035512" y="4573872"/>
            <a:ext cx="864096" cy="356532"/>
          </a:xfrm>
          <a:prstGeom prst="borderCallout1">
            <a:avLst>
              <a:gd name="adj1" fmla="val 46178"/>
              <a:gd name="adj2" fmla="val 102042"/>
              <a:gd name="adj3" fmla="val -281365"/>
              <a:gd name="adj4" fmla="val 130479"/>
            </a:avLst>
          </a:prstGeom>
          <a:noFill/>
          <a:ln w="1905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Roue 1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86" name="Connecteur droit avec flèche 85"/>
          <p:cNvCxnSpPr/>
          <p:nvPr/>
        </p:nvCxnSpPr>
        <p:spPr>
          <a:xfrm>
            <a:off x="3131840" y="2492896"/>
            <a:ext cx="423958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47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/>
          <p:cNvSpPr/>
          <p:nvPr/>
        </p:nvSpPr>
        <p:spPr>
          <a:xfrm>
            <a:off x="1318331" y="684505"/>
            <a:ext cx="4549813" cy="43359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467544" y="260648"/>
            <a:ext cx="504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Modélisation de l’arbre intermédiaire</a:t>
            </a:r>
            <a:endParaRPr lang="fr-FR" sz="2400" b="1" dirty="0"/>
          </a:p>
        </p:txBody>
      </p:sp>
      <p:grpSp>
        <p:nvGrpSpPr>
          <p:cNvPr id="77" name="Groupe 76"/>
          <p:cNvGrpSpPr/>
          <p:nvPr/>
        </p:nvGrpSpPr>
        <p:grpSpPr>
          <a:xfrm>
            <a:off x="276996" y="891038"/>
            <a:ext cx="1080167" cy="1553829"/>
            <a:chOff x="276996" y="891038"/>
            <a:chExt cx="1080167" cy="1553829"/>
          </a:xfrm>
        </p:grpSpPr>
        <p:grpSp>
          <p:nvGrpSpPr>
            <p:cNvPr id="73" name="Groupe 72"/>
            <p:cNvGrpSpPr/>
            <p:nvPr/>
          </p:nvGrpSpPr>
          <p:grpSpPr>
            <a:xfrm>
              <a:off x="276996" y="1012511"/>
              <a:ext cx="927720" cy="1258142"/>
              <a:chOff x="323528" y="866329"/>
              <a:chExt cx="927720" cy="1258142"/>
            </a:xfrm>
          </p:grpSpPr>
          <p:cxnSp>
            <p:nvCxnSpPr>
              <p:cNvPr id="67" name="Connecteur droit avec flèche 66"/>
              <p:cNvCxnSpPr/>
              <p:nvPr/>
            </p:nvCxnSpPr>
            <p:spPr>
              <a:xfrm flipV="1">
                <a:off x="611560" y="866329"/>
                <a:ext cx="0" cy="83447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Connecteur droit avec flèche 67"/>
              <p:cNvCxnSpPr/>
              <p:nvPr/>
            </p:nvCxnSpPr>
            <p:spPr>
              <a:xfrm flipV="1">
                <a:off x="611560" y="1692423"/>
                <a:ext cx="639688" cy="838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Connecteur droit avec flèche 69"/>
              <p:cNvCxnSpPr/>
              <p:nvPr/>
            </p:nvCxnSpPr>
            <p:spPr>
              <a:xfrm flipH="1">
                <a:off x="323528" y="1700808"/>
                <a:ext cx="288031" cy="42366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ZoneTexte 73"/>
            <p:cNvSpPr txBox="1"/>
            <p:nvPr/>
          </p:nvSpPr>
          <p:spPr>
            <a:xfrm>
              <a:off x="315098" y="2075535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X</a:t>
              </a:r>
              <a:endParaRPr lang="fr-FR" dirty="0"/>
            </a:p>
          </p:txBody>
        </p:sp>
        <p:sp>
          <p:nvSpPr>
            <p:cNvPr id="75" name="ZoneTexte 74"/>
            <p:cNvSpPr txBox="1"/>
            <p:nvPr/>
          </p:nvSpPr>
          <p:spPr>
            <a:xfrm>
              <a:off x="1052271" y="1496083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Y</a:t>
              </a:r>
              <a:endParaRPr lang="fr-FR" dirty="0"/>
            </a:p>
          </p:txBody>
        </p:sp>
        <p:sp>
          <p:nvSpPr>
            <p:cNvPr id="76" name="ZoneTexte 75"/>
            <p:cNvSpPr txBox="1"/>
            <p:nvPr/>
          </p:nvSpPr>
          <p:spPr>
            <a:xfrm>
              <a:off x="595411" y="891038"/>
              <a:ext cx="2920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Z</a:t>
              </a:r>
              <a:endParaRPr lang="fr-FR" dirty="0"/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1397097" y="764704"/>
            <a:ext cx="4327031" cy="3720303"/>
            <a:chOff x="1829145" y="1652913"/>
            <a:chExt cx="4327031" cy="3720303"/>
          </a:xfrm>
        </p:grpSpPr>
        <p:grpSp>
          <p:nvGrpSpPr>
            <p:cNvPr id="45" name="Groupe 44"/>
            <p:cNvGrpSpPr/>
            <p:nvPr/>
          </p:nvGrpSpPr>
          <p:grpSpPr>
            <a:xfrm>
              <a:off x="3330096" y="1652913"/>
              <a:ext cx="418678" cy="1707611"/>
              <a:chOff x="2987824" y="4429854"/>
              <a:chExt cx="288032" cy="1224136"/>
            </a:xfrm>
          </p:grpSpPr>
          <p:cxnSp>
            <p:nvCxnSpPr>
              <p:cNvPr id="51" name="Connecteur droit 50"/>
              <p:cNvCxnSpPr/>
              <p:nvPr/>
            </p:nvCxnSpPr>
            <p:spPr>
              <a:xfrm>
                <a:off x="3127262" y="4429854"/>
                <a:ext cx="4578" cy="122413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cteur droit 52"/>
              <p:cNvCxnSpPr/>
              <p:nvPr/>
            </p:nvCxnSpPr>
            <p:spPr>
              <a:xfrm>
                <a:off x="2987824" y="5653990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e 39"/>
            <p:cNvGrpSpPr/>
            <p:nvPr/>
          </p:nvGrpSpPr>
          <p:grpSpPr>
            <a:xfrm>
              <a:off x="4027207" y="2060848"/>
              <a:ext cx="418678" cy="852462"/>
              <a:chOff x="6544497" y="1844824"/>
              <a:chExt cx="288032" cy="734743"/>
            </a:xfrm>
          </p:grpSpPr>
          <p:cxnSp>
            <p:nvCxnSpPr>
              <p:cNvPr id="42" name="Connecteur droit 41"/>
              <p:cNvCxnSpPr/>
              <p:nvPr/>
            </p:nvCxnSpPr>
            <p:spPr>
              <a:xfrm>
                <a:off x="6688513" y="1844824"/>
                <a:ext cx="0" cy="73474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cteur droit 42"/>
              <p:cNvCxnSpPr/>
              <p:nvPr/>
            </p:nvCxnSpPr>
            <p:spPr>
              <a:xfrm>
                <a:off x="6544497" y="1852775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cteur droit 43"/>
              <p:cNvCxnSpPr/>
              <p:nvPr/>
            </p:nvCxnSpPr>
            <p:spPr>
              <a:xfrm>
                <a:off x="6544497" y="2579567"/>
                <a:ext cx="28803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e 10"/>
            <p:cNvGrpSpPr/>
            <p:nvPr/>
          </p:nvGrpSpPr>
          <p:grpSpPr>
            <a:xfrm>
              <a:off x="4818443" y="3561420"/>
              <a:ext cx="1046696" cy="731009"/>
              <a:chOff x="4011740" y="3604859"/>
              <a:chExt cx="720080" cy="524039"/>
            </a:xfrm>
          </p:grpSpPr>
          <p:sp>
            <p:nvSpPr>
              <p:cNvPr id="38" name="Corde 37"/>
              <p:cNvSpPr/>
              <p:nvPr/>
            </p:nvSpPr>
            <p:spPr>
              <a:xfrm rot="17933083">
                <a:off x="4086548" y="3608550"/>
                <a:ext cx="524039" cy="516658"/>
              </a:xfrm>
              <a:prstGeom prst="chord">
                <a:avLst>
                  <a:gd name="adj1" fmla="val 2925287"/>
                  <a:gd name="adj2" fmla="val 15077337"/>
                </a:avLst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4011740" y="3684223"/>
                <a:ext cx="720080" cy="17682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12" name="Groupe 11"/>
            <p:cNvGrpSpPr/>
            <p:nvPr/>
          </p:nvGrpSpPr>
          <p:grpSpPr>
            <a:xfrm>
              <a:off x="1829145" y="2961204"/>
              <a:ext cx="4327031" cy="1918631"/>
              <a:chOff x="5364088" y="4788222"/>
              <a:chExt cx="2976803" cy="1375410"/>
            </a:xfrm>
          </p:grpSpPr>
          <p:grpSp>
            <p:nvGrpSpPr>
              <p:cNvPr id="26" name="Groupe 25"/>
              <p:cNvGrpSpPr/>
              <p:nvPr/>
            </p:nvGrpSpPr>
            <p:grpSpPr>
              <a:xfrm>
                <a:off x="5364088" y="4788222"/>
                <a:ext cx="2976803" cy="1375410"/>
                <a:chOff x="1475656" y="3781782"/>
                <a:chExt cx="2976803" cy="1375410"/>
              </a:xfrm>
            </p:grpSpPr>
            <p:cxnSp>
              <p:nvCxnSpPr>
                <p:cNvPr id="31" name="Connecteur droit 30"/>
                <p:cNvCxnSpPr/>
                <p:nvPr/>
              </p:nvCxnSpPr>
              <p:spPr>
                <a:xfrm flipV="1">
                  <a:off x="1475656" y="4428083"/>
                  <a:ext cx="2976803" cy="5592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2" name="Groupe 31"/>
                <p:cNvGrpSpPr/>
                <p:nvPr/>
              </p:nvGrpSpPr>
              <p:grpSpPr>
                <a:xfrm>
                  <a:off x="2987824" y="3781782"/>
                  <a:ext cx="288032" cy="1375410"/>
                  <a:chOff x="2987824" y="3781782"/>
                  <a:chExt cx="288032" cy="1375410"/>
                </a:xfrm>
              </p:grpSpPr>
              <p:cxnSp>
                <p:nvCxnSpPr>
                  <p:cNvPr id="35" name="Connecteur droit 34"/>
                  <p:cNvCxnSpPr/>
                  <p:nvPr/>
                </p:nvCxnSpPr>
                <p:spPr>
                  <a:xfrm>
                    <a:off x="3131840" y="3781782"/>
                    <a:ext cx="0" cy="137541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Connecteur droit 35"/>
                  <p:cNvCxnSpPr/>
                  <p:nvPr/>
                </p:nvCxnSpPr>
                <p:spPr>
                  <a:xfrm>
                    <a:off x="2987824" y="378178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Connecteur droit 36"/>
                  <p:cNvCxnSpPr/>
                  <p:nvPr/>
                </p:nvCxnSpPr>
                <p:spPr>
                  <a:xfrm>
                    <a:off x="2987824" y="5157192"/>
                    <a:ext cx="288032" cy="0"/>
                  </a:xfrm>
                  <a:prstGeom prst="line">
                    <a:avLst/>
                  </a:prstGeom>
                  <a:ln w="3810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3" name="Ellipse 32"/>
                <p:cNvSpPr/>
                <p:nvPr/>
              </p:nvSpPr>
              <p:spPr>
                <a:xfrm>
                  <a:off x="1871676" y="4296725"/>
                  <a:ext cx="360040" cy="356411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1835696" y="4574849"/>
                  <a:ext cx="432000" cy="222303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grpSp>
            <p:nvGrpSpPr>
              <p:cNvPr id="27" name="Groupe 26"/>
              <p:cNvGrpSpPr/>
              <p:nvPr/>
            </p:nvGrpSpPr>
            <p:grpSpPr>
              <a:xfrm>
                <a:off x="6392097" y="5108556"/>
                <a:ext cx="288032" cy="734743"/>
                <a:chOff x="5652120" y="5581289"/>
                <a:chExt cx="288032" cy="734743"/>
              </a:xfrm>
            </p:grpSpPr>
            <p:cxnSp>
              <p:nvCxnSpPr>
                <p:cNvPr id="28" name="Connecteur droit 27"/>
                <p:cNvCxnSpPr/>
                <p:nvPr/>
              </p:nvCxnSpPr>
              <p:spPr>
                <a:xfrm>
                  <a:off x="5796136" y="5581289"/>
                  <a:ext cx="0" cy="734743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Connecteur droit 28"/>
                <p:cNvCxnSpPr/>
                <p:nvPr/>
              </p:nvCxnSpPr>
              <p:spPr>
                <a:xfrm>
                  <a:off x="5652120" y="5589240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Connecteur droit 29"/>
                <p:cNvCxnSpPr/>
                <p:nvPr/>
              </p:nvCxnSpPr>
              <p:spPr>
                <a:xfrm>
                  <a:off x="5652120" y="6316032"/>
                  <a:ext cx="288032" cy="0"/>
                </a:xfrm>
                <a:prstGeom prst="line">
                  <a:avLst/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3" name="Ellipse 12"/>
            <p:cNvSpPr/>
            <p:nvPr/>
          </p:nvSpPr>
          <p:spPr>
            <a:xfrm>
              <a:off x="5057956" y="3622510"/>
              <a:ext cx="523348" cy="49717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/>
                <a:t> </a:t>
              </a:r>
              <a:endParaRPr lang="fr-FR" dirty="0"/>
            </a:p>
          </p:txBody>
        </p:sp>
        <p:grpSp>
          <p:nvGrpSpPr>
            <p:cNvPr id="18" name="Groupe 17"/>
            <p:cNvGrpSpPr/>
            <p:nvPr/>
          </p:nvGrpSpPr>
          <p:grpSpPr>
            <a:xfrm>
              <a:off x="2313800" y="4365002"/>
              <a:ext cx="715964" cy="1008214"/>
              <a:chOff x="2288658" y="4610100"/>
              <a:chExt cx="492551" cy="722759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2288658" y="5070585"/>
                <a:ext cx="492551" cy="262274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>
                    <a:lumMod val="75000"/>
                  </a:schemeClr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24" name="Connecteur droit 23"/>
              <p:cNvCxnSpPr/>
              <p:nvPr/>
            </p:nvCxnSpPr>
            <p:spPr>
              <a:xfrm>
                <a:off x="2288658" y="5070585"/>
                <a:ext cx="48314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necteur droit 24"/>
              <p:cNvCxnSpPr>
                <a:stCxn id="23" idx="0"/>
              </p:cNvCxnSpPr>
              <p:nvPr/>
            </p:nvCxnSpPr>
            <p:spPr>
              <a:xfrm flipV="1">
                <a:off x="2534934" y="4610100"/>
                <a:ext cx="4471" cy="46048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e 55"/>
            <p:cNvGrpSpPr/>
            <p:nvPr/>
          </p:nvGrpSpPr>
          <p:grpSpPr>
            <a:xfrm>
              <a:off x="4952539" y="4314373"/>
              <a:ext cx="715964" cy="1008214"/>
              <a:chOff x="2288658" y="4610100"/>
              <a:chExt cx="492551" cy="722759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2288658" y="5070585"/>
                <a:ext cx="492551" cy="262274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>
                    <a:lumMod val="75000"/>
                  </a:schemeClr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58" name="Connecteur droit 57"/>
              <p:cNvCxnSpPr/>
              <p:nvPr/>
            </p:nvCxnSpPr>
            <p:spPr>
              <a:xfrm>
                <a:off x="2288658" y="5070585"/>
                <a:ext cx="48314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Connecteur droit 58"/>
              <p:cNvCxnSpPr>
                <a:stCxn id="57" idx="0"/>
              </p:cNvCxnSpPr>
              <p:nvPr/>
            </p:nvCxnSpPr>
            <p:spPr>
              <a:xfrm flipV="1">
                <a:off x="2534934" y="4610100"/>
                <a:ext cx="4471" cy="46048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e 13"/>
            <p:cNvGrpSpPr/>
            <p:nvPr/>
          </p:nvGrpSpPr>
          <p:grpSpPr>
            <a:xfrm>
              <a:off x="2258247" y="3130752"/>
              <a:ext cx="441545" cy="1570530"/>
              <a:chOff x="2237605" y="3140968"/>
              <a:chExt cx="441545" cy="1570530"/>
            </a:xfrm>
          </p:grpSpPr>
          <p:cxnSp>
            <p:nvCxnSpPr>
              <p:cNvPr id="54" name="Connecteur droit avec flèche 53"/>
              <p:cNvCxnSpPr/>
              <p:nvPr/>
            </p:nvCxnSpPr>
            <p:spPr>
              <a:xfrm flipH="1">
                <a:off x="2237605" y="3950979"/>
                <a:ext cx="441545" cy="760519"/>
              </a:xfrm>
              <a:prstGeom prst="straightConnector1">
                <a:avLst/>
              </a:prstGeom>
              <a:ln w="28575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Connecteur droit avec flèche 54"/>
              <p:cNvCxnSpPr/>
              <p:nvPr/>
            </p:nvCxnSpPr>
            <p:spPr>
              <a:xfrm flipV="1">
                <a:off x="2678282" y="3140968"/>
                <a:ext cx="0" cy="824037"/>
              </a:xfrm>
              <a:prstGeom prst="straightConnector1">
                <a:avLst/>
              </a:prstGeom>
              <a:ln w="28575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e 59"/>
            <p:cNvGrpSpPr/>
            <p:nvPr/>
          </p:nvGrpSpPr>
          <p:grpSpPr>
            <a:xfrm>
              <a:off x="4882986" y="3106006"/>
              <a:ext cx="441545" cy="1570530"/>
              <a:chOff x="2237605" y="3140968"/>
              <a:chExt cx="441545" cy="1570530"/>
            </a:xfrm>
          </p:grpSpPr>
          <p:cxnSp>
            <p:nvCxnSpPr>
              <p:cNvPr id="62" name="Connecteur droit avec flèche 61"/>
              <p:cNvCxnSpPr/>
              <p:nvPr/>
            </p:nvCxnSpPr>
            <p:spPr>
              <a:xfrm flipH="1">
                <a:off x="2237605" y="3950979"/>
                <a:ext cx="441545" cy="760519"/>
              </a:xfrm>
              <a:prstGeom prst="straightConnector1">
                <a:avLst/>
              </a:prstGeom>
              <a:ln w="28575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Connecteur droit avec flèche 62"/>
              <p:cNvCxnSpPr/>
              <p:nvPr/>
            </p:nvCxnSpPr>
            <p:spPr>
              <a:xfrm flipV="1">
                <a:off x="2678282" y="3140968"/>
                <a:ext cx="0" cy="824037"/>
              </a:xfrm>
              <a:prstGeom prst="straightConnector1">
                <a:avLst/>
              </a:prstGeom>
              <a:ln w="28575">
                <a:solidFill>
                  <a:srgbClr val="FF00FF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e 63"/>
            <p:cNvGrpSpPr/>
            <p:nvPr/>
          </p:nvGrpSpPr>
          <p:grpSpPr>
            <a:xfrm>
              <a:off x="3109323" y="3383441"/>
              <a:ext cx="441545" cy="824037"/>
              <a:chOff x="2237605" y="3950700"/>
              <a:chExt cx="441545" cy="824037"/>
            </a:xfrm>
          </p:grpSpPr>
          <p:cxnSp>
            <p:nvCxnSpPr>
              <p:cNvPr id="66" name="Connecteur droit avec flèche 65"/>
              <p:cNvCxnSpPr/>
              <p:nvPr/>
            </p:nvCxnSpPr>
            <p:spPr>
              <a:xfrm flipH="1">
                <a:off x="2237605" y="3950979"/>
                <a:ext cx="441545" cy="760519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Connecteur droit avec flèche 68"/>
              <p:cNvCxnSpPr/>
              <p:nvPr/>
            </p:nvCxnSpPr>
            <p:spPr>
              <a:xfrm>
                <a:off x="2678282" y="3950700"/>
                <a:ext cx="0" cy="82403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e 70"/>
            <p:cNvGrpSpPr/>
            <p:nvPr/>
          </p:nvGrpSpPr>
          <p:grpSpPr>
            <a:xfrm rot="10800000">
              <a:off x="4236546" y="2117967"/>
              <a:ext cx="441545" cy="824037"/>
              <a:chOff x="2237605" y="3950700"/>
              <a:chExt cx="441545" cy="824037"/>
            </a:xfrm>
          </p:grpSpPr>
          <p:cxnSp>
            <p:nvCxnSpPr>
              <p:cNvPr id="72" name="Connecteur droit avec flèche 71"/>
              <p:cNvCxnSpPr/>
              <p:nvPr/>
            </p:nvCxnSpPr>
            <p:spPr>
              <a:xfrm flipH="1">
                <a:off x="2237605" y="3950979"/>
                <a:ext cx="441545" cy="760519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Connecteur droit avec flèche 77"/>
              <p:cNvCxnSpPr/>
              <p:nvPr/>
            </p:nvCxnSpPr>
            <p:spPr>
              <a:xfrm>
                <a:off x="2678282" y="3950700"/>
                <a:ext cx="0" cy="82403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1" name="Connecteur droit avec flèche 80"/>
          <p:cNvCxnSpPr/>
          <p:nvPr/>
        </p:nvCxnSpPr>
        <p:spPr>
          <a:xfrm>
            <a:off x="3517131" y="3020794"/>
            <a:ext cx="0" cy="824037"/>
          </a:xfrm>
          <a:prstGeom prst="straightConnector1">
            <a:avLst/>
          </a:prstGeom>
          <a:ln w="28575">
            <a:solidFill>
              <a:srgbClr val="00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/>
          <p:cNvCxnSpPr/>
          <p:nvPr/>
        </p:nvCxnSpPr>
        <p:spPr>
          <a:xfrm>
            <a:off x="4909743" y="2996952"/>
            <a:ext cx="423958" cy="0"/>
          </a:xfrm>
          <a:prstGeom prst="straightConnector1">
            <a:avLst/>
          </a:prstGeom>
          <a:ln w="28575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Groupe 85"/>
          <p:cNvGrpSpPr/>
          <p:nvPr/>
        </p:nvGrpSpPr>
        <p:grpSpPr>
          <a:xfrm>
            <a:off x="645008" y="5202229"/>
            <a:ext cx="7948402" cy="1251107"/>
            <a:chOff x="645008" y="5202229"/>
            <a:chExt cx="7948402" cy="1251107"/>
          </a:xfrm>
        </p:grpSpPr>
        <p:cxnSp>
          <p:nvCxnSpPr>
            <p:cNvPr id="87" name="Connecteur droit avec flèche 86"/>
            <p:cNvCxnSpPr/>
            <p:nvPr/>
          </p:nvCxnSpPr>
          <p:spPr>
            <a:xfrm>
              <a:off x="645008" y="5377670"/>
              <a:ext cx="423958" cy="0"/>
            </a:xfrm>
            <a:prstGeom prst="straightConnector1">
              <a:avLst/>
            </a:prstGeom>
            <a:ln w="28575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necteur droit avec flèche 87"/>
            <p:cNvCxnSpPr/>
            <p:nvPr/>
          </p:nvCxnSpPr>
          <p:spPr>
            <a:xfrm>
              <a:off x="645008" y="5823540"/>
              <a:ext cx="42395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ZoneTexte 88"/>
            <p:cNvSpPr txBox="1"/>
            <p:nvPr/>
          </p:nvSpPr>
          <p:spPr>
            <a:xfrm>
              <a:off x="1221072" y="5202229"/>
              <a:ext cx="49069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Efforts qui passent par les roulements &gt;&gt; inconnus</a:t>
              </a:r>
              <a:endParaRPr lang="fr-FR" dirty="0"/>
            </a:p>
          </p:txBody>
        </p:sp>
        <p:sp>
          <p:nvSpPr>
            <p:cNvPr id="90" name="ZoneTexte 89"/>
            <p:cNvSpPr txBox="1"/>
            <p:nvPr/>
          </p:nvSpPr>
          <p:spPr>
            <a:xfrm>
              <a:off x="1221071" y="5639056"/>
              <a:ext cx="7372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Efforts transmis par les roues dentées &gt;&gt; valeurs à calculer à partir du couple</a:t>
              </a:r>
              <a:endParaRPr lang="fr-FR" dirty="0"/>
            </a:p>
          </p:txBody>
        </p:sp>
        <p:cxnSp>
          <p:nvCxnSpPr>
            <p:cNvPr id="91" name="Connecteur droit avec flèche 90"/>
            <p:cNvCxnSpPr/>
            <p:nvPr/>
          </p:nvCxnSpPr>
          <p:spPr>
            <a:xfrm>
              <a:off x="645008" y="6300028"/>
              <a:ext cx="423958" cy="0"/>
            </a:xfrm>
            <a:prstGeom prst="straightConnector1">
              <a:avLst/>
            </a:prstGeom>
            <a:ln w="28575">
              <a:solidFill>
                <a:srgbClr val="00E6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ZoneTexte 91"/>
            <p:cNvSpPr txBox="1"/>
            <p:nvPr/>
          </p:nvSpPr>
          <p:spPr>
            <a:xfrm>
              <a:off x="1221072" y="6084004"/>
              <a:ext cx="4287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Poids de l’arbre (à négliger en général)</a:t>
              </a:r>
              <a:endParaRPr lang="fr-FR" dirty="0"/>
            </a:p>
          </p:txBody>
        </p:sp>
      </p:grpSp>
      <p:sp>
        <p:nvSpPr>
          <p:cNvPr id="79" name="ZoneTexte 78"/>
          <p:cNvSpPr txBox="1"/>
          <p:nvPr/>
        </p:nvSpPr>
        <p:spPr>
          <a:xfrm>
            <a:off x="5931669" y="1039720"/>
            <a:ext cx="24481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/>
              <a:t>Exemple 2:</a:t>
            </a:r>
          </a:p>
          <a:p>
            <a:r>
              <a:rPr lang="fr-FR" b="1" dirty="0" smtClean="0"/>
              <a:t>Roue </a:t>
            </a:r>
            <a:r>
              <a:rPr lang="fr-FR" b="1" dirty="0" smtClean="0"/>
              <a:t>1 à denture </a:t>
            </a:r>
            <a:r>
              <a:rPr lang="fr-FR" b="1" dirty="0"/>
              <a:t>droite</a:t>
            </a:r>
          </a:p>
          <a:p>
            <a:r>
              <a:rPr lang="fr-FR" b="1" dirty="0" smtClean="0"/>
              <a:t>Roue </a:t>
            </a:r>
            <a:r>
              <a:rPr lang="fr-FR" b="1" dirty="0"/>
              <a:t>2</a:t>
            </a:r>
            <a:r>
              <a:rPr lang="fr-FR" b="1" dirty="0" smtClean="0"/>
              <a:t> </a:t>
            </a:r>
            <a:r>
              <a:rPr lang="fr-FR" b="1" dirty="0"/>
              <a:t>à </a:t>
            </a:r>
            <a:r>
              <a:rPr lang="fr-FR" b="1" dirty="0"/>
              <a:t>denture droite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88727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210</Words>
  <Application>Microsoft Office PowerPoint</Application>
  <PresentationFormat>Affichage à l'écran (4:3)</PresentationFormat>
  <Paragraphs>68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INSA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 des roulements</dc:title>
  <dc:creator>Marc Picard</dc:creator>
  <cp:lastModifiedBy>Marc Picard</cp:lastModifiedBy>
  <cp:revision>87</cp:revision>
  <dcterms:created xsi:type="dcterms:W3CDTF">2015-04-28T14:39:02Z</dcterms:created>
  <dcterms:modified xsi:type="dcterms:W3CDTF">2020-03-20T10:56:01Z</dcterms:modified>
</cp:coreProperties>
</file>