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65" r:id="rId3"/>
    <p:sldId id="281" r:id="rId4"/>
    <p:sldId id="280" r:id="rId5"/>
    <p:sldId id="259" r:id="rId6"/>
    <p:sldId id="278" r:id="rId7"/>
    <p:sldId id="258" r:id="rId8"/>
    <p:sldId id="267" r:id="rId9"/>
    <p:sldId id="260" r:id="rId10"/>
    <p:sldId id="270" r:id="rId11"/>
    <p:sldId id="271" r:id="rId12"/>
    <p:sldId id="262" r:id="rId13"/>
    <p:sldId id="269" r:id="rId14"/>
    <p:sldId id="277" r:id="rId15"/>
    <p:sldId id="273" r:id="rId16"/>
    <p:sldId id="268" r:id="rId17"/>
    <p:sldId id="274" r:id="rId18"/>
    <p:sldId id="275" r:id="rId19"/>
    <p:sldId id="282" r:id="rId20"/>
    <p:sldId id="283" r:id="rId21"/>
    <p:sldId id="285" r:id="rId22"/>
    <p:sldId id="288" r:id="rId23"/>
    <p:sldId id="284" r:id="rId24"/>
    <p:sldId id="286" r:id="rId25"/>
    <p:sldId id="287" r:id="rId26"/>
    <p:sldId id="276" r:id="rId27"/>
  </p:sldIdLst>
  <p:sldSz cx="9144000" cy="6858000" type="screen4x3"/>
  <p:notesSz cx="6858000" cy="9144000"/>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33CC33"/>
    <a:srgbClr val="FF860D"/>
    <a:srgbClr val="FF9933"/>
    <a:srgbClr val="00FCF6"/>
    <a:srgbClr val="00CC00"/>
    <a:srgbClr val="008000"/>
    <a:srgbClr val="8001FF"/>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7" autoAdjust="0"/>
    <p:restoredTop sz="94796" autoAdjust="0"/>
  </p:normalViewPr>
  <p:slideViewPr>
    <p:cSldViewPr>
      <p:cViewPr>
        <p:scale>
          <a:sx n="75" d="100"/>
          <a:sy n="75" d="100"/>
        </p:scale>
        <p:origin x="960" y="-4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C767702-EA36-4277-A3BC-B67CFE925F5D}" type="datetimeFigureOut">
              <a:rPr lang="fr-FR"/>
              <a:pPr>
                <a:defRPr/>
              </a:pPr>
              <a:t>29/02/2024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CD59C14-97EE-48B0-9022-61CF0143214C}" type="slidenum">
              <a:rPr lang="fr-FR"/>
              <a:pPr>
                <a:defRPr/>
              </a:pPr>
              <a:t>‹N°›</a:t>
            </a:fld>
            <a:endParaRPr lang="fr-FR"/>
          </a:p>
        </p:txBody>
      </p:sp>
    </p:spTree>
    <p:extLst>
      <p:ext uri="{BB962C8B-B14F-4D97-AF65-F5344CB8AC3E}">
        <p14:creationId xmlns:p14="http://schemas.microsoft.com/office/powerpoint/2010/main" val="27777524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DCD59C14-97EE-48B0-9022-61CF0143214C}" type="slidenum">
              <a:rPr lang="fr-FR" smtClean="0"/>
              <a:pPr>
                <a:defRPr/>
              </a:pPr>
              <a:t>4</a:t>
            </a:fld>
            <a:endParaRPr lang="fr-FR"/>
          </a:p>
        </p:txBody>
      </p:sp>
    </p:spTree>
    <p:extLst>
      <p:ext uri="{BB962C8B-B14F-4D97-AF65-F5344CB8AC3E}">
        <p14:creationId xmlns:p14="http://schemas.microsoft.com/office/powerpoint/2010/main" val="474291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CD59C14-97EE-48B0-9022-61CF0143214C}" type="slidenum">
              <a:rPr lang="fr-FR" smtClean="0"/>
              <a:pPr>
                <a:defRPr/>
              </a:pPr>
              <a:t>21</a:t>
            </a:fld>
            <a:endParaRPr lang="fr-FR"/>
          </a:p>
        </p:txBody>
      </p:sp>
    </p:spTree>
    <p:extLst>
      <p:ext uri="{BB962C8B-B14F-4D97-AF65-F5344CB8AC3E}">
        <p14:creationId xmlns:p14="http://schemas.microsoft.com/office/powerpoint/2010/main" val="17465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a:defRPr/>
            </a:pPr>
            <a:fld id="{DCD59C14-97EE-48B0-9022-61CF0143214C}" type="slidenum">
              <a:rPr lang="fr-FR" smtClean="0"/>
              <a:pPr>
                <a:defRPr/>
              </a:pPr>
              <a:t>26</a:t>
            </a:fld>
            <a:endParaRPr lang="fr-FR"/>
          </a:p>
        </p:txBody>
      </p:sp>
    </p:spTree>
    <p:extLst>
      <p:ext uri="{BB962C8B-B14F-4D97-AF65-F5344CB8AC3E}">
        <p14:creationId xmlns:p14="http://schemas.microsoft.com/office/powerpoint/2010/main" val="7239455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r-FR" altLang="fr-FR"/>
          </a:p>
        </p:txBody>
      </p:sp>
      <p:pic>
        <p:nvPicPr>
          <p:cNvPr id="5" name="Picture 3" descr="A:\minispi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r-FR" altLang="fr-FR"/>
          </a:p>
        </p:txBody>
      </p:sp>
      <p:pic>
        <p:nvPicPr>
          <p:cNvPr id="7" name="Picture 5" descr="A:\minispir.GIF"/>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Rectangle 6"/>
          <p:cNvSpPr>
            <a:spLocks noGrp="1" noChangeArrowheads="1"/>
          </p:cNvSpPr>
          <p:nvPr>
            <p:ph type="ctrTitle"/>
          </p:nvPr>
        </p:nvSpPr>
        <p:spPr>
          <a:xfrm>
            <a:off x="914400" y="2057400"/>
            <a:ext cx="7721600" cy="1143000"/>
          </a:xfrm>
        </p:spPr>
        <p:txBody>
          <a:bodyPr/>
          <a:lstStyle>
            <a:lvl1pPr>
              <a:defRPr/>
            </a:lvl1pPr>
          </a:lstStyle>
          <a:p>
            <a:pPr lvl="0"/>
            <a:r>
              <a:rPr lang="fr-FR" noProof="0"/>
              <a:t>Cliquez pour modifier le style du titre du masque</a:t>
            </a:r>
          </a:p>
        </p:txBody>
      </p:sp>
      <p:sp>
        <p:nvSpPr>
          <p:cNvPr id="8199"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pPr lvl="0"/>
            <a:r>
              <a:rPr lang="fr-FR" noProof="0"/>
              <a:t>Cliquez pour modifier le style des sous-titres du masque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fr-FR"/>
          </a:p>
        </p:txBody>
      </p:sp>
      <p:sp>
        <p:nvSpPr>
          <p:cNvPr id="9" name="Rectangle 9"/>
          <p:cNvSpPr>
            <a:spLocks noGrp="1" noChangeArrowheads="1"/>
          </p:cNvSpPr>
          <p:nvPr>
            <p:ph type="ftr" sz="quarter" idx="11"/>
          </p:nvPr>
        </p:nvSpPr>
        <p:spPr>
          <a:xfrm>
            <a:off x="3522663" y="6096000"/>
            <a:ext cx="2895600" cy="457200"/>
          </a:xfrm>
        </p:spPr>
        <p:txBody>
          <a:bodyPr/>
          <a:lstStyle>
            <a:lvl1pPr>
              <a:defRPr/>
            </a:lvl1pPr>
          </a:lstStyle>
          <a:p>
            <a:pPr>
              <a:defRPr/>
            </a:pPr>
            <a:endParaRPr lang="fr-F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pPr>
              <a:defRPr/>
            </a:pPr>
            <a:fld id="{0DFBFE4D-4034-4BD3-AC19-9B69B1F9711C}" type="slidenum">
              <a:rPr lang="fr-FR"/>
              <a:pPr>
                <a:defRPr/>
              </a:pPr>
              <a:t>‹N°›</a:t>
            </a:fld>
            <a:endParaRPr lang="fr-FR"/>
          </a:p>
        </p:txBody>
      </p:sp>
    </p:spTree>
    <p:extLst>
      <p:ext uri="{BB962C8B-B14F-4D97-AF65-F5344CB8AC3E}">
        <p14:creationId xmlns:p14="http://schemas.microsoft.com/office/powerpoint/2010/main" val="2455288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EDE206C8-FBE8-4487-9C79-71BD3F033C81}" type="slidenum">
              <a:rPr lang="fr-FR"/>
              <a:pPr>
                <a:defRPr/>
              </a:pPr>
              <a:t>‹N°›</a:t>
            </a:fld>
            <a:endParaRPr lang="fr-FR"/>
          </a:p>
        </p:txBody>
      </p:sp>
    </p:spTree>
    <p:extLst>
      <p:ext uri="{BB962C8B-B14F-4D97-AF65-F5344CB8AC3E}">
        <p14:creationId xmlns:p14="http://schemas.microsoft.com/office/powerpoint/2010/main" val="2832490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781800" y="381000"/>
            <a:ext cx="1905000" cy="5486400"/>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1066800" y="381000"/>
            <a:ext cx="5562600" cy="548640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075611B8-7976-401D-AF6F-5AAB8B1112C9}" type="slidenum">
              <a:rPr lang="fr-FR"/>
              <a:pPr>
                <a:defRPr/>
              </a:pPr>
              <a:t>‹N°›</a:t>
            </a:fld>
            <a:endParaRPr lang="fr-FR"/>
          </a:p>
        </p:txBody>
      </p:sp>
    </p:spTree>
    <p:extLst>
      <p:ext uri="{BB962C8B-B14F-4D97-AF65-F5344CB8AC3E}">
        <p14:creationId xmlns:p14="http://schemas.microsoft.com/office/powerpoint/2010/main" val="2133868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AAA9FF90-E832-492E-BDAA-A677C9B8AD9A}" type="slidenum">
              <a:rPr lang="fr-FR"/>
              <a:pPr>
                <a:defRPr/>
              </a:pPr>
              <a:t>‹N°›</a:t>
            </a:fld>
            <a:endParaRPr lang="fr-FR"/>
          </a:p>
        </p:txBody>
      </p:sp>
    </p:spTree>
    <p:extLst>
      <p:ext uri="{BB962C8B-B14F-4D97-AF65-F5344CB8AC3E}">
        <p14:creationId xmlns:p14="http://schemas.microsoft.com/office/powerpoint/2010/main" val="666805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8"/>
          <p:cNvSpPr>
            <a:spLocks noGrp="1" noChangeArrowheads="1"/>
          </p:cNvSpPr>
          <p:nvPr>
            <p:ph type="dt" sz="half" idx="10"/>
          </p:nvPr>
        </p:nvSpPr>
        <p:spPr>
          <a:ln/>
        </p:spPr>
        <p:txBody>
          <a:bodyPr/>
          <a:lstStyle>
            <a:lvl1pPr>
              <a:defRPr/>
            </a:lvl1pPr>
          </a:lstStyle>
          <a:p>
            <a:pPr>
              <a:defRPr/>
            </a:pPr>
            <a:endParaRPr lang="fr-FR"/>
          </a:p>
        </p:txBody>
      </p:sp>
      <p:sp>
        <p:nvSpPr>
          <p:cNvPr id="5" name="Rectangle 9"/>
          <p:cNvSpPr>
            <a:spLocks noGrp="1" noChangeArrowheads="1"/>
          </p:cNvSpPr>
          <p:nvPr>
            <p:ph type="ftr" sz="quarter" idx="11"/>
          </p:nvPr>
        </p:nvSpPr>
        <p:spPr>
          <a:ln/>
        </p:spPr>
        <p:txBody>
          <a:bodyPr/>
          <a:lstStyle>
            <a:lvl1pPr>
              <a:defRPr/>
            </a:lvl1pPr>
          </a:lstStyle>
          <a:p>
            <a:pPr>
              <a:defRPr/>
            </a:pPr>
            <a:endParaRPr lang="fr-FR"/>
          </a:p>
        </p:txBody>
      </p:sp>
      <p:sp>
        <p:nvSpPr>
          <p:cNvPr id="6" name="Rectangle 10"/>
          <p:cNvSpPr>
            <a:spLocks noGrp="1" noChangeArrowheads="1"/>
          </p:cNvSpPr>
          <p:nvPr>
            <p:ph type="sldNum" sz="quarter" idx="12"/>
          </p:nvPr>
        </p:nvSpPr>
        <p:spPr>
          <a:ln/>
        </p:spPr>
        <p:txBody>
          <a:bodyPr/>
          <a:lstStyle>
            <a:lvl1pPr>
              <a:defRPr/>
            </a:lvl1pPr>
          </a:lstStyle>
          <a:p>
            <a:pPr>
              <a:defRPr/>
            </a:pPr>
            <a:fld id="{E7256995-9F4E-48E5-80A1-E50B9BE26C8A}" type="slidenum">
              <a:rPr lang="fr-FR"/>
              <a:pPr>
                <a:defRPr/>
              </a:pPr>
              <a:t>‹N°›</a:t>
            </a:fld>
            <a:endParaRPr lang="fr-FR"/>
          </a:p>
        </p:txBody>
      </p:sp>
    </p:spTree>
    <p:extLst>
      <p:ext uri="{BB962C8B-B14F-4D97-AF65-F5344CB8AC3E}">
        <p14:creationId xmlns:p14="http://schemas.microsoft.com/office/powerpoint/2010/main" val="3117229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139DDD6B-D732-427E-A021-F2214DD73452}" type="slidenum">
              <a:rPr lang="fr-FR"/>
              <a:pPr>
                <a:defRPr/>
              </a:pPr>
              <a:t>‹N°›</a:t>
            </a:fld>
            <a:endParaRPr lang="fr-FR"/>
          </a:p>
        </p:txBody>
      </p:sp>
    </p:spTree>
    <p:extLst>
      <p:ext uri="{BB962C8B-B14F-4D97-AF65-F5344CB8AC3E}">
        <p14:creationId xmlns:p14="http://schemas.microsoft.com/office/powerpoint/2010/main" val="3713121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8"/>
          <p:cNvSpPr>
            <a:spLocks noGrp="1" noChangeArrowheads="1"/>
          </p:cNvSpPr>
          <p:nvPr>
            <p:ph type="dt" sz="half" idx="10"/>
          </p:nvPr>
        </p:nvSpPr>
        <p:spPr>
          <a:ln/>
        </p:spPr>
        <p:txBody>
          <a:bodyPr/>
          <a:lstStyle>
            <a:lvl1pPr>
              <a:defRPr/>
            </a:lvl1pPr>
          </a:lstStyle>
          <a:p>
            <a:pPr>
              <a:defRPr/>
            </a:pPr>
            <a:endParaRPr lang="fr-FR"/>
          </a:p>
        </p:txBody>
      </p:sp>
      <p:sp>
        <p:nvSpPr>
          <p:cNvPr id="8" name="Rectangle 9"/>
          <p:cNvSpPr>
            <a:spLocks noGrp="1" noChangeArrowheads="1"/>
          </p:cNvSpPr>
          <p:nvPr>
            <p:ph type="ftr" sz="quarter" idx="11"/>
          </p:nvPr>
        </p:nvSpPr>
        <p:spPr>
          <a:ln/>
        </p:spPr>
        <p:txBody>
          <a:bodyPr/>
          <a:lstStyle>
            <a:lvl1pPr>
              <a:defRPr/>
            </a:lvl1pPr>
          </a:lstStyle>
          <a:p>
            <a:pPr>
              <a:defRPr/>
            </a:pPr>
            <a:endParaRPr lang="fr-FR"/>
          </a:p>
        </p:txBody>
      </p:sp>
      <p:sp>
        <p:nvSpPr>
          <p:cNvPr id="9" name="Rectangle 10"/>
          <p:cNvSpPr>
            <a:spLocks noGrp="1" noChangeArrowheads="1"/>
          </p:cNvSpPr>
          <p:nvPr>
            <p:ph type="sldNum" sz="quarter" idx="12"/>
          </p:nvPr>
        </p:nvSpPr>
        <p:spPr>
          <a:ln/>
        </p:spPr>
        <p:txBody>
          <a:bodyPr/>
          <a:lstStyle>
            <a:lvl1pPr>
              <a:defRPr/>
            </a:lvl1pPr>
          </a:lstStyle>
          <a:p>
            <a:pPr>
              <a:defRPr/>
            </a:pPr>
            <a:fld id="{2842DF15-F8F8-417C-8F5F-83349B3C1243}" type="slidenum">
              <a:rPr lang="fr-FR"/>
              <a:pPr>
                <a:defRPr/>
              </a:pPr>
              <a:t>‹N°›</a:t>
            </a:fld>
            <a:endParaRPr lang="fr-FR"/>
          </a:p>
        </p:txBody>
      </p:sp>
    </p:spTree>
    <p:extLst>
      <p:ext uri="{BB962C8B-B14F-4D97-AF65-F5344CB8AC3E}">
        <p14:creationId xmlns:p14="http://schemas.microsoft.com/office/powerpoint/2010/main" val="2766724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Rectangle 8"/>
          <p:cNvSpPr>
            <a:spLocks noGrp="1" noChangeArrowheads="1"/>
          </p:cNvSpPr>
          <p:nvPr>
            <p:ph type="dt" sz="half" idx="10"/>
          </p:nvPr>
        </p:nvSpPr>
        <p:spPr>
          <a:ln/>
        </p:spPr>
        <p:txBody>
          <a:bodyPr/>
          <a:lstStyle>
            <a:lvl1pPr>
              <a:defRPr/>
            </a:lvl1pPr>
          </a:lstStyle>
          <a:p>
            <a:pPr>
              <a:defRPr/>
            </a:pPr>
            <a:endParaRPr lang="fr-FR"/>
          </a:p>
        </p:txBody>
      </p:sp>
      <p:sp>
        <p:nvSpPr>
          <p:cNvPr id="4" name="Rectangle 9"/>
          <p:cNvSpPr>
            <a:spLocks noGrp="1" noChangeArrowheads="1"/>
          </p:cNvSpPr>
          <p:nvPr>
            <p:ph type="ftr" sz="quarter" idx="11"/>
          </p:nvPr>
        </p:nvSpPr>
        <p:spPr>
          <a:ln/>
        </p:spPr>
        <p:txBody>
          <a:bodyPr/>
          <a:lstStyle>
            <a:lvl1pPr>
              <a:defRPr/>
            </a:lvl1pPr>
          </a:lstStyle>
          <a:p>
            <a:pPr>
              <a:defRPr/>
            </a:pPr>
            <a:endParaRPr lang="fr-FR"/>
          </a:p>
        </p:txBody>
      </p:sp>
      <p:sp>
        <p:nvSpPr>
          <p:cNvPr id="5" name="Rectangle 10"/>
          <p:cNvSpPr>
            <a:spLocks noGrp="1" noChangeArrowheads="1"/>
          </p:cNvSpPr>
          <p:nvPr>
            <p:ph type="sldNum" sz="quarter" idx="12"/>
          </p:nvPr>
        </p:nvSpPr>
        <p:spPr>
          <a:ln/>
        </p:spPr>
        <p:txBody>
          <a:bodyPr/>
          <a:lstStyle>
            <a:lvl1pPr>
              <a:defRPr/>
            </a:lvl1pPr>
          </a:lstStyle>
          <a:p>
            <a:pPr>
              <a:defRPr/>
            </a:pPr>
            <a:fld id="{5D046A89-2B7A-4588-ACA0-562818C34B4B}" type="slidenum">
              <a:rPr lang="fr-FR"/>
              <a:pPr>
                <a:defRPr/>
              </a:pPr>
              <a:t>‹N°›</a:t>
            </a:fld>
            <a:endParaRPr lang="fr-FR"/>
          </a:p>
        </p:txBody>
      </p:sp>
    </p:spTree>
    <p:extLst>
      <p:ext uri="{BB962C8B-B14F-4D97-AF65-F5344CB8AC3E}">
        <p14:creationId xmlns:p14="http://schemas.microsoft.com/office/powerpoint/2010/main" val="3617984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fr-FR"/>
          </a:p>
        </p:txBody>
      </p:sp>
      <p:sp>
        <p:nvSpPr>
          <p:cNvPr id="3" name="Rectangle 9"/>
          <p:cNvSpPr>
            <a:spLocks noGrp="1" noChangeArrowheads="1"/>
          </p:cNvSpPr>
          <p:nvPr>
            <p:ph type="ftr" sz="quarter" idx="11"/>
          </p:nvPr>
        </p:nvSpPr>
        <p:spPr>
          <a:ln/>
        </p:spPr>
        <p:txBody>
          <a:bodyPr/>
          <a:lstStyle>
            <a:lvl1pPr>
              <a:defRPr/>
            </a:lvl1pPr>
          </a:lstStyle>
          <a:p>
            <a:pPr>
              <a:defRPr/>
            </a:pPr>
            <a:endParaRPr lang="fr-FR"/>
          </a:p>
        </p:txBody>
      </p:sp>
      <p:sp>
        <p:nvSpPr>
          <p:cNvPr id="4" name="Rectangle 10"/>
          <p:cNvSpPr>
            <a:spLocks noGrp="1" noChangeArrowheads="1"/>
          </p:cNvSpPr>
          <p:nvPr>
            <p:ph type="sldNum" sz="quarter" idx="12"/>
          </p:nvPr>
        </p:nvSpPr>
        <p:spPr>
          <a:ln/>
        </p:spPr>
        <p:txBody>
          <a:bodyPr/>
          <a:lstStyle>
            <a:lvl1pPr>
              <a:defRPr/>
            </a:lvl1pPr>
          </a:lstStyle>
          <a:p>
            <a:pPr>
              <a:defRPr/>
            </a:pPr>
            <a:fld id="{DF1BAE3B-0524-4C84-BAB5-A60DF7411773}" type="slidenum">
              <a:rPr lang="fr-FR"/>
              <a:pPr>
                <a:defRPr/>
              </a:pPr>
              <a:t>‹N°›</a:t>
            </a:fld>
            <a:endParaRPr lang="fr-FR"/>
          </a:p>
        </p:txBody>
      </p:sp>
    </p:spTree>
    <p:extLst>
      <p:ext uri="{BB962C8B-B14F-4D97-AF65-F5344CB8AC3E}">
        <p14:creationId xmlns:p14="http://schemas.microsoft.com/office/powerpoint/2010/main" val="1453948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2BF1DC28-8503-46FE-9C68-7028F43F1868}" type="slidenum">
              <a:rPr lang="fr-FR"/>
              <a:pPr>
                <a:defRPr/>
              </a:pPr>
              <a:t>‹N°›</a:t>
            </a:fld>
            <a:endParaRPr lang="fr-FR"/>
          </a:p>
        </p:txBody>
      </p:sp>
    </p:spTree>
    <p:extLst>
      <p:ext uri="{BB962C8B-B14F-4D97-AF65-F5344CB8AC3E}">
        <p14:creationId xmlns:p14="http://schemas.microsoft.com/office/powerpoint/2010/main" val="1120770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Rectangle 8"/>
          <p:cNvSpPr>
            <a:spLocks noGrp="1" noChangeArrowheads="1"/>
          </p:cNvSpPr>
          <p:nvPr>
            <p:ph type="dt" sz="half" idx="10"/>
          </p:nvPr>
        </p:nvSpPr>
        <p:spPr>
          <a:ln/>
        </p:spPr>
        <p:txBody>
          <a:bodyPr/>
          <a:lstStyle>
            <a:lvl1pPr>
              <a:defRPr/>
            </a:lvl1pPr>
          </a:lstStyle>
          <a:p>
            <a:pPr>
              <a:defRPr/>
            </a:pPr>
            <a:endParaRPr lang="fr-FR"/>
          </a:p>
        </p:txBody>
      </p:sp>
      <p:sp>
        <p:nvSpPr>
          <p:cNvPr id="6" name="Rectangle 9"/>
          <p:cNvSpPr>
            <a:spLocks noGrp="1" noChangeArrowheads="1"/>
          </p:cNvSpPr>
          <p:nvPr>
            <p:ph type="ftr" sz="quarter" idx="11"/>
          </p:nvPr>
        </p:nvSpPr>
        <p:spPr>
          <a:ln/>
        </p:spPr>
        <p:txBody>
          <a:bodyPr/>
          <a:lstStyle>
            <a:lvl1pPr>
              <a:defRPr/>
            </a:lvl1pPr>
          </a:lstStyle>
          <a:p>
            <a:pPr>
              <a:defRPr/>
            </a:pPr>
            <a:endParaRPr lang="fr-FR"/>
          </a:p>
        </p:txBody>
      </p:sp>
      <p:sp>
        <p:nvSpPr>
          <p:cNvPr id="7" name="Rectangle 10"/>
          <p:cNvSpPr>
            <a:spLocks noGrp="1" noChangeArrowheads="1"/>
          </p:cNvSpPr>
          <p:nvPr>
            <p:ph type="sldNum" sz="quarter" idx="12"/>
          </p:nvPr>
        </p:nvSpPr>
        <p:spPr>
          <a:ln/>
        </p:spPr>
        <p:txBody>
          <a:bodyPr/>
          <a:lstStyle>
            <a:lvl1pPr>
              <a:defRPr/>
            </a:lvl1pPr>
          </a:lstStyle>
          <a:p>
            <a:pPr>
              <a:defRPr/>
            </a:pPr>
            <a:fld id="{5EF25A39-0D5C-4EDF-AC38-5F2A64632F3A}" type="slidenum">
              <a:rPr lang="fr-FR"/>
              <a:pPr>
                <a:defRPr/>
              </a:pPr>
              <a:t>‹N°›</a:t>
            </a:fld>
            <a:endParaRPr lang="fr-FR"/>
          </a:p>
        </p:txBody>
      </p:sp>
    </p:spTree>
    <p:extLst>
      <p:ext uri="{BB962C8B-B14F-4D97-AF65-F5344CB8AC3E}">
        <p14:creationId xmlns:p14="http://schemas.microsoft.com/office/powerpoint/2010/main" val="2587285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solidFill>
          <a:srgbClr val="906D58"/>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40713" cy="6391275"/>
          </a:xfrm>
          <a:prstGeom prst="rect">
            <a:avLst/>
          </a:prstGeom>
          <a:solidFill>
            <a:srgbClr val="EDE7E3"/>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defRPr/>
            </a:pPr>
            <a:endParaRPr kumimoji="1" lang="fr-FR" altLang="fr-F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pic>
        <p:nvPicPr>
          <p:cNvPr id="1028" name="Picture 4" descr="A:\minispir.GIF"/>
          <p:cNvPicPr>
            <a:picLocks noChangeAspect="1" noChangeArrowheads="1"/>
          </p:cNvPicPr>
          <p:nvPr/>
        </p:nvPicPr>
        <p:blipFill>
          <a:blip r:embed="rId13">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A:\minispir.GIF"/>
          <p:cNvPicPr>
            <a:picLocks noChangeAspect="1" noChangeArrowheads="1"/>
          </p:cNvPicPr>
          <p:nvPr/>
        </p:nvPicPr>
        <p:blipFill>
          <a:blip r:embed="rId1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 du masque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7176" name="Rectangle 8"/>
          <p:cNvSpPr>
            <a:spLocks noGrp="1" noChangeArrowheads="1"/>
          </p:cNvSpPr>
          <p:nvPr>
            <p:ph type="dt" sz="half" idx="2"/>
          </p:nvPr>
        </p:nvSpPr>
        <p:spPr bwMode="auto">
          <a:xfrm>
            <a:off x="10144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fr-FR"/>
          </a:p>
        </p:txBody>
      </p:sp>
      <p:sp>
        <p:nvSpPr>
          <p:cNvPr id="7177" name="Rectangle 9"/>
          <p:cNvSpPr>
            <a:spLocks noGrp="1" noChangeArrowheads="1"/>
          </p:cNvSpPr>
          <p:nvPr>
            <p:ph type="ftr" sz="quarter" idx="3"/>
          </p:nvPr>
        </p:nvSpPr>
        <p:spPr bwMode="auto">
          <a:xfrm>
            <a:off x="3452813" y="6107113"/>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fr-FR"/>
          </a:p>
        </p:txBody>
      </p:sp>
      <p:sp>
        <p:nvSpPr>
          <p:cNvPr id="7178" name="Rectangle 10"/>
          <p:cNvSpPr>
            <a:spLocks noGrp="1" noChangeArrowheads="1"/>
          </p:cNvSpPr>
          <p:nvPr>
            <p:ph type="sldNum" sz="quarter" idx="4"/>
          </p:nvPr>
        </p:nvSpPr>
        <p:spPr bwMode="auto">
          <a:xfrm>
            <a:off x="6881813" y="6107113"/>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E2D4753-92F5-4B5A-BA07-FA1F5CFA48C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816"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 Id="rId5" Type="http://schemas.openxmlformats.org/officeDocument/2006/relationships/image" Target="../media/image64.png"/><Relationship Id="rId4" Type="http://schemas.openxmlformats.org/officeDocument/2006/relationships/image" Target="../media/image63.png"/></Relationships>
</file>

<file path=ppt/slides/_rels/slide1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jpg"/><Relationship Id="rId4" Type="http://schemas.openxmlformats.org/officeDocument/2006/relationships/image" Target="../media/image20.pn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g"/></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439652" y="1817948"/>
            <a:ext cx="6732748" cy="1971092"/>
          </a:xfrm>
        </p:spPr>
        <p:txBody>
          <a:bodyPr/>
          <a:lstStyle/>
          <a:p>
            <a:pPr eaLnBrk="1" hangingPunct="1"/>
            <a:r>
              <a:rPr lang="fr-FR" altLang="fr-FR" sz="3600" b="1" i="1" dirty="0"/>
              <a:t>Lecture de plan</a:t>
            </a:r>
            <a:br>
              <a:rPr lang="fr-FR" altLang="fr-FR" sz="3600" b="1" i="1" dirty="0"/>
            </a:br>
            <a:r>
              <a:rPr lang="fr-FR" altLang="fr-FR" sz="3600" b="1" i="1" dirty="0"/>
              <a:t>Identification des pièces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656692"/>
            <a:ext cx="3262432" cy="523220"/>
          </a:xfrm>
          <a:prstGeom prst="rect">
            <a:avLst/>
          </a:prstGeom>
          <a:noFill/>
        </p:spPr>
        <p:txBody>
          <a:bodyPr wrap="none" rtlCol="0">
            <a:spAutoFit/>
          </a:bodyPr>
          <a:lstStyle/>
          <a:p>
            <a:r>
              <a:rPr lang="fr-FR" sz="2800" b="1" i="1" dirty="0"/>
              <a:t>Etanchéité, les joints</a:t>
            </a:r>
          </a:p>
        </p:txBody>
      </p:sp>
      <p:pic>
        <p:nvPicPr>
          <p:cNvPr id="16" name="Image 15"/>
          <p:cNvPicPr>
            <a:picLocks noChangeAspect="1"/>
          </p:cNvPicPr>
          <p:nvPr/>
        </p:nvPicPr>
        <p:blipFill>
          <a:blip r:embed="rId2"/>
          <a:stretch>
            <a:fillRect/>
          </a:stretch>
        </p:blipFill>
        <p:spPr>
          <a:xfrm>
            <a:off x="5040052" y="412792"/>
            <a:ext cx="3533103" cy="1756068"/>
          </a:xfrm>
          <a:prstGeom prst="rect">
            <a:avLst/>
          </a:prstGeom>
        </p:spPr>
      </p:pic>
      <p:sp>
        <p:nvSpPr>
          <p:cNvPr id="19" name="ZoneTexte 18"/>
          <p:cNvSpPr txBox="1"/>
          <p:nvPr/>
        </p:nvSpPr>
        <p:spPr>
          <a:xfrm>
            <a:off x="1112378" y="2996952"/>
            <a:ext cx="2955566" cy="2554545"/>
          </a:xfrm>
          <a:prstGeom prst="rect">
            <a:avLst/>
          </a:prstGeom>
          <a:noFill/>
        </p:spPr>
        <p:txBody>
          <a:bodyPr wrap="square" rtlCol="0">
            <a:spAutoFit/>
          </a:bodyPr>
          <a:lstStyle/>
          <a:p>
            <a:r>
              <a:rPr lang="fr-FR" sz="2000" dirty="0"/>
              <a:t>Le carter est réalisé en plusieurs parties (1, 2, 3, 4, 5, 6), entre chaque partie il y a un joint plat. </a:t>
            </a:r>
          </a:p>
          <a:p>
            <a:endParaRPr lang="fr-FR" sz="2000" dirty="0"/>
          </a:p>
          <a:p>
            <a:r>
              <a:rPr lang="fr-FR" sz="2000" dirty="0"/>
              <a:t>Le joint à lèvre est entre une partie fixe (1) et l’arbre qui est en rotation.</a:t>
            </a:r>
          </a:p>
        </p:txBody>
      </p:sp>
      <p:grpSp>
        <p:nvGrpSpPr>
          <p:cNvPr id="65" name="Groupe 64"/>
          <p:cNvGrpSpPr/>
          <p:nvPr/>
        </p:nvGrpSpPr>
        <p:grpSpPr>
          <a:xfrm>
            <a:off x="4215197" y="2492896"/>
            <a:ext cx="4448028" cy="3924436"/>
            <a:chOff x="4215197" y="2492896"/>
            <a:chExt cx="4448028" cy="3924436"/>
          </a:xfrm>
        </p:grpSpPr>
        <p:grpSp>
          <p:nvGrpSpPr>
            <p:cNvPr id="55" name="Groupe 54"/>
            <p:cNvGrpSpPr/>
            <p:nvPr/>
          </p:nvGrpSpPr>
          <p:grpSpPr>
            <a:xfrm>
              <a:off x="4215197" y="2492896"/>
              <a:ext cx="4448028" cy="3924436"/>
              <a:chOff x="4215197" y="2492896"/>
              <a:chExt cx="4448028" cy="3924436"/>
            </a:xfrm>
          </p:grpSpPr>
          <p:pic>
            <p:nvPicPr>
              <p:cNvPr id="18" name="Image 17"/>
              <p:cNvPicPr>
                <a:picLocks noChangeAspect="1"/>
              </p:cNvPicPr>
              <p:nvPr/>
            </p:nvPicPr>
            <p:blipFill rotWithShape="1">
              <a:blip r:embed="rId3"/>
              <a:srcRect t="16866"/>
              <a:stretch/>
            </p:blipFill>
            <p:spPr>
              <a:xfrm>
                <a:off x="4215197" y="2492896"/>
                <a:ext cx="4448028" cy="3924436"/>
              </a:xfrm>
              <a:prstGeom prst="rect">
                <a:avLst/>
              </a:prstGeom>
            </p:spPr>
          </p:pic>
          <p:cxnSp>
            <p:nvCxnSpPr>
              <p:cNvPr id="21" name="Connecteur droit 20"/>
              <p:cNvCxnSpPr/>
              <p:nvPr/>
            </p:nvCxnSpPr>
            <p:spPr bwMode="auto">
              <a:xfrm flipH="1">
                <a:off x="6372200" y="2960948"/>
                <a:ext cx="32403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Connecteur droit 21"/>
              <p:cNvCxnSpPr/>
              <p:nvPr/>
            </p:nvCxnSpPr>
            <p:spPr bwMode="auto">
              <a:xfrm flipH="1">
                <a:off x="7884368" y="2960948"/>
                <a:ext cx="14401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eur droit 24"/>
              <p:cNvCxnSpPr/>
              <p:nvPr/>
            </p:nvCxnSpPr>
            <p:spPr bwMode="auto">
              <a:xfrm flipH="1">
                <a:off x="8172400" y="2952564"/>
                <a:ext cx="63624"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eur droit 26"/>
              <p:cNvCxnSpPr/>
              <p:nvPr/>
            </p:nvCxnSpPr>
            <p:spPr bwMode="auto">
              <a:xfrm flipH="1" flipV="1">
                <a:off x="6372200" y="3104964"/>
                <a:ext cx="25202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28"/>
              <p:cNvCxnSpPr/>
              <p:nvPr/>
            </p:nvCxnSpPr>
            <p:spPr bwMode="auto">
              <a:xfrm flipH="1">
                <a:off x="7992380" y="3104964"/>
                <a:ext cx="7200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33"/>
              <p:cNvCxnSpPr/>
              <p:nvPr/>
            </p:nvCxnSpPr>
            <p:spPr bwMode="auto">
              <a:xfrm flipH="1">
                <a:off x="8172400" y="3104964"/>
                <a:ext cx="7200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Connecteur droit 34"/>
              <p:cNvCxnSpPr/>
              <p:nvPr/>
            </p:nvCxnSpPr>
            <p:spPr bwMode="auto">
              <a:xfrm>
                <a:off x="5148064" y="6057292"/>
                <a:ext cx="0" cy="18002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Connecteur droit 38"/>
              <p:cNvCxnSpPr/>
              <p:nvPr/>
            </p:nvCxnSpPr>
            <p:spPr bwMode="auto">
              <a:xfrm>
                <a:off x="5004048" y="5913276"/>
                <a:ext cx="0" cy="32403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Connecteur droit 40"/>
              <p:cNvCxnSpPr/>
              <p:nvPr/>
            </p:nvCxnSpPr>
            <p:spPr bwMode="auto">
              <a:xfrm flipH="1">
                <a:off x="5035488" y="4617132"/>
                <a:ext cx="4564" cy="10801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Connecteur droit 42"/>
              <p:cNvCxnSpPr/>
              <p:nvPr/>
            </p:nvCxnSpPr>
            <p:spPr bwMode="auto">
              <a:xfrm>
                <a:off x="5040052" y="440110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3" name="Connecteur droit 52"/>
              <p:cNvCxnSpPr/>
              <p:nvPr/>
            </p:nvCxnSpPr>
            <p:spPr bwMode="auto">
              <a:xfrm>
                <a:off x="5184068" y="440110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Connecteur droit 53"/>
              <p:cNvCxnSpPr/>
              <p:nvPr/>
            </p:nvCxnSpPr>
            <p:spPr bwMode="auto">
              <a:xfrm>
                <a:off x="5184068" y="458112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Légende encadrée 1 55"/>
            <p:cNvSpPr/>
            <p:nvPr/>
          </p:nvSpPr>
          <p:spPr bwMode="auto">
            <a:xfrm>
              <a:off x="4407037" y="4581128"/>
              <a:ext cx="144016" cy="180020"/>
            </a:xfrm>
            <a:prstGeom prst="borderCallout1">
              <a:avLst>
                <a:gd name="adj1" fmla="val 18750"/>
                <a:gd name="adj2" fmla="val 106307"/>
                <a:gd name="adj3" fmla="val 137192"/>
                <a:gd name="adj4" fmla="val 345271"/>
              </a:avLst>
            </a:prstGeom>
            <a:solidFill>
              <a:srgbClr val="FFFFFF"/>
            </a:solidFill>
            <a:ln w="9525" cap="flat" cmpd="sng" algn="ctr">
              <a:solidFill>
                <a:schemeClr val="tx1"/>
              </a:solidFill>
              <a:prstDash val="solid"/>
              <a:round/>
              <a:headEnd type="none" w="med" len="med"/>
              <a:tailEnd type="non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rPr>
                <a:t>1</a:t>
              </a:r>
            </a:p>
          </p:txBody>
        </p:sp>
        <p:sp>
          <p:nvSpPr>
            <p:cNvPr id="57" name="Légende encadrée 1 56"/>
            <p:cNvSpPr/>
            <p:nvPr/>
          </p:nvSpPr>
          <p:spPr bwMode="auto">
            <a:xfrm>
              <a:off x="4465607" y="6057292"/>
              <a:ext cx="144016" cy="180020"/>
            </a:xfrm>
            <a:prstGeom prst="borderCallout1">
              <a:avLst>
                <a:gd name="adj1" fmla="val 18750"/>
                <a:gd name="adj2" fmla="val 106307"/>
                <a:gd name="adj3" fmla="val -21540"/>
                <a:gd name="adj4" fmla="val 424637"/>
              </a:avLst>
            </a:prstGeom>
            <a:solidFill>
              <a:srgbClr val="FFFFFF"/>
            </a:solidFill>
            <a:ln w="9525" cap="flat" cmpd="sng" algn="ctr">
              <a:solidFill>
                <a:schemeClr val="tx1"/>
              </a:solidFill>
              <a:prstDash val="solid"/>
              <a:round/>
              <a:headEnd type="none" w="med" len="med"/>
              <a:tailEnd type="non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rPr>
                <a:t>2</a:t>
              </a:r>
            </a:p>
          </p:txBody>
        </p:sp>
        <p:sp>
          <p:nvSpPr>
            <p:cNvPr id="58" name="Légende encadrée 1 57"/>
            <p:cNvSpPr/>
            <p:nvPr/>
          </p:nvSpPr>
          <p:spPr bwMode="auto">
            <a:xfrm>
              <a:off x="5472100" y="3933056"/>
              <a:ext cx="144016" cy="180020"/>
            </a:xfrm>
            <a:prstGeom prst="borderCallout1">
              <a:avLst>
                <a:gd name="adj1" fmla="val 18750"/>
                <a:gd name="adj2" fmla="val 106307"/>
                <a:gd name="adj3" fmla="val 334726"/>
                <a:gd name="adj4" fmla="val 243858"/>
              </a:avLst>
            </a:prstGeom>
            <a:solidFill>
              <a:srgbClr val="FFFFFF"/>
            </a:solidFill>
            <a:ln w="9525" cap="flat" cmpd="sng" algn="ctr">
              <a:solidFill>
                <a:schemeClr val="tx1"/>
              </a:solidFill>
              <a:prstDash val="solid"/>
              <a:round/>
              <a:headEnd type="none" w="med" len="med"/>
              <a:tailEnd type="non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rPr>
                <a:t>3</a:t>
              </a:r>
            </a:p>
          </p:txBody>
        </p:sp>
        <p:sp>
          <p:nvSpPr>
            <p:cNvPr id="59" name="Légende encadrée 1 58"/>
            <p:cNvSpPr/>
            <p:nvPr/>
          </p:nvSpPr>
          <p:spPr bwMode="auto">
            <a:xfrm>
              <a:off x="5793365" y="3663026"/>
              <a:ext cx="144016" cy="180020"/>
            </a:xfrm>
            <a:prstGeom prst="borderCallout1">
              <a:avLst>
                <a:gd name="adj1" fmla="val 18750"/>
                <a:gd name="adj2" fmla="val 106307"/>
                <a:gd name="adj3" fmla="val -363697"/>
                <a:gd name="adj4" fmla="val 543686"/>
              </a:avLst>
            </a:prstGeom>
            <a:solidFill>
              <a:srgbClr val="FFFFFF"/>
            </a:solidFill>
            <a:ln w="9525" cap="flat" cmpd="sng" algn="ctr">
              <a:solidFill>
                <a:schemeClr val="tx1"/>
              </a:solidFill>
              <a:prstDash val="solid"/>
              <a:round/>
              <a:headEnd type="none" w="med" len="med"/>
              <a:tailEnd type="non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rPr>
                <a:t>5</a:t>
              </a:r>
            </a:p>
          </p:txBody>
        </p:sp>
        <p:sp>
          <p:nvSpPr>
            <p:cNvPr id="60" name="Légende encadrée 1 59"/>
            <p:cNvSpPr/>
            <p:nvPr/>
          </p:nvSpPr>
          <p:spPr bwMode="auto">
            <a:xfrm>
              <a:off x="6228184" y="2546902"/>
              <a:ext cx="144016" cy="180020"/>
            </a:xfrm>
            <a:prstGeom prst="borderCallout1">
              <a:avLst>
                <a:gd name="adj1" fmla="val 18750"/>
                <a:gd name="adj2" fmla="val 106307"/>
                <a:gd name="adj3" fmla="val 151302"/>
                <a:gd name="adj4" fmla="val 398181"/>
              </a:avLst>
            </a:prstGeom>
            <a:solidFill>
              <a:srgbClr val="FFFFFF"/>
            </a:solidFill>
            <a:ln w="9525" cap="flat" cmpd="sng" algn="ctr">
              <a:solidFill>
                <a:schemeClr val="tx1"/>
              </a:solidFill>
              <a:prstDash val="solid"/>
              <a:round/>
              <a:headEnd type="none" w="med" len="med"/>
              <a:tailEnd type="non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chemeClr val="tx1"/>
                  </a:solidFill>
                  <a:effectLst/>
                  <a:latin typeface="Times New Roman" pitchFamily="18" charset="0"/>
                </a:rPr>
                <a:t>6</a:t>
              </a:r>
            </a:p>
          </p:txBody>
        </p:sp>
        <p:sp>
          <p:nvSpPr>
            <p:cNvPr id="61" name="Légende encadrée 1 60"/>
            <p:cNvSpPr/>
            <p:nvPr/>
          </p:nvSpPr>
          <p:spPr bwMode="auto">
            <a:xfrm>
              <a:off x="4260290" y="3702338"/>
              <a:ext cx="698666" cy="180020"/>
            </a:xfrm>
            <a:prstGeom prst="borderCallout1">
              <a:avLst>
                <a:gd name="adj1" fmla="val 50497"/>
                <a:gd name="adj2" fmla="val 100428"/>
                <a:gd name="adj3" fmla="val 373792"/>
                <a:gd name="adj4" fmla="val 108345"/>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plat 1</a:t>
              </a:r>
            </a:p>
          </p:txBody>
        </p:sp>
        <p:sp>
          <p:nvSpPr>
            <p:cNvPr id="62" name="Légende encadrée 1 61"/>
            <p:cNvSpPr/>
            <p:nvPr/>
          </p:nvSpPr>
          <p:spPr bwMode="auto">
            <a:xfrm>
              <a:off x="5292036" y="3429000"/>
              <a:ext cx="681305" cy="180020"/>
            </a:xfrm>
            <a:prstGeom prst="borderCallout1">
              <a:avLst>
                <a:gd name="adj1" fmla="val 50497"/>
                <a:gd name="adj2" fmla="val -984"/>
                <a:gd name="adj3" fmla="val 546703"/>
                <a:gd name="adj4" fmla="val -17755"/>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plat 2</a:t>
              </a:r>
            </a:p>
          </p:txBody>
        </p:sp>
        <p:sp>
          <p:nvSpPr>
            <p:cNvPr id="63" name="Légende encadrée 1 62"/>
            <p:cNvSpPr/>
            <p:nvPr/>
          </p:nvSpPr>
          <p:spPr bwMode="auto">
            <a:xfrm>
              <a:off x="4860032" y="3104964"/>
              <a:ext cx="684076" cy="171636"/>
            </a:xfrm>
            <a:prstGeom prst="borderCallout1">
              <a:avLst>
                <a:gd name="adj1" fmla="val 50497"/>
                <a:gd name="adj2" fmla="val 100428"/>
                <a:gd name="adj3" fmla="val -3904"/>
                <a:gd name="adj4" fmla="val 215934"/>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plat 3</a:t>
              </a:r>
            </a:p>
          </p:txBody>
        </p:sp>
        <p:sp>
          <p:nvSpPr>
            <p:cNvPr id="64" name="Légende encadrée 1 63"/>
            <p:cNvSpPr/>
            <p:nvPr/>
          </p:nvSpPr>
          <p:spPr bwMode="auto">
            <a:xfrm>
              <a:off x="5112060" y="2749080"/>
              <a:ext cx="684076" cy="171636"/>
            </a:xfrm>
            <a:prstGeom prst="borderCallout1">
              <a:avLst>
                <a:gd name="adj1" fmla="val 50497"/>
                <a:gd name="adj2" fmla="val 100428"/>
                <a:gd name="adj3" fmla="val 113998"/>
                <a:gd name="adj4" fmla="val 181886"/>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plat 4</a:t>
              </a:r>
            </a:p>
          </p:txBody>
        </p:sp>
      </p:grpSp>
      <p:sp>
        <p:nvSpPr>
          <p:cNvPr id="15" name="ZoneTexte 14"/>
          <p:cNvSpPr txBox="1"/>
          <p:nvPr/>
        </p:nvSpPr>
        <p:spPr>
          <a:xfrm>
            <a:off x="1079612" y="1736812"/>
            <a:ext cx="3349991" cy="707886"/>
          </a:xfrm>
          <a:prstGeom prst="rect">
            <a:avLst/>
          </a:prstGeom>
          <a:noFill/>
        </p:spPr>
        <p:txBody>
          <a:bodyPr wrap="square" rtlCol="0">
            <a:spAutoFit/>
          </a:bodyPr>
          <a:lstStyle/>
          <a:p>
            <a:r>
              <a:rPr lang="fr-FR" sz="2000" b="1" i="1" dirty="0">
                <a:solidFill>
                  <a:srgbClr val="FF0000"/>
                </a:solidFill>
              </a:rPr>
              <a:t>Les joints plats se trouvent entre les parties fixes (carter).</a:t>
            </a:r>
          </a:p>
        </p:txBody>
      </p:sp>
      <p:sp>
        <p:nvSpPr>
          <p:cNvPr id="66" name="Légende encadrée 1 65"/>
          <p:cNvSpPr/>
          <p:nvPr/>
        </p:nvSpPr>
        <p:spPr bwMode="auto">
          <a:xfrm>
            <a:off x="3039708" y="5823265"/>
            <a:ext cx="781064" cy="180021"/>
          </a:xfrm>
          <a:prstGeom prst="borderCallout1">
            <a:avLst>
              <a:gd name="adj1" fmla="val 50497"/>
              <a:gd name="adj2" fmla="val 100428"/>
              <a:gd name="adj3" fmla="val -124843"/>
              <a:gd name="adj4" fmla="val 222903"/>
            </a:avLst>
          </a:prstGeom>
          <a:solidFill>
            <a:srgbClr val="FFFFFF"/>
          </a:solidFill>
          <a:ln w="9525" cap="flat" cmpd="sng" algn="ctr">
            <a:solidFill>
              <a:srgbClr val="FF0000"/>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FF0000"/>
                </a:solidFill>
                <a:effectLst/>
                <a:latin typeface="Times New Roman" pitchFamily="18" charset="0"/>
              </a:rPr>
              <a:t>Joint à</a:t>
            </a:r>
            <a:r>
              <a:rPr kumimoji="0" lang="fr-FR" sz="1000" b="1" i="0" u="none" strike="noStrike" cap="none" normalizeH="0" dirty="0">
                <a:ln>
                  <a:noFill/>
                </a:ln>
                <a:solidFill>
                  <a:srgbClr val="FF0000"/>
                </a:solidFill>
                <a:effectLst/>
                <a:latin typeface="Times New Roman" pitchFamily="18" charset="0"/>
              </a:rPr>
              <a:t> lèvre</a:t>
            </a:r>
            <a:endParaRPr kumimoji="0" lang="fr-FR" sz="1000" b="1" i="0" u="none" strike="noStrike" cap="none" normalizeH="0" baseline="0" dirty="0">
              <a:ln>
                <a:noFill/>
              </a:ln>
              <a:solidFill>
                <a:srgbClr val="FF0000"/>
              </a:solidFill>
              <a:effectLst/>
              <a:latin typeface="Times New Roman" pitchFamily="18" charset="0"/>
            </a:endParaRPr>
          </a:p>
        </p:txBody>
      </p:sp>
    </p:spTree>
    <p:extLst>
      <p:ext uri="{BB962C8B-B14F-4D97-AF65-F5344CB8AC3E}">
        <p14:creationId xmlns:p14="http://schemas.microsoft.com/office/powerpoint/2010/main" val="25629476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656692"/>
            <a:ext cx="3262432" cy="523220"/>
          </a:xfrm>
          <a:prstGeom prst="rect">
            <a:avLst/>
          </a:prstGeom>
          <a:noFill/>
        </p:spPr>
        <p:txBody>
          <a:bodyPr wrap="none" rtlCol="0">
            <a:spAutoFit/>
          </a:bodyPr>
          <a:lstStyle/>
          <a:p>
            <a:r>
              <a:rPr lang="fr-FR" sz="2800" b="1" i="1" dirty="0"/>
              <a:t>Etanchéité, les joints</a:t>
            </a:r>
          </a:p>
        </p:txBody>
      </p:sp>
      <p:pic>
        <p:nvPicPr>
          <p:cNvPr id="2" name="Image 1"/>
          <p:cNvPicPr>
            <a:picLocks noChangeAspect="1"/>
          </p:cNvPicPr>
          <p:nvPr/>
        </p:nvPicPr>
        <p:blipFill>
          <a:blip r:embed="rId2"/>
          <a:stretch>
            <a:fillRect/>
          </a:stretch>
        </p:blipFill>
        <p:spPr>
          <a:xfrm>
            <a:off x="5328084" y="1844824"/>
            <a:ext cx="2807122" cy="2671512"/>
          </a:xfrm>
          <a:prstGeom prst="rect">
            <a:avLst/>
          </a:prstGeom>
        </p:spPr>
      </p:pic>
      <p:pic>
        <p:nvPicPr>
          <p:cNvPr id="4" name="Image 3"/>
          <p:cNvPicPr>
            <a:picLocks noChangeAspect="1"/>
          </p:cNvPicPr>
          <p:nvPr/>
        </p:nvPicPr>
        <p:blipFill>
          <a:blip r:embed="rId3"/>
          <a:stretch>
            <a:fillRect/>
          </a:stretch>
        </p:blipFill>
        <p:spPr>
          <a:xfrm>
            <a:off x="5328084" y="4916511"/>
            <a:ext cx="2807122" cy="1197944"/>
          </a:xfrm>
          <a:prstGeom prst="rect">
            <a:avLst/>
          </a:prstGeom>
        </p:spPr>
      </p:pic>
      <p:pic>
        <p:nvPicPr>
          <p:cNvPr id="5" name="Image 4"/>
          <p:cNvPicPr>
            <a:picLocks noChangeAspect="1"/>
          </p:cNvPicPr>
          <p:nvPr/>
        </p:nvPicPr>
        <p:blipFill>
          <a:blip r:embed="rId4"/>
          <a:stretch>
            <a:fillRect/>
          </a:stretch>
        </p:blipFill>
        <p:spPr>
          <a:xfrm>
            <a:off x="1401253" y="4516336"/>
            <a:ext cx="1568623" cy="1598119"/>
          </a:xfrm>
          <a:prstGeom prst="rect">
            <a:avLst/>
          </a:prstGeom>
        </p:spPr>
      </p:pic>
      <p:pic>
        <p:nvPicPr>
          <p:cNvPr id="6" name="Image 5"/>
          <p:cNvPicPr>
            <a:picLocks noChangeAspect="1"/>
          </p:cNvPicPr>
          <p:nvPr/>
        </p:nvPicPr>
        <p:blipFill>
          <a:blip r:embed="rId5"/>
          <a:stretch>
            <a:fillRect/>
          </a:stretch>
        </p:blipFill>
        <p:spPr>
          <a:xfrm>
            <a:off x="3486358" y="4488974"/>
            <a:ext cx="1188132" cy="1625481"/>
          </a:xfrm>
          <a:prstGeom prst="rect">
            <a:avLst/>
          </a:prstGeom>
        </p:spPr>
      </p:pic>
      <p:sp>
        <p:nvSpPr>
          <p:cNvPr id="7" name="Rectangle 6"/>
          <p:cNvSpPr/>
          <p:nvPr/>
        </p:nvSpPr>
        <p:spPr>
          <a:xfrm>
            <a:off x="1034603" y="1805099"/>
            <a:ext cx="4005449" cy="1938992"/>
          </a:xfrm>
          <a:prstGeom prst="rect">
            <a:avLst/>
          </a:prstGeom>
        </p:spPr>
        <p:txBody>
          <a:bodyPr wrap="square">
            <a:spAutoFit/>
          </a:bodyPr>
          <a:lstStyle/>
          <a:p>
            <a:r>
              <a:rPr lang="fr-FR" sz="2000" b="1" i="1" dirty="0">
                <a:solidFill>
                  <a:srgbClr val="FF0000"/>
                </a:solidFill>
              </a:rPr>
              <a:t>On trouve les joints toriques :</a:t>
            </a:r>
          </a:p>
          <a:p>
            <a:pPr marL="342900" indent="-342900">
              <a:buFont typeface="Arial" panose="020B0604020202020204" pitchFamily="34" charset="0"/>
              <a:buChar char="•"/>
            </a:pPr>
            <a:r>
              <a:rPr lang="fr-FR" sz="2000" b="1" i="1" dirty="0">
                <a:solidFill>
                  <a:srgbClr val="FF0000"/>
                </a:solidFill>
              </a:rPr>
              <a:t>entre des pièces fixes - étanchéité statique.</a:t>
            </a:r>
          </a:p>
          <a:p>
            <a:pPr marL="342900" indent="-342900">
              <a:buFont typeface="Arial" panose="020B0604020202020204" pitchFamily="34" charset="0"/>
              <a:buChar char="•"/>
            </a:pPr>
            <a:r>
              <a:rPr lang="fr-FR" sz="2000" b="1" i="1" dirty="0">
                <a:solidFill>
                  <a:srgbClr val="FF0000"/>
                </a:solidFill>
              </a:rPr>
              <a:t>Entre des pièces fixe et en mouvement - étanchéité dynamique.</a:t>
            </a:r>
            <a:endParaRPr lang="fr-FR" sz="2000" b="1" dirty="0"/>
          </a:p>
        </p:txBody>
      </p:sp>
      <p:sp>
        <p:nvSpPr>
          <p:cNvPr id="9" name="Légende encadrée 1 8"/>
          <p:cNvSpPr/>
          <p:nvPr/>
        </p:nvSpPr>
        <p:spPr bwMode="auto">
          <a:xfrm>
            <a:off x="4160899" y="3284984"/>
            <a:ext cx="807145" cy="180020"/>
          </a:xfrm>
          <a:prstGeom prst="borderCallout1">
            <a:avLst>
              <a:gd name="adj1" fmla="val 50497"/>
              <a:gd name="adj2" fmla="val 100428"/>
              <a:gd name="adj3" fmla="val -360170"/>
              <a:gd name="adj4" fmla="val 220911"/>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torique</a:t>
            </a:r>
          </a:p>
        </p:txBody>
      </p:sp>
      <p:sp>
        <p:nvSpPr>
          <p:cNvPr id="10" name="Légende encadrée 1 8">
            <a:extLst>
              <a:ext uri="{FF2B5EF4-FFF2-40B4-BE49-F238E27FC236}">
                <a16:creationId xmlns:a16="http://schemas.microsoft.com/office/drawing/2014/main" id="{8895A71D-32ED-479D-8B11-4AB0B7415F45}"/>
              </a:ext>
            </a:extLst>
          </p:cNvPr>
          <p:cNvSpPr/>
          <p:nvPr/>
        </p:nvSpPr>
        <p:spPr bwMode="auto">
          <a:xfrm>
            <a:off x="4787399" y="4854879"/>
            <a:ext cx="807145" cy="180020"/>
          </a:xfrm>
          <a:prstGeom prst="borderCallout1">
            <a:avLst>
              <a:gd name="adj1" fmla="val 50497"/>
              <a:gd name="adj2" fmla="val 100428"/>
              <a:gd name="adj3" fmla="val 382579"/>
              <a:gd name="adj4" fmla="val 137547"/>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Joint torique</a:t>
            </a:r>
          </a:p>
        </p:txBody>
      </p:sp>
      <p:cxnSp>
        <p:nvCxnSpPr>
          <p:cNvPr id="11" name="Connecteur droit avec flèche 10">
            <a:extLst>
              <a:ext uri="{FF2B5EF4-FFF2-40B4-BE49-F238E27FC236}">
                <a16:creationId xmlns:a16="http://schemas.microsoft.com/office/drawing/2014/main" id="{6B3F0FBF-6479-4633-AB48-DE84356C32AB}"/>
              </a:ext>
            </a:extLst>
          </p:cNvPr>
          <p:cNvCxnSpPr>
            <a:cxnSpLocks/>
            <a:stCxn id="9" idx="0"/>
          </p:cNvCxnSpPr>
          <p:nvPr/>
        </p:nvCxnSpPr>
        <p:spPr bwMode="auto">
          <a:xfrm>
            <a:off x="4968044" y="3374994"/>
            <a:ext cx="1116124" cy="344358"/>
          </a:xfrm>
          <a:prstGeom prst="straightConnector1">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a:extLst>
              <a:ext uri="{FF2B5EF4-FFF2-40B4-BE49-F238E27FC236}">
                <a16:creationId xmlns:a16="http://schemas.microsoft.com/office/drawing/2014/main" id="{F0A00024-A7FC-4D08-AD39-79265F3D14C4}"/>
              </a:ext>
            </a:extLst>
          </p:cNvPr>
          <p:cNvCxnSpPr>
            <a:cxnSpLocks/>
            <a:stCxn id="10" idx="0"/>
          </p:cNvCxnSpPr>
          <p:nvPr/>
        </p:nvCxnSpPr>
        <p:spPr bwMode="auto">
          <a:xfrm>
            <a:off x="5594544" y="4944889"/>
            <a:ext cx="1533740" cy="370506"/>
          </a:xfrm>
          <a:prstGeom prst="straightConnector1">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25068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692696"/>
            <a:ext cx="3850734" cy="523220"/>
          </a:xfrm>
          <a:prstGeom prst="rect">
            <a:avLst/>
          </a:prstGeom>
          <a:noFill/>
        </p:spPr>
        <p:txBody>
          <a:bodyPr wrap="none" rtlCol="0">
            <a:spAutoFit/>
          </a:bodyPr>
          <a:lstStyle/>
          <a:p>
            <a:r>
              <a:rPr lang="fr-FR" sz="2800" b="1" i="1" dirty="0"/>
              <a:t>Eléments d’assemblage </a:t>
            </a:r>
          </a:p>
        </p:txBody>
      </p:sp>
      <p:sp>
        <p:nvSpPr>
          <p:cNvPr id="3" name="ZoneTexte 2"/>
          <p:cNvSpPr txBox="1"/>
          <p:nvPr/>
        </p:nvSpPr>
        <p:spPr>
          <a:xfrm>
            <a:off x="1439652" y="1808820"/>
            <a:ext cx="2675732" cy="4401205"/>
          </a:xfrm>
          <a:prstGeom prst="rect">
            <a:avLst/>
          </a:prstGeom>
          <a:noFill/>
        </p:spPr>
        <p:txBody>
          <a:bodyPr wrap="none" rtlCol="0">
            <a:spAutoFit/>
          </a:bodyPr>
          <a:lstStyle/>
          <a:p>
            <a:r>
              <a:rPr lang="fr-FR" sz="2800" b="1" i="1" dirty="0"/>
              <a:t>Vis</a:t>
            </a:r>
          </a:p>
          <a:p>
            <a:r>
              <a:rPr lang="fr-FR" sz="2800" b="1" i="1" dirty="0"/>
              <a:t>Ecrou</a:t>
            </a:r>
          </a:p>
          <a:p>
            <a:r>
              <a:rPr lang="fr-FR" sz="2800" b="1" i="1" dirty="0"/>
              <a:t>Goupille</a:t>
            </a:r>
          </a:p>
          <a:p>
            <a:r>
              <a:rPr lang="fr-FR" sz="2800" b="1" i="1" dirty="0"/>
              <a:t>Pion de centrage</a:t>
            </a:r>
          </a:p>
          <a:p>
            <a:r>
              <a:rPr lang="fr-FR" sz="2800" b="1" i="1" dirty="0"/>
              <a:t>Clavette</a:t>
            </a:r>
          </a:p>
          <a:p>
            <a:r>
              <a:rPr lang="fr-FR" sz="2800" b="1" i="1" dirty="0" err="1"/>
              <a:t>Circlips</a:t>
            </a:r>
            <a:endParaRPr lang="fr-FR" sz="2800" b="1" i="1" dirty="0"/>
          </a:p>
          <a:p>
            <a:r>
              <a:rPr lang="fr-FR" sz="2800" b="1" i="1" dirty="0"/>
              <a:t>Entretoise</a:t>
            </a:r>
          </a:p>
          <a:p>
            <a:r>
              <a:rPr lang="fr-FR" sz="2800" b="1" i="1" dirty="0"/>
              <a:t>Cales de réglage</a:t>
            </a:r>
          </a:p>
          <a:p>
            <a:endParaRPr lang="fr-FR" sz="2800" b="1" i="1" dirty="0"/>
          </a:p>
          <a:p>
            <a:endParaRPr lang="fr-FR" sz="2800" b="1" i="1" dirty="0"/>
          </a:p>
        </p:txBody>
      </p:sp>
    </p:spTree>
    <p:extLst>
      <p:ext uri="{BB962C8B-B14F-4D97-AF65-F5344CB8AC3E}">
        <p14:creationId xmlns:p14="http://schemas.microsoft.com/office/powerpoint/2010/main" val="275659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692696"/>
            <a:ext cx="1189749" cy="523220"/>
          </a:xfrm>
          <a:prstGeom prst="rect">
            <a:avLst/>
          </a:prstGeom>
          <a:noFill/>
        </p:spPr>
        <p:txBody>
          <a:bodyPr wrap="none" rtlCol="0">
            <a:spAutoFit/>
          </a:bodyPr>
          <a:lstStyle/>
          <a:p>
            <a:r>
              <a:rPr lang="fr-FR" sz="2800" b="1" i="1" dirty="0"/>
              <a:t>Les vis</a:t>
            </a:r>
          </a:p>
        </p:txBody>
      </p:sp>
      <p:pic>
        <p:nvPicPr>
          <p:cNvPr id="4" name="Image 3"/>
          <p:cNvPicPr>
            <a:picLocks noChangeAspect="1"/>
          </p:cNvPicPr>
          <p:nvPr/>
        </p:nvPicPr>
        <p:blipFill>
          <a:blip r:embed="rId2"/>
          <a:stretch>
            <a:fillRect/>
          </a:stretch>
        </p:blipFill>
        <p:spPr>
          <a:xfrm>
            <a:off x="1217401" y="1801863"/>
            <a:ext cx="2592359" cy="933847"/>
          </a:xfrm>
          <a:prstGeom prst="rect">
            <a:avLst/>
          </a:prstGeom>
        </p:spPr>
      </p:pic>
      <p:pic>
        <p:nvPicPr>
          <p:cNvPr id="7" name="Image 6"/>
          <p:cNvPicPr>
            <a:picLocks noChangeAspect="1"/>
          </p:cNvPicPr>
          <p:nvPr/>
        </p:nvPicPr>
        <p:blipFill>
          <a:blip r:embed="rId3"/>
          <a:stretch>
            <a:fillRect/>
          </a:stretch>
        </p:blipFill>
        <p:spPr>
          <a:xfrm>
            <a:off x="1228284" y="4293096"/>
            <a:ext cx="2586209" cy="871922"/>
          </a:xfrm>
          <a:prstGeom prst="rect">
            <a:avLst/>
          </a:prstGeom>
        </p:spPr>
      </p:pic>
      <p:pic>
        <p:nvPicPr>
          <p:cNvPr id="10" name="Image 9"/>
          <p:cNvPicPr>
            <a:picLocks noChangeAspect="1"/>
          </p:cNvPicPr>
          <p:nvPr/>
        </p:nvPicPr>
        <p:blipFill>
          <a:blip r:embed="rId4"/>
          <a:stretch>
            <a:fillRect/>
          </a:stretch>
        </p:blipFill>
        <p:spPr>
          <a:xfrm>
            <a:off x="1176077" y="2989995"/>
            <a:ext cx="2647172" cy="1044649"/>
          </a:xfrm>
          <a:prstGeom prst="rect">
            <a:avLst/>
          </a:prstGeom>
        </p:spPr>
      </p:pic>
      <p:pic>
        <p:nvPicPr>
          <p:cNvPr id="11" name="Image 10"/>
          <p:cNvPicPr>
            <a:picLocks noChangeAspect="1"/>
          </p:cNvPicPr>
          <p:nvPr/>
        </p:nvPicPr>
        <p:blipFill>
          <a:blip r:embed="rId5"/>
          <a:stretch>
            <a:fillRect/>
          </a:stretch>
        </p:blipFill>
        <p:spPr>
          <a:xfrm>
            <a:off x="1273692" y="5423470"/>
            <a:ext cx="2479775" cy="1044116"/>
          </a:xfrm>
          <a:prstGeom prst="rect">
            <a:avLst/>
          </a:prstGeom>
        </p:spPr>
      </p:pic>
      <p:pic>
        <p:nvPicPr>
          <p:cNvPr id="5" name="Image 4">
            <a:extLst>
              <a:ext uri="{FF2B5EF4-FFF2-40B4-BE49-F238E27FC236}">
                <a16:creationId xmlns:a16="http://schemas.microsoft.com/office/drawing/2014/main" id="{3CC407D3-47C7-4694-915B-DE118C400EAA}"/>
              </a:ext>
            </a:extLst>
          </p:cNvPr>
          <p:cNvPicPr>
            <a:picLocks noChangeAspect="1"/>
          </p:cNvPicPr>
          <p:nvPr/>
        </p:nvPicPr>
        <p:blipFill>
          <a:blip r:embed="rId6"/>
          <a:stretch>
            <a:fillRect/>
          </a:stretch>
        </p:blipFill>
        <p:spPr>
          <a:xfrm rot="10800000">
            <a:off x="4253314" y="4293096"/>
            <a:ext cx="2008681" cy="1044648"/>
          </a:xfrm>
          <a:prstGeom prst="rect">
            <a:avLst/>
          </a:prstGeom>
        </p:spPr>
      </p:pic>
      <p:pic>
        <p:nvPicPr>
          <p:cNvPr id="6" name="Image 5">
            <a:extLst>
              <a:ext uri="{FF2B5EF4-FFF2-40B4-BE49-F238E27FC236}">
                <a16:creationId xmlns:a16="http://schemas.microsoft.com/office/drawing/2014/main" id="{E40A29E9-9DB9-47D2-B904-E6352D0C6B03}"/>
              </a:ext>
            </a:extLst>
          </p:cNvPr>
          <p:cNvPicPr>
            <a:picLocks noChangeAspect="1"/>
          </p:cNvPicPr>
          <p:nvPr/>
        </p:nvPicPr>
        <p:blipFill>
          <a:blip r:embed="rId7"/>
          <a:stretch>
            <a:fillRect/>
          </a:stretch>
        </p:blipFill>
        <p:spPr>
          <a:xfrm>
            <a:off x="4289159" y="5553769"/>
            <a:ext cx="1943100" cy="900664"/>
          </a:xfrm>
          <a:prstGeom prst="rect">
            <a:avLst/>
          </a:prstGeom>
        </p:spPr>
      </p:pic>
      <p:pic>
        <p:nvPicPr>
          <p:cNvPr id="12" name="Image 11">
            <a:extLst>
              <a:ext uri="{FF2B5EF4-FFF2-40B4-BE49-F238E27FC236}">
                <a16:creationId xmlns:a16="http://schemas.microsoft.com/office/drawing/2014/main" id="{006ADA77-CC81-42A2-A458-C7239FA9312D}"/>
              </a:ext>
            </a:extLst>
          </p:cNvPr>
          <p:cNvPicPr>
            <a:picLocks noChangeAspect="1"/>
          </p:cNvPicPr>
          <p:nvPr/>
        </p:nvPicPr>
        <p:blipFill>
          <a:blip r:embed="rId8"/>
          <a:stretch>
            <a:fillRect/>
          </a:stretch>
        </p:blipFill>
        <p:spPr>
          <a:xfrm>
            <a:off x="4253313" y="2928713"/>
            <a:ext cx="1882870" cy="1087643"/>
          </a:xfrm>
          <a:prstGeom prst="rect">
            <a:avLst/>
          </a:prstGeom>
        </p:spPr>
      </p:pic>
      <p:pic>
        <p:nvPicPr>
          <p:cNvPr id="14" name="Image 13">
            <a:extLst>
              <a:ext uri="{FF2B5EF4-FFF2-40B4-BE49-F238E27FC236}">
                <a16:creationId xmlns:a16="http://schemas.microsoft.com/office/drawing/2014/main" id="{88FE3248-5C32-45D5-92BD-1C1566BD48F8}"/>
              </a:ext>
            </a:extLst>
          </p:cNvPr>
          <p:cNvPicPr>
            <a:picLocks noChangeAspect="1"/>
          </p:cNvPicPr>
          <p:nvPr/>
        </p:nvPicPr>
        <p:blipFill>
          <a:blip r:embed="rId9"/>
          <a:stretch>
            <a:fillRect/>
          </a:stretch>
        </p:blipFill>
        <p:spPr>
          <a:xfrm>
            <a:off x="4139952" y="1757176"/>
            <a:ext cx="2127159" cy="1006170"/>
          </a:xfrm>
          <a:prstGeom prst="rect">
            <a:avLst/>
          </a:prstGeom>
        </p:spPr>
      </p:pic>
      <p:sp>
        <p:nvSpPr>
          <p:cNvPr id="15" name="ZoneTexte 14">
            <a:extLst>
              <a:ext uri="{FF2B5EF4-FFF2-40B4-BE49-F238E27FC236}">
                <a16:creationId xmlns:a16="http://schemas.microsoft.com/office/drawing/2014/main" id="{6EB8AB19-4292-4945-BDF4-19F735EE64E2}"/>
              </a:ext>
            </a:extLst>
          </p:cNvPr>
          <p:cNvSpPr txBox="1"/>
          <p:nvPr/>
        </p:nvSpPr>
        <p:spPr>
          <a:xfrm>
            <a:off x="6480212" y="1952836"/>
            <a:ext cx="2152128" cy="369332"/>
          </a:xfrm>
          <a:prstGeom prst="rect">
            <a:avLst/>
          </a:prstGeom>
          <a:noFill/>
        </p:spPr>
        <p:txBody>
          <a:bodyPr wrap="none" rtlCol="0">
            <a:spAutoFit/>
          </a:bodyPr>
          <a:lstStyle/>
          <a:p>
            <a:r>
              <a:rPr lang="fr-FR" sz="1800" dirty="0">
                <a:solidFill>
                  <a:srgbClr val="0000FF"/>
                </a:solidFill>
              </a:rPr>
              <a:t>Vis à tête hexagonale</a:t>
            </a:r>
          </a:p>
        </p:txBody>
      </p:sp>
      <p:sp>
        <p:nvSpPr>
          <p:cNvPr id="16" name="ZoneTexte 15">
            <a:extLst>
              <a:ext uri="{FF2B5EF4-FFF2-40B4-BE49-F238E27FC236}">
                <a16:creationId xmlns:a16="http://schemas.microsoft.com/office/drawing/2014/main" id="{D8A20A72-9A5E-498B-AC4E-2300C6D8AD02}"/>
              </a:ext>
            </a:extLst>
          </p:cNvPr>
          <p:cNvSpPr txBox="1"/>
          <p:nvPr/>
        </p:nvSpPr>
        <p:spPr>
          <a:xfrm>
            <a:off x="6480212" y="3239688"/>
            <a:ext cx="1716111" cy="369332"/>
          </a:xfrm>
          <a:prstGeom prst="rect">
            <a:avLst/>
          </a:prstGeom>
          <a:noFill/>
        </p:spPr>
        <p:txBody>
          <a:bodyPr wrap="none" rtlCol="0">
            <a:spAutoFit/>
          </a:bodyPr>
          <a:lstStyle/>
          <a:p>
            <a:r>
              <a:rPr lang="fr-FR" sz="1800" dirty="0">
                <a:solidFill>
                  <a:srgbClr val="0000FF"/>
                </a:solidFill>
              </a:rPr>
              <a:t>Vis à tête fraisée</a:t>
            </a:r>
          </a:p>
        </p:txBody>
      </p:sp>
      <p:sp>
        <p:nvSpPr>
          <p:cNvPr id="17" name="ZoneTexte 16">
            <a:extLst>
              <a:ext uri="{FF2B5EF4-FFF2-40B4-BE49-F238E27FC236}">
                <a16:creationId xmlns:a16="http://schemas.microsoft.com/office/drawing/2014/main" id="{D126605B-F906-4306-BE92-F00175A70B21}"/>
              </a:ext>
            </a:extLst>
          </p:cNvPr>
          <p:cNvSpPr txBox="1"/>
          <p:nvPr/>
        </p:nvSpPr>
        <p:spPr>
          <a:xfrm>
            <a:off x="6480212" y="4473116"/>
            <a:ext cx="1883849" cy="646331"/>
          </a:xfrm>
          <a:prstGeom prst="rect">
            <a:avLst/>
          </a:prstGeom>
          <a:noFill/>
        </p:spPr>
        <p:txBody>
          <a:bodyPr wrap="none" rtlCol="0">
            <a:spAutoFit/>
          </a:bodyPr>
          <a:lstStyle/>
          <a:p>
            <a:r>
              <a:rPr lang="fr-FR" sz="1800" dirty="0">
                <a:solidFill>
                  <a:srgbClr val="0000FF"/>
                </a:solidFill>
              </a:rPr>
              <a:t>Vis à tête </a:t>
            </a:r>
          </a:p>
          <a:p>
            <a:r>
              <a:rPr lang="fr-FR" sz="1800" dirty="0">
                <a:solidFill>
                  <a:srgbClr val="0000FF"/>
                </a:solidFill>
              </a:rPr>
              <a:t>hexagonale creuse</a:t>
            </a:r>
          </a:p>
        </p:txBody>
      </p:sp>
      <p:sp>
        <p:nvSpPr>
          <p:cNvPr id="18" name="ZoneTexte 17">
            <a:extLst>
              <a:ext uri="{FF2B5EF4-FFF2-40B4-BE49-F238E27FC236}">
                <a16:creationId xmlns:a16="http://schemas.microsoft.com/office/drawing/2014/main" id="{C91FC841-01C5-4380-92B5-6C25CA489048}"/>
              </a:ext>
            </a:extLst>
          </p:cNvPr>
          <p:cNvSpPr txBox="1"/>
          <p:nvPr/>
        </p:nvSpPr>
        <p:spPr>
          <a:xfrm>
            <a:off x="6480212" y="5774840"/>
            <a:ext cx="2152128" cy="369332"/>
          </a:xfrm>
          <a:prstGeom prst="rect">
            <a:avLst/>
          </a:prstGeom>
          <a:noFill/>
        </p:spPr>
        <p:txBody>
          <a:bodyPr wrap="none" rtlCol="0">
            <a:spAutoFit/>
          </a:bodyPr>
          <a:lstStyle/>
          <a:p>
            <a:r>
              <a:rPr lang="fr-FR" sz="1800" dirty="0">
                <a:solidFill>
                  <a:srgbClr val="0000FF"/>
                </a:solidFill>
              </a:rPr>
              <a:t>Vis à tête cylindrique</a:t>
            </a:r>
          </a:p>
        </p:txBody>
      </p:sp>
    </p:spTree>
    <p:extLst>
      <p:ext uri="{BB962C8B-B14F-4D97-AF65-F5344CB8AC3E}">
        <p14:creationId xmlns:p14="http://schemas.microsoft.com/office/powerpoint/2010/main" val="31717048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21148" y="656692"/>
            <a:ext cx="1768433" cy="523220"/>
          </a:xfrm>
          <a:prstGeom prst="rect">
            <a:avLst/>
          </a:prstGeom>
          <a:noFill/>
        </p:spPr>
        <p:txBody>
          <a:bodyPr wrap="none" rtlCol="0">
            <a:spAutoFit/>
          </a:bodyPr>
          <a:lstStyle/>
          <a:p>
            <a:r>
              <a:rPr lang="fr-FR" sz="2800" b="1" i="1" dirty="0"/>
              <a:t>Les écrous</a:t>
            </a:r>
          </a:p>
        </p:txBody>
      </p:sp>
      <p:pic>
        <p:nvPicPr>
          <p:cNvPr id="4" name="Image 3"/>
          <p:cNvPicPr>
            <a:picLocks noChangeAspect="1"/>
          </p:cNvPicPr>
          <p:nvPr/>
        </p:nvPicPr>
        <p:blipFill>
          <a:blip r:embed="rId2"/>
          <a:stretch>
            <a:fillRect/>
          </a:stretch>
        </p:blipFill>
        <p:spPr>
          <a:xfrm>
            <a:off x="1700026" y="2060848"/>
            <a:ext cx="2151894" cy="1315270"/>
          </a:xfrm>
          <a:prstGeom prst="rect">
            <a:avLst/>
          </a:prstGeom>
        </p:spPr>
      </p:pic>
      <p:pic>
        <p:nvPicPr>
          <p:cNvPr id="5" name="Image 4"/>
          <p:cNvPicPr>
            <a:picLocks noChangeAspect="1"/>
          </p:cNvPicPr>
          <p:nvPr/>
        </p:nvPicPr>
        <p:blipFill>
          <a:blip r:embed="rId3"/>
          <a:stretch>
            <a:fillRect/>
          </a:stretch>
        </p:blipFill>
        <p:spPr>
          <a:xfrm>
            <a:off x="5688124" y="2232679"/>
            <a:ext cx="1269671" cy="971608"/>
          </a:xfrm>
          <a:prstGeom prst="rect">
            <a:avLst/>
          </a:prstGeom>
        </p:spPr>
      </p:pic>
      <p:pic>
        <p:nvPicPr>
          <p:cNvPr id="6" name="Image 5">
            <a:extLst>
              <a:ext uri="{FF2B5EF4-FFF2-40B4-BE49-F238E27FC236}">
                <a16:creationId xmlns:a16="http://schemas.microsoft.com/office/drawing/2014/main" id="{455A1CE6-254F-44E2-BEEC-BFE86DB818DA}"/>
              </a:ext>
            </a:extLst>
          </p:cNvPr>
          <p:cNvPicPr>
            <a:picLocks noChangeAspect="1"/>
          </p:cNvPicPr>
          <p:nvPr/>
        </p:nvPicPr>
        <p:blipFill>
          <a:blip r:embed="rId4"/>
          <a:stretch>
            <a:fillRect/>
          </a:stretch>
        </p:blipFill>
        <p:spPr>
          <a:xfrm>
            <a:off x="1907704" y="4323608"/>
            <a:ext cx="1720343" cy="2040647"/>
          </a:xfrm>
          <a:prstGeom prst="rect">
            <a:avLst/>
          </a:prstGeom>
        </p:spPr>
      </p:pic>
      <p:sp>
        <p:nvSpPr>
          <p:cNvPr id="7" name="ZoneTexte 6">
            <a:extLst>
              <a:ext uri="{FF2B5EF4-FFF2-40B4-BE49-F238E27FC236}">
                <a16:creationId xmlns:a16="http://schemas.microsoft.com/office/drawing/2014/main" id="{ED33098D-66A3-4390-BFD3-ACB993F82B9F}"/>
              </a:ext>
            </a:extLst>
          </p:cNvPr>
          <p:cNvSpPr txBox="1"/>
          <p:nvPr/>
        </p:nvSpPr>
        <p:spPr>
          <a:xfrm>
            <a:off x="1221358" y="3887760"/>
            <a:ext cx="6363607" cy="369332"/>
          </a:xfrm>
          <a:prstGeom prst="rect">
            <a:avLst/>
          </a:prstGeom>
          <a:noFill/>
        </p:spPr>
        <p:txBody>
          <a:bodyPr wrap="square" rtlCol="0">
            <a:spAutoFit/>
          </a:bodyPr>
          <a:lstStyle/>
          <a:p>
            <a:r>
              <a:rPr lang="fr-FR" sz="1800" dirty="0">
                <a:solidFill>
                  <a:srgbClr val="0000FF"/>
                </a:solidFill>
              </a:rPr>
              <a:t>Ecrou à encoches (utilisé principalement avec les roulements). </a:t>
            </a:r>
          </a:p>
        </p:txBody>
      </p:sp>
      <p:sp>
        <p:nvSpPr>
          <p:cNvPr id="8" name="ZoneTexte 7">
            <a:extLst>
              <a:ext uri="{FF2B5EF4-FFF2-40B4-BE49-F238E27FC236}">
                <a16:creationId xmlns:a16="http://schemas.microsoft.com/office/drawing/2014/main" id="{4B6B786D-1999-4446-9A8B-38854BC0BB14}"/>
              </a:ext>
            </a:extLst>
          </p:cNvPr>
          <p:cNvSpPr txBox="1"/>
          <p:nvPr/>
        </p:nvSpPr>
        <p:spPr>
          <a:xfrm>
            <a:off x="1898528" y="1659578"/>
            <a:ext cx="2025400" cy="369332"/>
          </a:xfrm>
          <a:prstGeom prst="rect">
            <a:avLst/>
          </a:prstGeom>
          <a:noFill/>
        </p:spPr>
        <p:txBody>
          <a:bodyPr wrap="square" rtlCol="0">
            <a:spAutoFit/>
          </a:bodyPr>
          <a:lstStyle/>
          <a:p>
            <a:r>
              <a:rPr lang="fr-FR" sz="1800" dirty="0">
                <a:solidFill>
                  <a:srgbClr val="0000FF"/>
                </a:solidFill>
              </a:rPr>
              <a:t>Ecrou hexagonal. </a:t>
            </a:r>
          </a:p>
        </p:txBody>
      </p:sp>
      <p:pic>
        <p:nvPicPr>
          <p:cNvPr id="9" name="Image 8">
            <a:extLst>
              <a:ext uri="{FF2B5EF4-FFF2-40B4-BE49-F238E27FC236}">
                <a16:creationId xmlns:a16="http://schemas.microsoft.com/office/drawing/2014/main" id="{9B8484A8-2D50-4427-AF0D-AC3E0593A896}"/>
              </a:ext>
            </a:extLst>
          </p:cNvPr>
          <p:cNvPicPr>
            <a:picLocks noChangeAspect="1"/>
          </p:cNvPicPr>
          <p:nvPr/>
        </p:nvPicPr>
        <p:blipFill>
          <a:blip r:embed="rId5"/>
          <a:stretch>
            <a:fillRect/>
          </a:stretch>
        </p:blipFill>
        <p:spPr>
          <a:xfrm>
            <a:off x="5072949" y="4729809"/>
            <a:ext cx="2500019" cy="1395227"/>
          </a:xfrm>
          <a:prstGeom prst="rect">
            <a:avLst/>
          </a:prstGeom>
        </p:spPr>
      </p:pic>
      <p:sp>
        <p:nvSpPr>
          <p:cNvPr id="10" name="Légende encadrée 1 16">
            <a:extLst>
              <a:ext uri="{FF2B5EF4-FFF2-40B4-BE49-F238E27FC236}">
                <a16:creationId xmlns:a16="http://schemas.microsoft.com/office/drawing/2014/main" id="{2E164416-0D58-4EE3-8134-8F6E937F170F}"/>
              </a:ext>
            </a:extLst>
          </p:cNvPr>
          <p:cNvSpPr/>
          <p:nvPr/>
        </p:nvSpPr>
        <p:spPr bwMode="auto">
          <a:xfrm>
            <a:off x="3799339" y="5781416"/>
            <a:ext cx="1082092" cy="176906"/>
          </a:xfrm>
          <a:prstGeom prst="borderCallout1">
            <a:avLst>
              <a:gd name="adj1" fmla="val 50497"/>
              <a:gd name="adj2" fmla="val -976"/>
              <a:gd name="adj3" fmla="val 50622"/>
              <a:gd name="adj4" fmla="val -48090"/>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dirty="0">
                <a:ln>
                  <a:noFill/>
                </a:ln>
                <a:solidFill>
                  <a:srgbClr val="0000FF"/>
                </a:solidFill>
                <a:effectLst/>
                <a:latin typeface="Times New Roman" pitchFamily="18" charset="0"/>
              </a:rPr>
              <a:t>Ecrou à encoches</a:t>
            </a:r>
            <a:endParaRPr kumimoji="0" lang="fr-FR" sz="1000" b="1" i="0" u="none" strike="noStrike" cap="none" normalizeH="0" baseline="0" dirty="0">
              <a:ln>
                <a:noFill/>
              </a:ln>
              <a:solidFill>
                <a:srgbClr val="0000FF"/>
              </a:solidFill>
              <a:effectLst/>
              <a:latin typeface="Times New Roman" pitchFamily="18" charset="0"/>
            </a:endParaRPr>
          </a:p>
        </p:txBody>
      </p:sp>
      <p:sp>
        <p:nvSpPr>
          <p:cNvPr id="11" name="Légende encadrée 1 16">
            <a:extLst>
              <a:ext uri="{FF2B5EF4-FFF2-40B4-BE49-F238E27FC236}">
                <a16:creationId xmlns:a16="http://schemas.microsoft.com/office/drawing/2014/main" id="{E3E4E7E1-2D37-42DD-B374-12B6CE3B6557}"/>
              </a:ext>
            </a:extLst>
          </p:cNvPr>
          <p:cNvSpPr/>
          <p:nvPr/>
        </p:nvSpPr>
        <p:spPr bwMode="auto">
          <a:xfrm>
            <a:off x="3799339" y="4875481"/>
            <a:ext cx="1207646" cy="176906"/>
          </a:xfrm>
          <a:prstGeom prst="borderCallout1">
            <a:avLst>
              <a:gd name="adj1" fmla="val 50497"/>
              <a:gd name="adj2" fmla="val -976"/>
              <a:gd name="adj3" fmla="val -73431"/>
              <a:gd name="adj4" fmla="val -56913"/>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dirty="0">
                <a:ln>
                  <a:noFill/>
                </a:ln>
                <a:solidFill>
                  <a:srgbClr val="0000FF"/>
                </a:solidFill>
                <a:effectLst/>
                <a:latin typeface="Times New Roman" pitchFamily="18" charset="0"/>
              </a:rPr>
              <a:t>Rondelle à créneaux</a:t>
            </a:r>
            <a:endParaRPr kumimoji="0" lang="fr-FR" sz="1000" b="1" i="0" u="none" strike="noStrike" cap="none" normalizeH="0" baseline="0" dirty="0">
              <a:ln>
                <a:noFill/>
              </a:ln>
              <a:solidFill>
                <a:srgbClr val="0000FF"/>
              </a:solidFill>
              <a:effectLst/>
              <a:latin typeface="Times New Roman" pitchFamily="18" charset="0"/>
            </a:endParaRPr>
          </a:p>
        </p:txBody>
      </p:sp>
    </p:spTree>
    <p:extLst>
      <p:ext uri="{BB962C8B-B14F-4D97-AF65-F5344CB8AC3E}">
        <p14:creationId xmlns:p14="http://schemas.microsoft.com/office/powerpoint/2010/main" val="34435252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8"/>
          <p:cNvSpPr txBox="1"/>
          <p:nvPr/>
        </p:nvSpPr>
        <p:spPr>
          <a:xfrm>
            <a:off x="1295636" y="584684"/>
            <a:ext cx="5710218" cy="523220"/>
          </a:xfrm>
          <a:prstGeom prst="rect">
            <a:avLst/>
          </a:prstGeom>
          <a:noFill/>
        </p:spPr>
        <p:txBody>
          <a:bodyPr wrap="none" rtlCol="0">
            <a:spAutoFit/>
          </a:bodyPr>
          <a:lstStyle/>
          <a:p>
            <a:r>
              <a:rPr lang="fr-FR" sz="2800" b="1" i="1" dirty="0"/>
              <a:t>Entretoise , cales de réglage, rondelle</a:t>
            </a:r>
          </a:p>
        </p:txBody>
      </p:sp>
      <p:grpSp>
        <p:nvGrpSpPr>
          <p:cNvPr id="11" name="Groupe 10"/>
          <p:cNvGrpSpPr/>
          <p:nvPr/>
        </p:nvGrpSpPr>
        <p:grpSpPr>
          <a:xfrm>
            <a:off x="2707885" y="2348880"/>
            <a:ext cx="4448028" cy="3924436"/>
            <a:chOff x="4215197" y="2492896"/>
            <a:chExt cx="4448028" cy="3924436"/>
          </a:xfrm>
        </p:grpSpPr>
        <p:pic>
          <p:nvPicPr>
            <p:cNvPr id="21" name="Image 20"/>
            <p:cNvPicPr>
              <a:picLocks noChangeAspect="1"/>
            </p:cNvPicPr>
            <p:nvPr/>
          </p:nvPicPr>
          <p:blipFill rotWithShape="1">
            <a:blip r:embed="rId2"/>
            <a:srcRect t="16866"/>
            <a:stretch/>
          </p:blipFill>
          <p:spPr>
            <a:xfrm>
              <a:off x="4215197" y="2492896"/>
              <a:ext cx="4448028" cy="3924436"/>
            </a:xfrm>
            <a:prstGeom prst="rect">
              <a:avLst/>
            </a:prstGeom>
          </p:spPr>
        </p:pic>
        <p:cxnSp>
          <p:nvCxnSpPr>
            <p:cNvPr id="22" name="Connecteur droit 21"/>
            <p:cNvCxnSpPr/>
            <p:nvPr/>
          </p:nvCxnSpPr>
          <p:spPr bwMode="auto">
            <a:xfrm flipH="1">
              <a:off x="6372200" y="2960948"/>
              <a:ext cx="32403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p:cNvCxnSpPr/>
            <p:nvPr/>
          </p:nvCxnSpPr>
          <p:spPr bwMode="auto">
            <a:xfrm flipH="1">
              <a:off x="7884368" y="2960948"/>
              <a:ext cx="144016" cy="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Connecteur droit 23"/>
            <p:cNvCxnSpPr/>
            <p:nvPr/>
          </p:nvCxnSpPr>
          <p:spPr bwMode="auto">
            <a:xfrm flipH="1">
              <a:off x="8172400" y="2952564"/>
              <a:ext cx="63624"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eur droit 24"/>
            <p:cNvCxnSpPr/>
            <p:nvPr/>
          </p:nvCxnSpPr>
          <p:spPr bwMode="auto">
            <a:xfrm flipH="1" flipV="1">
              <a:off x="6372200" y="3104964"/>
              <a:ext cx="25202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Connecteur droit 25"/>
            <p:cNvCxnSpPr/>
            <p:nvPr/>
          </p:nvCxnSpPr>
          <p:spPr bwMode="auto">
            <a:xfrm flipH="1">
              <a:off x="7992380" y="3104964"/>
              <a:ext cx="7200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Connecteur droit 26"/>
            <p:cNvCxnSpPr/>
            <p:nvPr/>
          </p:nvCxnSpPr>
          <p:spPr bwMode="auto">
            <a:xfrm flipH="1">
              <a:off x="8172400" y="3104964"/>
              <a:ext cx="72008" cy="838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Connecteur droit 27"/>
            <p:cNvCxnSpPr/>
            <p:nvPr/>
          </p:nvCxnSpPr>
          <p:spPr bwMode="auto">
            <a:xfrm>
              <a:off x="5148064" y="6057292"/>
              <a:ext cx="0" cy="18002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eur droit 28"/>
            <p:cNvCxnSpPr/>
            <p:nvPr/>
          </p:nvCxnSpPr>
          <p:spPr bwMode="auto">
            <a:xfrm>
              <a:off x="5004048" y="5913276"/>
              <a:ext cx="0" cy="324036"/>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Connecteur droit 29"/>
            <p:cNvCxnSpPr/>
            <p:nvPr/>
          </p:nvCxnSpPr>
          <p:spPr bwMode="auto">
            <a:xfrm flipH="1">
              <a:off x="5035488" y="4617132"/>
              <a:ext cx="4564" cy="108012"/>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Connecteur droit 30"/>
            <p:cNvCxnSpPr/>
            <p:nvPr/>
          </p:nvCxnSpPr>
          <p:spPr bwMode="auto">
            <a:xfrm>
              <a:off x="5040052" y="440110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31"/>
            <p:cNvCxnSpPr/>
            <p:nvPr/>
          </p:nvCxnSpPr>
          <p:spPr bwMode="auto">
            <a:xfrm>
              <a:off x="5184068" y="440110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eur droit 32"/>
            <p:cNvCxnSpPr/>
            <p:nvPr/>
          </p:nvCxnSpPr>
          <p:spPr bwMode="auto">
            <a:xfrm>
              <a:off x="5184068" y="4581128"/>
              <a:ext cx="0" cy="36004"/>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9" name="Légende encadrée 1 18"/>
          <p:cNvSpPr/>
          <p:nvPr/>
        </p:nvSpPr>
        <p:spPr bwMode="auto">
          <a:xfrm>
            <a:off x="6920353" y="5697252"/>
            <a:ext cx="639979" cy="183372"/>
          </a:xfrm>
          <a:prstGeom prst="borderCallout1">
            <a:avLst>
              <a:gd name="adj1" fmla="val 50497"/>
              <a:gd name="adj2" fmla="val 1955"/>
              <a:gd name="adj3" fmla="val -160766"/>
              <a:gd name="adj4" fmla="val -236839"/>
            </a:avLst>
          </a:prstGeom>
          <a:solidFill>
            <a:srgbClr val="FFFFFF"/>
          </a:solidFill>
          <a:ln w="9525" cap="flat" cmpd="sng" algn="ctr">
            <a:solidFill>
              <a:srgbClr val="33CC33"/>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B050"/>
                </a:solidFill>
                <a:effectLst/>
                <a:latin typeface="Times New Roman" pitchFamily="18" charset="0"/>
              </a:rPr>
              <a:t>Rondelle</a:t>
            </a:r>
          </a:p>
        </p:txBody>
      </p:sp>
      <p:sp>
        <p:nvSpPr>
          <p:cNvPr id="20" name="Légende encadrée 1 19"/>
          <p:cNvSpPr/>
          <p:nvPr/>
        </p:nvSpPr>
        <p:spPr bwMode="auto">
          <a:xfrm>
            <a:off x="5430880" y="6273316"/>
            <a:ext cx="661303" cy="180020"/>
          </a:xfrm>
          <a:prstGeom prst="borderCallout1">
            <a:avLst>
              <a:gd name="adj1" fmla="val 36388"/>
              <a:gd name="adj2" fmla="val -396"/>
              <a:gd name="adj3" fmla="val -451883"/>
              <a:gd name="adj4" fmla="val -184480"/>
            </a:avLst>
          </a:prstGeom>
          <a:solidFill>
            <a:srgbClr val="FFFFFF"/>
          </a:solidFill>
          <a:ln w="9525" cap="flat" cmpd="sng" algn="ctr">
            <a:solidFill>
              <a:srgbClr val="FF0000"/>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FF0000"/>
                </a:solidFill>
                <a:effectLst/>
                <a:latin typeface="Times New Roman" pitchFamily="18" charset="0"/>
              </a:rPr>
              <a:t>Entretoise</a:t>
            </a:r>
          </a:p>
        </p:txBody>
      </p:sp>
      <p:pic>
        <p:nvPicPr>
          <p:cNvPr id="7" name="Image 6"/>
          <p:cNvPicPr>
            <a:picLocks noChangeAspect="1"/>
          </p:cNvPicPr>
          <p:nvPr/>
        </p:nvPicPr>
        <p:blipFill>
          <a:blip r:embed="rId3"/>
          <a:stretch>
            <a:fillRect/>
          </a:stretch>
        </p:blipFill>
        <p:spPr>
          <a:xfrm>
            <a:off x="1634678" y="1104553"/>
            <a:ext cx="1112938" cy="1067658"/>
          </a:xfrm>
          <a:prstGeom prst="rect">
            <a:avLst/>
          </a:prstGeom>
        </p:spPr>
      </p:pic>
      <p:pic>
        <p:nvPicPr>
          <p:cNvPr id="34" name="Image 33"/>
          <p:cNvPicPr>
            <a:picLocks noChangeAspect="1"/>
          </p:cNvPicPr>
          <p:nvPr/>
        </p:nvPicPr>
        <p:blipFill>
          <a:blip r:embed="rId4"/>
          <a:stretch>
            <a:fillRect/>
          </a:stretch>
        </p:blipFill>
        <p:spPr>
          <a:xfrm>
            <a:off x="5609423" y="1150150"/>
            <a:ext cx="1231048" cy="751148"/>
          </a:xfrm>
          <a:prstGeom prst="rect">
            <a:avLst/>
          </a:prstGeom>
        </p:spPr>
      </p:pic>
      <p:pic>
        <p:nvPicPr>
          <p:cNvPr id="35" name="Image 34"/>
          <p:cNvPicPr>
            <a:picLocks noChangeAspect="1"/>
          </p:cNvPicPr>
          <p:nvPr/>
        </p:nvPicPr>
        <p:blipFill>
          <a:blip r:embed="rId5"/>
          <a:stretch>
            <a:fillRect/>
          </a:stretch>
        </p:blipFill>
        <p:spPr>
          <a:xfrm>
            <a:off x="3619574" y="1142458"/>
            <a:ext cx="1172756" cy="843267"/>
          </a:xfrm>
          <a:prstGeom prst="rect">
            <a:avLst/>
          </a:prstGeom>
        </p:spPr>
      </p:pic>
      <p:sp>
        <p:nvSpPr>
          <p:cNvPr id="36" name="Ellipse 35"/>
          <p:cNvSpPr/>
          <p:nvPr/>
        </p:nvSpPr>
        <p:spPr bwMode="auto">
          <a:xfrm>
            <a:off x="3463969" y="4530237"/>
            <a:ext cx="268350" cy="25202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37" name="Ellipse 36"/>
          <p:cNvSpPr/>
          <p:nvPr/>
        </p:nvSpPr>
        <p:spPr bwMode="auto">
          <a:xfrm>
            <a:off x="3447647" y="5589240"/>
            <a:ext cx="268350" cy="25202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grpSp>
        <p:nvGrpSpPr>
          <p:cNvPr id="40" name="Groupe 39"/>
          <p:cNvGrpSpPr/>
          <p:nvPr/>
        </p:nvGrpSpPr>
        <p:grpSpPr>
          <a:xfrm>
            <a:off x="1555757" y="4489324"/>
            <a:ext cx="1967193" cy="1136825"/>
            <a:chOff x="1403648" y="4489324"/>
            <a:chExt cx="1967193" cy="1136825"/>
          </a:xfrm>
        </p:grpSpPr>
        <p:sp>
          <p:nvSpPr>
            <p:cNvPr id="17" name="Légende encadrée 1 16"/>
            <p:cNvSpPr/>
            <p:nvPr/>
          </p:nvSpPr>
          <p:spPr bwMode="auto">
            <a:xfrm>
              <a:off x="1403648" y="4489324"/>
              <a:ext cx="1082092" cy="176906"/>
            </a:xfrm>
            <a:prstGeom prst="borderCallout1">
              <a:avLst>
                <a:gd name="adj1" fmla="val 50497"/>
                <a:gd name="adj2" fmla="val 100428"/>
                <a:gd name="adj3" fmla="val 81635"/>
                <a:gd name="adj4" fmla="val 179223"/>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dirty="0">
                  <a:ln>
                    <a:noFill/>
                  </a:ln>
                  <a:solidFill>
                    <a:srgbClr val="0000FF"/>
                  </a:solidFill>
                  <a:effectLst/>
                  <a:latin typeface="Times New Roman" pitchFamily="18" charset="0"/>
                </a:rPr>
                <a:t>Cales de réglage</a:t>
              </a:r>
              <a:endParaRPr kumimoji="0" lang="fr-FR" sz="1000" b="1" i="0" u="none" strike="noStrike" cap="none" normalizeH="0" baseline="0" dirty="0">
                <a:ln>
                  <a:noFill/>
                </a:ln>
                <a:solidFill>
                  <a:srgbClr val="0000FF"/>
                </a:solidFill>
                <a:effectLst/>
                <a:latin typeface="Times New Roman" pitchFamily="18" charset="0"/>
              </a:endParaRPr>
            </a:p>
          </p:txBody>
        </p:sp>
        <p:cxnSp>
          <p:nvCxnSpPr>
            <p:cNvPr id="39" name="Connecteur droit avec flèche 38"/>
            <p:cNvCxnSpPr>
              <a:stCxn id="17" idx="0"/>
              <a:endCxn id="37" idx="1"/>
            </p:cNvCxnSpPr>
            <p:nvPr/>
          </p:nvCxnSpPr>
          <p:spPr bwMode="auto">
            <a:xfrm>
              <a:off x="2485740" y="4577777"/>
              <a:ext cx="885101" cy="1048372"/>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Légende encadrée 1 41"/>
          <p:cNvSpPr/>
          <p:nvPr/>
        </p:nvSpPr>
        <p:spPr bwMode="auto">
          <a:xfrm>
            <a:off x="3285655" y="3546356"/>
            <a:ext cx="1082092" cy="176906"/>
          </a:xfrm>
          <a:prstGeom prst="borderCallout1">
            <a:avLst>
              <a:gd name="adj1" fmla="val 50497"/>
              <a:gd name="adj2" fmla="val 100428"/>
              <a:gd name="adj3" fmla="val -309618"/>
              <a:gd name="adj4" fmla="val 174528"/>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dirty="0">
                <a:ln>
                  <a:noFill/>
                </a:ln>
                <a:solidFill>
                  <a:srgbClr val="0000FF"/>
                </a:solidFill>
                <a:effectLst/>
                <a:latin typeface="Times New Roman" pitchFamily="18" charset="0"/>
              </a:rPr>
              <a:t>Cales de réglage</a:t>
            </a:r>
            <a:endParaRPr kumimoji="0" lang="fr-FR" sz="1000" b="1" i="0" u="none" strike="noStrike" cap="none" normalizeH="0" baseline="0" dirty="0">
              <a:ln>
                <a:noFill/>
              </a:ln>
              <a:solidFill>
                <a:srgbClr val="0000FF"/>
              </a:solidFill>
              <a:effectLst/>
              <a:latin typeface="Times New Roman" pitchFamily="18" charset="0"/>
            </a:endParaRPr>
          </a:p>
        </p:txBody>
      </p:sp>
      <p:cxnSp>
        <p:nvCxnSpPr>
          <p:cNvPr id="43" name="Connecteur droit avec flèche 42"/>
          <p:cNvCxnSpPr>
            <a:endCxn id="45" idx="3"/>
          </p:cNvCxnSpPr>
          <p:nvPr/>
        </p:nvCxnSpPr>
        <p:spPr bwMode="auto">
          <a:xfrm flipV="1">
            <a:off x="4367747" y="2996047"/>
            <a:ext cx="1871825" cy="638763"/>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Ellipse 43"/>
          <p:cNvSpPr/>
          <p:nvPr/>
        </p:nvSpPr>
        <p:spPr bwMode="auto">
          <a:xfrm>
            <a:off x="5120153" y="2780928"/>
            <a:ext cx="268350" cy="25202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45" name="Ellipse 44"/>
          <p:cNvSpPr/>
          <p:nvPr/>
        </p:nvSpPr>
        <p:spPr bwMode="auto">
          <a:xfrm>
            <a:off x="6200273" y="2780928"/>
            <a:ext cx="268350" cy="25202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49" name="Connecteur droit avec flèche 48"/>
          <p:cNvCxnSpPr/>
          <p:nvPr/>
        </p:nvCxnSpPr>
        <p:spPr bwMode="auto">
          <a:xfrm flipH="1" flipV="1">
            <a:off x="4226708" y="4920738"/>
            <a:ext cx="1204173" cy="1424964"/>
          </a:xfrm>
          <a:prstGeom prst="straightConnector1">
            <a:avLst/>
          </a:prstGeom>
          <a:solidFill>
            <a:schemeClr val="accent1"/>
          </a:solidFill>
          <a:ln w="9525"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ZoneTexte 37">
            <a:extLst>
              <a:ext uri="{FF2B5EF4-FFF2-40B4-BE49-F238E27FC236}">
                <a16:creationId xmlns:a16="http://schemas.microsoft.com/office/drawing/2014/main" id="{3AFF889F-3B00-46B5-B694-5EC78C21C9AC}"/>
              </a:ext>
            </a:extLst>
          </p:cNvPr>
          <p:cNvSpPr txBox="1"/>
          <p:nvPr/>
        </p:nvSpPr>
        <p:spPr>
          <a:xfrm>
            <a:off x="7308304" y="2516122"/>
            <a:ext cx="1584176" cy="2031325"/>
          </a:xfrm>
          <a:prstGeom prst="rect">
            <a:avLst/>
          </a:prstGeom>
          <a:noFill/>
        </p:spPr>
        <p:txBody>
          <a:bodyPr wrap="square" rtlCol="0">
            <a:spAutoFit/>
          </a:bodyPr>
          <a:lstStyle/>
          <a:p>
            <a:r>
              <a:rPr lang="fr-FR" sz="1800" b="1" i="1" dirty="0">
                <a:solidFill>
                  <a:srgbClr val="FF0000"/>
                </a:solidFill>
              </a:rPr>
              <a:t>Toutes ces pièces ont une forme de tube cylindrique mais elles ont des fonctions différentes.</a:t>
            </a:r>
          </a:p>
        </p:txBody>
      </p:sp>
      <p:sp>
        <p:nvSpPr>
          <p:cNvPr id="41" name="ZoneTexte 40">
            <a:extLst>
              <a:ext uri="{FF2B5EF4-FFF2-40B4-BE49-F238E27FC236}">
                <a16:creationId xmlns:a16="http://schemas.microsoft.com/office/drawing/2014/main" id="{AFBCB7C5-7FC5-43FA-85A3-CA062768A104}"/>
              </a:ext>
            </a:extLst>
          </p:cNvPr>
          <p:cNvSpPr txBox="1"/>
          <p:nvPr/>
        </p:nvSpPr>
        <p:spPr>
          <a:xfrm>
            <a:off x="1043608" y="2528900"/>
            <a:ext cx="1764196" cy="1077218"/>
          </a:xfrm>
          <a:prstGeom prst="rect">
            <a:avLst/>
          </a:prstGeom>
          <a:noFill/>
        </p:spPr>
        <p:txBody>
          <a:bodyPr wrap="square" rtlCol="0">
            <a:spAutoFit/>
          </a:bodyPr>
          <a:lstStyle/>
          <a:p>
            <a:r>
              <a:rPr lang="fr-FR" sz="1600" b="1" dirty="0">
                <a:solidFill>
                  <a:srgbClr val="0000FF"/>
                </a:solidFill>
              </a:rPr>
              <a:t>Les entretoises sont démontables contrairement aux épaulements</a:t>
            </a:r>
          </a:p>
        </p:txBody>
      </p:sp>
    </p:spTree>
    <p:extLst>
      <p:ext uri="{BB962C8B-B14F-4D97-AF65-F5344CB8AC3E}">
        <p14:creationId xmlns:p14="http://schemas.microsoft.com/office/powerpoint/2010/main" val="324589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620688"/>
            <a:ext cx="1377300" cy="523220"/>
          </a:xfrm>
          <a:prstGeom prst="rect">
            <a:avLst/>
          </a:prstGeom>
          <a:noFill/>
        </p:spPr>
        <p:txBody>
          <a:bodyPr wrap="none" rtlCol="0">
            <a:spAutoFit/>
          </a:bodyPr>
          <a:lstStyle/>
          <a:p>
            <a:r>
              <a:rPr lang="fr-FR" sz="2800" b="1" i="1" dirty="0"/>
              <a:t>Clavette</a:t>
            </a:r>
          </a:p>
        </p:txBody>
      </p:sp>
      <p:pic>
        <p:nvPicPr>
          <p:cNvPr id="3" name="Image 2"/>
          <p:cNvPicPr>
            <a:picLocks noChangeAspect="1"/>
          </p:cNvPicPr>
          <p:nvPr/>
        </p:nvPicPr>
        <p:blipFill>
          <a:blip r:embed="rId2"/>
          <a:stretch>
            <a:fillRect/>
          </a:stretch>
        </p:blipFill>
        <p:spPr>
          <a:xfrm>
            <a:off x="3975586" y="2344656"/>
            <a:ext cx="4496518" cy="2308480"/>
          </a:xfrm>
          <a:prstGeom prst="rect">
            <a:avLst/>
          </a:prstGeom>
        </p:spPr>
      </p:pic>
      <p:pic>
        <p:nvPicPr>
          <p:cNvPr id="4" name="Image 3"/>
          <p:cNvPicPr>
            <a:picLocks noChangeAspect="1"/>
          </p:cNvPicPr>
          <p:nvPr/>
        </p:nvPicPr>
        <p:blipFill>
          <a:blip r:embed="rId3"/>
          <a:stretch>
            <a:fillRect/>
          </a:stretch>
        </p:blipFill>
        <p:spPr>
          <a:xfrm>
            <a:off x="4037642" y="4905164"/>
            <a:ext cx="4422790" cy="1584176"/>
          </a:xfrm>
          <a:prstGeom prst="rect">
            <a:avLst/>
          </a:prstGeom>
        </p:spPr>
      </p:pic>
      <p:pic>
        <p:nvPicPr>
          <p:cNvPr id="5" name="Image 4"/>
          <p:cNvPicPr>
            <a:picLocks noChangeAspect="1"/>
          </p:cNvPicPr>
          <p:nvPr/>
        </p:nvPicPr>
        <p:blipFill>
          <a:blip r:embed="rId4"/>
          <a:stretch>
            <a:fillRect/>
          </a:stretch>
        </p:blipFill>
        <p:spPr>
          <a:xfrm>
            <a:off x="1835696" y="2581061"/>
            <a:ext cx="1271612" cy="920687"/>
          </a:xfrm>
          <a:prstGeom prst="rect">
            <a:avLst/>
          </a:prstGeom>
        </p:spPr>
      </p:pic>
      <p:pic>
        <p:nvPicPr>
          <p:cNvPr id="6" name="Image 5"/>
          <p:cNvPicPr>
            <a:picLocks noChangeAspect="1"/>
          </p:cNvPicPr>
          <p:nvPr/>
        </p:nvPicPr>
        <p:blipFill>
          <a:blip r:embed="rId5"/>
          <a:stretch>
            <a:fillRect/>
          </a:stretch>
        </p:blipFill>
        <p:spPr>
          <a:xfrm>
            <a:off x="4175956" y="368660"/>
            <a:ext cx="2412268" cy="1826573"/>
          </a:xfrm>
          <a:prstGeom prst="rect">
            <a:avLst/>
          </a:prstGeom>
        </p:spPr>
      </p:pic>
      <p:pic>
        <p:nvPicPr>
          <p:cNvPr id="7" name="Image 6"/>
          <p:cNvPicPr>
            <a:picLocks noChangeAspect="1"/>
          </p:cNvPicPr>
          <p:nvPr/>
        </p:nvPicPr>
        <p:blipFill>
          <a:blip r:embed="rId6"/>
          <a:stretch>
            <a:fillRect/>
          </a:stretch>
        </p:blipFill>
        <p:spPr>
          <a:xfrm>
            <a:off x="1885970" y="4898494"/>
            <a:ext cx="1171062" cy="922519"/>
          </a:xfrm>
          <a:prstGeom prst="rect">
            <a:avLst/>
          </a:prstGeom>
        </p:spPr>
      </p:pic>
      <p:sp>
        <p:nvSpPr>
          <p:cNvPr id="8" name="Légende encadrée 1 7"/>
          <p:cNvSpPr/>
          <p:nvPr/>
        </p:nvSpPr>
        <p:spPr bwMode="auto">
          <a:xfrm>
            <a:off x="3798683" y="731209"/>
            <a:ext cx="754546" cy="302178"/>
          </a:xfrm>
          <a:prstGeom prst="borderCallout1">
            <a:avLst>
              <a:gd name="adj1" fmla="val 50259"/>
              <a:gd name="adj2" fmla="val 100556"/>
              <a:gd name="adj3" fmla="val 122450"/>
              <a:gd name="adj4" fmla="val 147223"/>
            </a:avLst>
          </a:prstGeom>
          <a:solidFill>
            <a:srgbClr val="FFFFFF"/>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rPr>
              <a:t>Clavette</a:t>
            </a:r>
          </a:p>
        </p:txBody>
      </p:sp>
      <p:sp>
        <p:nvSpPr>
          <p:cNvPr id="9" name="Légende encadrée 1 8"/>
          <p:cNvSpPr/>
          <p:nvPr/>
        </p:nvSpPr>
        <p:spPr bwMode="auto">
          <a:xfrm>
            <a:off x="3339976" y="1458828"/>
            <a:ext cx="635610" cy="294876"/>
          </a:xfrm>
          <a:prstGeom prst="borderCallout1">
            <a:avLst>
              <a:gd name="adj1" fmla="val 50259"/>
              <a:gd name="adj2" fmla="val 100556"/>
              <a:gd name="adj3" fmla="val 104775"/>
              <a:gd name="adj4" fmla="val 188122"/>
            </a:avLst>
          </a:prstGeom>
          <a:solidFill>
            <a:srgbClr val="FFFFFF"/>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sz="1400" dirty="0">
                <a:solidFill>
                  <a:schemeClr val="tx1"/>
                </a:solidFill>
                <a:latin typeface="Times New Roman" pitchFamily="18" charset="0"/>
              </a:rPr>
              <a:t>Arbre</a:t>
            </a:r>
            <a:endParaRPr kumimoji="0" lang="fr-FR" sz="1400" b="0" i="0" u="none" strike="noStrike" cap="none" normalizeH="0" baseline="0" dirty="0">
              <a:ln>
                <a:noFill/>
              </a:ln>
              <a:solidFill>
                <a:schemeClr val="tx1"/>
              </a:solidFill>
              <a:effectLst/>
              <a:latin typeface="Times New Roman" pitchFamily="18" charset="0"/>
            </a:endParaRPr>
          </a:p>
        </p:txBody>
      </p:sp>
      <p:sp>
        <p:nvSpPr>
          <p:cNvPr id="10" name="Légende encadrée 1 9"/>
          <p:cNvSpPr/>
          <p:nvPr/>
        </p:nvSpPr>
        <p:spPr bwMode="auto">
          <a:xfrm>
            <a:off x="6965497" y="989142"/>
            <a:ext cx="754546" cy="302178"/>
          </a:xfrm>
          <a:prstGeom prst="borderCallout1">
            <a:avLst>
              <a:gd name="adj1" fmla="val 46897"/>
              <a:gd name="adj2" fmla="val -1778"/>
              <a:gd name="adj3" fmla="val -1953"/>
              <a:gd name="adj4" fmla="val -119385"/>
            </a:avLst>
          </a:prstGeom>
          <a:solidFill>
            <a:srgbClr val="FFFFFF"/>
          </a:solidFill>
          <a:ln w="1270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Times New Roman" pitchFamily="18" charset="0"/>
              </a:rPr>
              <a:t>Alésage</a:t>
            </a:r>
          </a:p>
        </p:txBody>
      </p:sp>
      <p:sp>
        <p:nvSpPr>
          <p:cNvPr id="11" name="ZoneTexte 10">
            <a:extLst>
              <a:ext uri="{FF2B5EF4-FFF2-40B4-BE49-F238E27FC236}">
                <a16:creationId xmlns:a16="http://schemas.microsoft.com/office/drawing/2014/main" id="{54EDD955-8E54-4B16-817C-599B4B934847}"/>
              </a:ext>
            </a:extLst>
          </p:cNvPr>
          <p:cNvSpPr txBox="1"/>
          <p:nvPr/>
        </p:nvSpPr>
        <p:spPr>
          <a:xfrm>
            <a:off x="1173779" y="3717032"/>
            <a:ext cx="2595445" cy="707886"/>
          </a:xfrm>
          <a:prstGeom prst="rect">
            <a:avLst/>
          </a:prstGeom>
          <a:noFill/>
        </p:spPr>
        <p:txBody>
          <a:bodyPr wrap="square" rtlCol="0">
            <a:spAutoFit/>
          </a:bodyPr>
          <a:lstStyle/>
          <a:p>
            <a:r>
              <a:rPr lang="fr-FR" sz="2000" b="1" i="1" dirty="0">
                <a:solidFill>
                  <a:srgbClr val="0000FF"/>
                </a:solidFill>
              </a:rPr>
              <a:t>Clavette parallèle de profil et vue de dessus. </a:t>
            </a:r>
          </a:p>
        </p:txBody>
      </p:sp>
      <p:cxnSp>
        <p:nvCxnSpPr>
          <p:cNvPr id="13" name="Connecteur droit avec flèche 12">
            <a:extLst>
              <a:ext uri="{FF2B5EF4-FFF2-40B4-BE49-F238E27FC236}">
                <a16:creationId xmlns:a16="http://schemas.microsoft.com/office/drawing/2014/main" id="{60EF1D22-7178-4EEA-9C0C-7EC1C84E1F8A}"/>
              </a:ext>
            </a:extLst>
          </p:cNvPr>
          <p:cNvCxnSpPr>
            <a:stCxn id="11" idx="3"/>
          </p:cNvCxnSpPr>
          <p:nvPr/>
        </p:nvCxnSpPr>
        <p:spPr bwMode="auto">
          <a:xfrm flipV="1">
            <a:off x="3769224" y="3140968"/>
            <a:ext cx="1306832" cy="930007"/>
          </a:xfrm>
          <a:prstGeom prst="straightConnector1">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cteur droit avec flèche 13">
            <a:extLst>
              <a:ext uri="{FF2B5EF4-FFF2-40B4-BE49-F238E27FC236}">
                <a16:creationId xmlns:a16="http://schemas.microsoft.com/office/drawing/2014/main" id="{DFA4473D-B93C-4FA1-8CCF-998A2F258B15}"/>
              </a:ext>
            </a:extLst>
          </p:cNvPr>
          <p:cNvCxnSpPr>
            <a:cxnSpLocks/>
            <a:stCxn id="11" idx="3"/>
          </p:cNvCxnSpPr>
          <p:nvPr/>
        </p:nvCxnSpPr>
        <p:spPr bwMode="auto">
          <a:xfrm>
            <a:off x="3769224" y="4070975"/>
            <a:ext cx="1450848" cy="82221"/>
          </a:xfrm>
          <a:prstGeom prst="straightConnector1">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9" name="ZoneTexte 18">
            <a:extLst>
              <a:ext uri="{FF2B5EF4-FFF2-40B4-BE49-F238E27FC236}">
                <a16:creationId xmlns:a16="http://schemas.microsoft.com/office/drawing/2014/main" id="{A0EE59AB-0F4D-4905-8B45-9E8387A19884}"/>
              </a:ext>
            </a:extLst>
          </p:cNvPr>
          <p:cNvSpPr txBox="1"/>
          <p:nvPr/>
        </p:nvSpPr>
        <p:spPr>
          <a:xfrm>
            <a:off x="1224055" y="5883369"/>
            <a:ext cx="1883254" cy="400110"/>
          </a:xfrm>
          <a:prstGeom prst="rect">
            <a:avLst/>
          </a:prstGeom>
          <a:noFill/>
        </p:spPr>
        <p:txBody>
          <a:bodyPr wrap="square" rtlCol="0">
            <a:spAutoFit/>
          </a:bodyPr>
          <a:lstStyle/>
          <a:p>
            <a:r>
              <a:rPr lang="fr-FR" sz="2000" b="1" i="1" dirty="0">
                <a:solidFill>
                  <a:srgbClr val="0000FF"/>
                </a:solidFill>
              </a:rPr>
              <a:t>Clavette disque.</a:t>
            </a:r>
          </a:p>
        </p:txBody>
      </p:sp>
      <p:cxnSp>
        <p:nvCxnSpPr>
          <p:cNvPr id="20" name="Connecteur droit avec flèche 19">
            <a:extLst>
              <a:ext uri="{FF2B5EF4-FFF2-40B4-BE49-F238E27FC236}">
                <a16:creationId xmlns:a16="http://schemas.microsoft.com/office/drawing/2014/main" id="{E396CE19-744B-4EC4-BA44-7270975448C2}"/>
              </a:ext>
            </a:extLst>
          </p:cNvPr>
          <p:cNvCxnSpPr>
            <a:cxnSpLocks/>
          </p:cNvCxnSpPr>
          <p:nvPr/>
        </p:nvCxnSpPr>
        <p:spPr bwMode="auto">
          <a:xfrm flipV="1">
            <a:off x="3125113" y="5229200"/>
            <a:ext cx="2094959" cy="897592"/>
          </a:xfrm>
          <a:prstGeom prst="straightConnector1">
            <a:avLst/>
          </a:prstGeom>
          <a:solidFill>
            <a:schemeClr val="accent1"/>
          </a:solidFill>
          <a:ln w="12700"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06443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331640" y="620688"/>
            <a:ext cx="1460656" cy="523220"/>
          </a:xfrm>
          <a:prstGeom prst="rect">
            <a:avLst/>
          </a:prstGeom>
          <a:noFill/>
        </p:spPr>
        <p:txBody>
          <a:bodyPr wrap="none" rtlCol="0">
            <a:spAutoFit/>
          </a:bodyPr>
          <a:lstStyle/>
          <a:p>
            <a:r>
              <a:rPr lang="fr-FR" sz="2800" b="1" i="1" dirty="0"/>
              <a:t>Goupille</a:t>
            </a:r>
          </a:p>
        </p:txBody>
      </p:sp>
      <p:pic>
        <p:nvPicPr>
          <p:cNvPr id="3" name="Image 2"/>
          <p:cNvPicPr>
            <a:picLocks noChangeAspect="1"/>
          </p:cNvPicPr>
          <p:nvPr/>
        </p:nvPicPr>
        <p:blipFill>
          <a:blip r:embed="rId2"/>
          <a:stretch>
            <a:fillRect/>
          </a:stretch>
        </p:blipFill>
        <p:spPr>
          <a:xfrm>
            <a:off x="6876256" y="476672"/>
            <a:ext cx="1144471" cy="1002810"/>
          </a:xfrm>
          <a:prstGeom prst="rect">
            <a:avLst/>
          </a:prstGeom>
        </p:spPr>
      </p:pic>
      <p:pic>
        <p:nvPicPr>
          <p:cNvPr id="4" name="Image 3"/>
          <p:cNvPicPr>
            <a:picLocks noChangeAspect="1"/>
          </p:cNvPicPr>
          <p:nvPr/>
        </p:nvPicPr>
        <p:blipFill>
          <a:blip r:embed="rId3"/>
          <a:stretch>
            <a:fillRect/>
          </a:stretch>
        </p:blipFill>
        <p:spPr>
          <a:xfrm>
            <a:off x="4824029" y="440668"/>
            <a:ext cx="1323312" cy="1104477"/>
          </a:xfrm>
          <a:prstGeom prst="rect">
            <a:avLst/>
          </a:prstGeom>
        </p:spPr>
      </p:pic>
      <p:sp>
        <p:nvSpPr>
          <p:cNvPr id="7" name="ZoneTexte 6"/>
          <p:cNvSpPr txBox="1"/>
          <p:nvPr/>
        </p:nvSpPr>
        <p:spPr>
          <a:xfrm>
            <a:off x="1347148" y="4619558"/>
            <a:ext cx="2675732" cy="523220"/>
          </a:xfrm>
          <a:prstGeom prst="rect">
            <a:avLst/>
          </a:prstGeom>
          <a:noFill/>
        </p:spPr>
        <p:txBody>
          <a:bodyPr wrap="none" rtlCol="0">
            <a:spAutoFit/>
          </a:bodyPr>
          <a:lstStyle/>
          <a:p>
            <a:r>
              <a:rPr lang="fr-FR" sz="2800" b="1" i="1" dirty="0"/>
              <a:t>Pion de centrage</a:t>
            </a:r>
          </a:p>
        </p:txBody>
      </p:sp>
      <p:pic>
        <p:nvPicPr>
          <p:cNvPr id="8" name="Image 7"/>
          <p:cNvPicPr>
            <a:picLocks noChangeAspect="1"/>
          </p:cNvPicPr>
          <p:nvPr/>
        </p:nvPicPr>
        <p:blipFill>
          <a:blip r:embed="rId4"/>
          <a:stretch>
            <a:fillRect/>
          </a:stretch>
        </p:blipFill>
        <p:spPr>
          <a:xfrm>
            <a:off x="6602102" y="4111141"/>
            <a:ext cx="2038350" cy="2162175"/>
          </a:xfrm>
          <a:prstGeom prst="rect">
            <a:avLst/>
          </a:prstGeom>
        </p:spPr>
      </p:pic>
      <p:sp>
        <p:nvSpPr>
          <p:cNvPr id="5" name="ZoneTexte 4"/>
          <p:cNvSpPr txBox="1"/>
          <p:nvPr/>
        </p:nvSpPr>
        <p:spPr>
          <a:xfrm>
            <a:off x="1209849" y="5229200"/>
            <a:ext cx="4137837" cy="1015663"/>
          </a:xfrm>
          <a:prstGeom prst="rect">
            <a:avLst/>
          </a:prstGeom>
          <a:noFill/>
        </p:spPr>
        <p:txBody>
          <a:bodyPr wrap="square" rtlCol="0">
            <a:spAutoFit/>
          </a:bodyPr>
          <a:lstStyle/>
          <a:p>
            <a:r>
              <a:rPr lang="fr-FR" sz="2000" b="1" dirty="0">
                <a:solidFill>
                  <a:srgbClr val="FF0000"/>
                </a:solidFill>
              </a:rPr>
              <a:t>Le pion de centrage participe au positionnement de deux pièces l’une par rapport à l’autre.</a:t>
            </a:r>
          </a:p>
        </p:txBody>
      </p:sp>
      <p:sp>
        <p:nvSpPr>
          <p:cNvPr id="9" name="ZoneTexte 8"/>
          <p:cNvSpPr txBox="1"/>
          <p:nvPr/>
        </p:nvSpPr>
        <p:spPr>
          <a:xfrm>
            <a:off x="1203947" y="3041665"/>
            <a:ext cx="3270784" cy="1323439"/>
          </a:xfrm>
          <a:prstGeom prst="rect">
            <a:avLst/>
          </a:prstGeom>
          <a:noFill/>
        </p:spPr>
        <p:txBody>
          <a:bodyPr wrap="square" rtlCol="0">
            <a:spAutoFit/>
          </a:bodyPr>
          <a:lstStyle/>
          <a:p>
            <a:r>
              <a:rPr lang="fr-FR" sz="2000" b="1" dirty="0">
                <a:solidFill>
                  <a:srgbClr val="FF0000"/>
                </a:solidFill>
              </a:rPr>
              <a:t>Ici les deux goupilles et le manchon sont utilisés pour réaliser un accouplement entre les deux arbres 1 et 2.</a:t>
            </a:r>
          </a:p>
        </p:txBody>
      </p:sp>
      <p:grpSp>
        <p:nvGrpSpPr>
          <p:cNvPr id="13" name="Groupe 12"/>
          <p:cNvGrpSpPr/>
          <p:nvPr/>
        </p:nvGrpSpPr>
        <p:grpSpPr>
          <a:xfrm>
            <a:off x="4572001" y="2054303"/>
            <a:ext cx="4104455" cy="1554717"/>
            <a:chOff x="4572001" y="1971154"/>
            <a:chExt cx="4104455" cy="1554717"/>
          </a:xfrm>
        </p:grpSpPr>
        <p:pic>
          <p:nvPicPr>
            <p:cNvPr id="6" name="Image 5"/>
            <p:cNvPicPr>
              <a:picLocks noChangeAspect="1"/>
            </p:cNvPicPr>
            <p:nvPr/>
          </p:nvPicPr>
          <p:blipFill>
            <a:blip r:embed="rId5"/>
            <a:stretch>
              <a:fillRect/>
            </a:stretch>
          </p:blipFill>
          <p:spPr>
            <a:xfrm>
              <a:off x="4572001" y="1971154"/>
              <a:ext cx="4104455" cy="1554717"/>
            </a:xfrm>
            <a:prstGeom prst="rect">
              <a:avLst/>
            </a:prstGeom>
          </p:spPr>
        </p:pic>
        <p:sp>
          <p:nvSpPr>
            <p:cNvPr id="11" name="ZoneTexte 10"/>
            <p:cNvSpPr txBox="1"/>
            <p:nvPr/>
          </p:nvSpPr>
          <p:spPr>
            <a:xfrm>
              <a:off x="5341784" y="3212976"/>
              <a:ext cx="670376" cy="246221"/>
            </a:xfrm>
            <a:prstGeom prst="rect">
              <a:avLst/>
            </a:prstGeom>
            <a:noFill/>
          </p:spPr>
          <p:txBody>
            <a:bodyPr wrap="none" rtlCol="0">
              <a:spAutoFit/>
            </a:bodyPr>
            <a:lstStyle/>
            <a:p>
              <a:r>
                <a:rPr lang="fr-FR" sz="1000" dirty="0"/>
                <a:t>Manchon</a:t>
              </a:r>
            </a:p>
          </p:txBody>
        </p:sp>
        <p:sp>
          <p:nvSpPr>
            <p:cNvPr id="12" name="Forme libre 11"/>
            <p:cNvSpPr/>
            <p:nvPr/>
          </p:nvSpPr>
          <p:spPr bwMode="auto">
            <a:xfrm>
              <a:off x="5421086" y="3276600"/>
              <a:ext cx="778328" cy="141514"/>
            </a:xfrm>
            <a:custGeom>
              <a:avLst/>
              <a:gdLst>
                <a:gd name="connsiteX0" fmla="*/ 0 w 778328"/>
                <a:gd name="connsiteY0" fmla="*/ 141514 h 141514"/>
                <a:gd name="connsiteX1" fmla="*/ 533400 w 778328"/>
                <a:gd name="connsiteY1" fmla="*/ 136071 h 141514"/>
                <a:gd name="connsiteX2" fmla="*/ 756557 w 778328"/>
                <a:gd name="connsiteY2" fmla="*/ 0 h 141514"/>
                <a:gd name="connsiteX3" fmla="*/ 778328 w 778328"/>
                <a:gd name="connsiteY3" fmla="*/ 0 h 141514"/>
              </a:gdLst>
              <a:ahLst/>
              <a:cxnLst>
                <a:cxn ang="0">
                  <a:pos x="connsiteX0" y="connsiteY0"/>
                </a:cxn>
                <a:cxn ang="0">
                  <a:pos x="connsiteX1" y="connsiteY1"/>
                </a:cxn>
                <a:cxn ang="0">
                  <a:pos x="connsiteX2" y="connsiteY2"/>
                </a:cxn>
                <a:cxn ang="0">
                  <a:pos x="connsiteX3" y="connsiteY3"/>
                </a:cxn>
              </a:cxnLst>
              <a:rect l="l" t="t" r="r" b="b"/>
              <a:pathLst>
                <a:path w="778328" h="141514">
                  <a:moveTo>
                    <a:pt x="0" y="141514"/>
                  </a:moveTo>
                  <a:lnTo>
                    <a:pt x="533400" y="136071"/>
                  </a:lnTo>
                  <a:lnTo>
                    <a:pt x="756557" y="0"/>
                  </a:lnTo>
                  <a:lnTo>
                    <a:pt x="778328" y="0"/>
                  </a:lnTo>
                </a:path>
              </a:pathLst>
            </a:custGeom>
            <a:noFill/>
            <a:ln w="6350" cap="flat" cmpd="sng" algn="ctr">
              <a:solidFill>
                <a:schemeClr val="tx1"/>
              </a:solidFill>
              <a:prstDash val="solid"/>
              <a:round/>
              <a:headEnd type="none" w="med" len="med"/>
              <a:tailEnd type="stealth"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grpSp>
      <p:pic>
        <p:nvPicPr>
          <p:cNvPr id="14" name="Image 13">
            <a:extLst>
              <a:ext uri="{FF2B5EF4-FFF2-40B4-BE49-F238E27FC236}">
                <a16:creationId xmlns:a16="http://schemas.microsoft.com/office/drawing/2014/main" id="{06A6D4B3-55F7-40C4-9FDB-4E0F8E1B9372}"/>
              </a:ext>
            </a:extLst>
          </p:cNvPr>
          <p:cNvPicPr>
            <a:picLocks noChangeAspect="1"/>
          </p:cNvPicPr>
          <p:nvPr/>
        </p:nvPicPr>
        <p:blipFill>
          <a:blip r:embed="rId3"/>
          <a:stretch>
            <a:fillRect/>
          </a:stretch>
        </p:blipFill>
        <p:spPr>
          <a:xfrm>
            <a:off x="4835294" y="4372676"/>
            <a:ext cx="1323312" cy="1104477"/>
          </a:xfrm>
          <a:prstGeom prst="rect">
            <a:avLst/>
          </a:prstGeom>
        </p:spPr>
      </p:pic>
      <p:sp>
        <p:nvSpPr>
          <p:cNvPr id="15" name="ZoneTexte 14">
            <a:extLst>
              <a:ext uri="{FF2B5EF4-FFF2-40B4-BE49-F238E27FC236}">
                <a16:creationId xmlns:a16="http://schemas.microsoft.com/office/drawing/2014/main" id="{34F1CF71-9F55-472A-99A1-D69DDCC5548C}"/>
              </a:ext>
            </a:extLst>
          </p:cNvPr>
          <p:cNvSpPr txBox="1"/>
          <p:nvPr/>
        </p:nvSpPr>
        <p:spPr>
          <a:xfrm>
            <a:off x="1203948" y="1639941"/>
            <a:ext cx="3465324" cy="1323439"/>
          </a:xfrm>
          <a:prstGeom prst="rect">
            <a:avLst/>
          </a:prstGeom>
          <a:noFill/>
        </p:spPr>
        <p:txBody>
          <a:bodyPr wrap="square" rtlCol="0">
            <a:spAutoFit/>
          </a:bodyPr>
          <a:lstStyle/>
          <a:p>
            <a:r>
              <a:rPr lang="fr-FR" sz="2000" b="1" dirty="0">
                <a:solidFill>
                  <a:srgbClr val="0000FF"/>
                </a:solidFill>
              </a:rPr>
              <a:t>Les goupilles et les pions de centrage sont des pièces cylindriques mais leurs utilisations sont différentes.</a:t>
            </a:r>
          </a:p>
        </p:txBody>
      </p:sp>
    </p:spTree>
    <p:extLst>
      <p:ext uri="{BB962C8B-B14F-4D97-AF65-F5344CB8AC3E}">
        <p14:creationId xmlns:p14="http://schemas.microsoft.com/office/powerpoint/2010/main" val="24294050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5636" y="620688"/>
            <a:ext cx="1338828" cy="523220"/>
          </a:xfrm>
          <a:prstGeom prst="rect">
            <a:avLst/>
          </a:prstGeom>
          <a:noFill/>
        </p:spPr>
        <p:txBody>
          <a:bodyPr wrap="none" rtlCol="0">
            <a:spAutoFit/>
          </a:bodyPr>
          <a:lstStyle/>
          <a:p>
            <a:r>
              <a:rPr lang="fr-FR" sz="2800" b="1" i="1" dirty="0" err="1"/>
              <a:t>Circlips</a:t>
            </a:r>
            <a:endParaRPr lang="fr-FR" sz="2800" b="1" i="1" dirty="0"/>
          </a:p>
        </p:txBody>
      </p:sp>
      <p:pic>
        <p:nvPicPr>
          <p:cNvPr id="5" name="Image 4"/>
          <p:cNvPicPr>
            <a:picLocks noChangeAspect="1"/>
          </p:cNvPicPr>
          <p:nvPr/>
        </p:nvPicPr>
        <p:blipFill>
          <a:blip r:embed="rId2"/>
          <a:stretch>
            <a:fillRect/>
          </a:stretch>
        </p:blipFill>
        <p:spPr>
          <a:xfrm>
            <a:off x="3234389" y="5337212"/>
            <a:ext cx="1140379" cy="1224136"/>
          </a:xfrm>
          <a:prstGeom prst="rect">
            <a:avLst/>
          </a:prstGeom>
        </p:spPr>
      </p:pic>
      <p:pic>
        <p:nvPicPr>
          <p:cNvPr id="9" name="Image 8"/>
          <p:cNvPicPr>
            <a:picLocks noChangeAspect="1"/>
          </p:cNvPicPr>
          <p:nvPr/>
        </p:nvPicPr>
        <p:blipFill>
          <a:blip r:embed="rId3"/>
          <a:stretch>
            <a:fillRect/>
          </a:stretch>
        </p:blipFill>
        <p:spPr>
          <a:xfrm>
            <a:off x="7366639" y="4394950"/>
            <a:ext cx="1177035" cy="1222809"/>
          </a:xfrm>
          <a:prstGeom prst="rect">
            <a:avLst/>
          </a:prstGeom>
        </p:spPr>
      </p:pic>
      <p:pic>
        <p:nvPicPr>
          <p:cNvPr id="3" name="Image 2"/>
          <p:cNvPicPr>
            <a:picLocks noChangeAspect="1"/>
          </p:cNvPicPr>
          <p:nvPr/>
        </p:nvPicPr>
        <p:blipFill>
          <a:blip r:embed="rId4"/>
          <a:stretch>
            <a:fillRect/>
          </a:stretch>
        </p:blipFill>
        <p:spPr>
          <a:xfrm flipH="1">
            <a:off x="2046734" y="2348880"/>
            <a:ext cx="4762500" cy="2657475"/>
          </a:xfrm>
          <a:prstGeom prst="rect">
            <a:avLst/>
          </a:prstGeom>
        </p:spPr>
      </p:pic>
      <p:sp>
        <p:nvSpPr>
          <p:cNvPr id="6" name="Légende encadrée 1 5"/>
          <p:cNvSpPr/>
          <p:nvPr/>
        </p:nvSpPr>
        <p:spPr bwMode="auto">
          <a:xfrm>
            <a:off x="4653471" y="5778487"/>
            <a:ext cx="1098779" cy="180020"/>
          </a:xfrm>
          <a:prstGeom prst="borderCallout1">
            <a:avLst>
              <a:gd name="adj1" fmla="val 44916"/>
              <a:gd name="adj2" fmla="val -167"/>
              <a:gd name="adj3" fmla="val -901606"/>
              <a:gd name="adj4" fmla="val -76964"/>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err="1">
                <a:ln>
                  <a:noFill/>
                </a:ln>
                <a:solidFill>
                  <a:srgbClr val="0000FF"/>
                </a:solidFill>
                <a:effectLst/>
                <a:latin typeface="Times New Roman" pitchFamily="18" charset="0"/>
              </a:rPr>
              <a:t>Circlips</a:t>
            </a:r>
            <a:r>
              <a:rPr kumimoji="0" lang="fr-FR" sz="1000" b="1" i="0" u="none" strike="noStrike" cap="none" normalizeH="0" baseline="0" dirty="0">
                <a:ln>
                  <a:noFill/>
                </a:ln>
                <a:solidFill>
                  <a:srgbClr val="0000FF"/>
                </a:solidFill>
                <a:effectLst/>
                <a:latin typeface="Times New Roman" pitchFamily="18" charset="0"/>
              </a:rPr>
              <a:t> extérieur</a:t>
            </a:r>
          </a:p>
        </p:txBody>
      </p:sp>
      <p:sp>
        <p:nvSpPr>
          <p:cNvPr id="4" name="Ellipse 3"/>
          <p:cNvSpPr/>
          <p:nvPr/>
        </p:nvSpPr>
        <p:spPr bwMode="auto">
          <a:xfrm>
            <a:off x="3527884" y="3032956"/>
            <a:ext cx="396044" cy="1188132"/>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8" name="Légende encadrée 1 7"/>
          <p:cNvSpPr/>
          <p:nvPr/>
        </p:nvSpPr>
        <p:spPr bwMode="auto">
          <a:xfrm>
            <a:off x="7267052" y="5802612"/>
            <a:ext cx="1098779" cy="180020"/>
          </a:xfrm>
          <a:prstGeom prst="borderCallout1">
            <a:avLst>
              <a:gd name="adj1" fmla="val 61660"/>
              <a:gd name="adj2" fmla="val -1082"/>
              <a:gd name="adj3" fmla="val -1694221"/>
              <a:gd name="adj4" fmla="val -139150"/>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err="1">
                <a:ln>
                  <a:noFill/>
                </a:ln>
                <a:solidFill>
                  <a:srgbClr val="0000FF"/>
                </a:solidFill>
                <a:effectLst/>
                <a:latin typeface="Times New Roman" pitchFamily="18" charset="0"/>
              </a:rPr>
              <a:t>Circlips</a:t>
            </a:r>
            <a:r>
              <a:rPr kumimoji="0" lang="fr-FR" sz="1000" b="1" i="0" u="none" strike="noStrike" cap="none" normalizeH="0" baseline="0" dirty="0">
                <a:ln>
                  <a:noFill/>
                </a:ln>
                <a:solidFill>
                  <a:srgbClr val="0000FF"/>
                </a:solidFill>
                <a:effectLst/>
                <a:latin typeface="Times New Roman" pitchFamily="18" charset="0"/>
              </a:rPr>
              <a:t> intérieur</a:t>
            </a:r>
          </a:p>
        </p:txBody>
      </p:sp>
      <p:sp>
        <p:nvSpPr>
          <p:cNvPr id="10" name="Ellipse 9"/>
          <p:cNvSpPr/>
          <p:nvPr/>
        </p:nvSpPr>
        <p:spPr bwMode="auto">
          <a:xfrm>
            <a:off x="5400092" y="2528900"/>
            <a:ext cx="396044" cy="43204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sp>
        <p:nvSpPr>
          <p:cNvPr id="11" name="Ellipse 10"/>
          <p:cNvSpPr/>
          <p:nvPr/>
        </p:nvSpPr>
        <p:spPr bwMode="auto">
          <a:xfrm>
            <a:off x="5414205" y="4293096"/>
            <a:ext cx="396044" cy="432048"/>
          </a:xfrm>
          <a:prstGeom prst="ellipse">
            <a:avLst/>
          </a:prstGeom>
          <a:noFill/>
          <a:ln w="9525"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a:ln>
                <a:noFill/>
              </a:ln>
              <a:solidFill>
                <a:schemeClr val="tx1"/>
              </a:solidFill>
              <a:effectLst/>
              <a:latin typeface="Times New Roman" pitchFamily="18" charset="0"/>
            </a:endParaRPr>
          </a:p>
        </p:txBody>
      </p:sp>
      <p:cxnSp>
        <p:nvCxnSpPr>
          <p:cNvPr id="12" name="Connecteur droit avec flèche 11"/>
          <p:cNvCxnSpPr>
            <a:stCxn id="8" idx="2"/>
            <a:endCxn id="11" idx="5"/>
          </p:cNvCxnSpPr>
          <p:nvPr/>
        </p:nvCxnSpPr>
        <p:spPr bwMode="auto">
          <a:xfrm flipH="1" flipV="1">
            <a:off x="5752250" y="4661872"/>
            <a:ext cx="1514802" cy="1230750"/>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ZoneTexte 12">
            <a:extLst>
              <a:ext uri="{FF2B5EF4-FFF2-40B4-BE49-F238E27FC236}">
                <a16:creationId xmlns:a16="http://schemas.microsoft.com/office/drawing/2014/main" id="{DCC0EC70-035F-4B9C-9E28-71657F0930D4}"/>
              </a:ext>
            </a:extLst>
          </p:cNvPr>
          <p:cNvSpPr txBox="1"/>
          <p:nvPr/>
        </p:nvSpPr>
        <p:spPr>
          <a:xfrm>
            <a:off x="1763688" y="1160748"/>
            <a:ext cx="6896444" cy="923330"/>
          </a:xfrm>
          <a:prstGeom prst="rect">
            <a:avLst/>
          </a:prstGeom>
          <a:noFill/>
        </p:spPr>
        <p:txBody>
          <a:bodyPr wrap="square" rtlCol="0">
            <a:spAutoFit/>
          </a:bodyPr>
          <a:lstStyle/>
          <a:p>
            <a:r>
              <a:rPr lang="fr-FR" sz="1800" b="1" dirty="0">
                <a:solidFill>
                  <a:srgbClr val="0000FF"/>
                </a:solidFill>
              </a:rPr>
              <a:t>Les circlips et les cales de réglage sont des pièces cylindriques mais leurs fonctions sont différentes. Un circlips réalise un appui en se plaçant dans une gorge (identifier la gorge sur le plan)</a:t>
            </a:r>
          </a:p>
        </p:txBody>
      </p:sp>
    </p:spTree>
    <p:extLst>
      <p:ext uri="{BB962C8B-B14F-4D97-AF65-F5344CB8AC3E}">
        <p14:creationId xmlns:p14="http://schemas.microsoft.com/office/powerpoint/2010/main" val="1547280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F43E393-B4F8-4A71-AF75-1D251E09AE80}"/>
              </a:ext>
            </a:extLst>
          </p:cNvPr>
          <p:cNvSpPr txBox="1"/>
          <p:nvPr/>
        </p:nvSpPr>
        <p:spPr>
          <a:xfrm>
            <a:off x="2331643" y="620688"/>
            <a:ext cx="4480714" cy="646331"/>
          </a:xfrm>
          <a:prstGeom prst="rect">
            <a:avLst/>
          </a:prstGeom>
          <a:noFill/>
        </p:spPr>
        <p:txBody>
          <a:bodyPr wrap="none" rtlCol="0">
            <a:spAutoFit/>
          </a:bodyPr>
          <a:lstStyle/>
          <a:p>
            <a:r>
              <a:rPr lang="fr-FR" sz="3600" b="1" i="1" dirty="0"/>
              <a:t>Exercice d’application</a:t>
            </a:r>
          </a:p>
        </p:txBody>
      </p:sp>
      <p:sp>
        <p:nvSpPr>
          <p:cNvPr id="7" name="ZoneTexte 6">
            <a:extLst>
              <a:ext uri="{FF2B5EF4-FFF2-40B4-BE49-F238E27FC236}">
                <a16:creationId xmlns:a16="http://schemas.microsoft.com/office/drawing/2014/main" id="{61C48CE1-56EC-4381-9B35-F00F8289E722}"/>
              </a:ext>
            </a:extLst>
          </p:cNvPr>
          <p:cNvSpPr txBox="1"/>
          <p:nvPr/>
        </p:nvSpPr>
        <p:spPr>
          <a:xfrm rot="10800000" flipV="1">
            <a:off x="1475656" y="2564904"/>
            <a:ext cx="7020780" cy="954107"/>
          </a:xfrm>
          <a:prstGeom prst="rect">
            <a:avLst/>
          </a:prstGeom>
          <a:noFill/>
        </p:spPr>
        <p:txBody>
          <a:bodyPr wrap="square" rtlCol="0">
            <a:spAutoFit/>
          </a:bodyPr>
          <a:lstStyle/>
          <a:p>
            <a:r>
              <a:rPr lang="fr-FR" sz="2800" b="1" i="1" dirty="0"/>
              <a:t>Identifiez le nom des pièces repérées par les numéros en utilisant uniquement le plan.</a:t>
            </a:r>
          </a:p>
        </p:txBody>
      </p:sp>
    </p:spTree>
    <p:extLst>
      <p:ext uri="{BB962C8B-B14F-4D97-AF65-F5344CB8AC3E}">
        <p14:creationId xmlns:p14="http://schemas.microsoft.com/office/powerpoint/2010/main" val="35668161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167844" y="368660"/>
            <a:ext cx="3374642" cy="523220"/>
          </a:xfrm>
          <a:prstGeom prst="rect">
            <a:avLst/>
          </a:prstGeom>
          <a:noFill/>
        </p:spPr>
        <p:txBody>
          <a:bodyPr wrap="none" rtlCol="0">
            <a:spAutoFit/>
          </a:bodyPr>
          <a:lstStyle/>
          <a:p>
            <a:r>
              <a:rPr lang="fr-FR" sz="2800" b="1" dirty="0"/>
              <a:t>Eléments à identifier</a:t>
            </a:r>
          </a:p>
        </p:txBody>
      </p:sp>
      <p:sp>
        <p:nvSpPr>
          <p:cNvPr id="3" name="ZoneTexte 2"/>
          <p:cNvSpPr txBox="1"/>
          <p:nvPr/>
        </p:nvSpPr>
        <p:spPr>
          <a:xfrm>
            <a:off x="1511660" y="908720"/>
            <a:ext cx="6241004" cy="5632311"/>
          </a:xfrm>
          <a:prstGeom prst="rect">
            <a:avLst/>
          </a:prstGeom>
          <a:noFill/>
        </p:spPr>
        <p:txBody>
          <a:bodyPr wrap="none" rtlCol="0">
            <a:spAutoFit/>
          </a:bodyPr>
          <a:lstStyle/>
          <a:p>
            <a:r>
              <a:rPr lang="fr-FR" sz="2000" b="1" i="1" u="sng" dirty="0"/>
              <a:t>Eléments de transmission d’un mouvement de rotation:</a:t>
            </a:r>
          </a:p>
          <a:p>
            <a:r>
              <a:rPr lang="fr-FR" sz="2000" dirty="0"/>
              <a:t>Roues dentées</a:t>
            </a:r>
          </a:p>
          <a:p>
            <a:r>
              <a:rPr lang="fr-FR" sz="2000" dirty="0"/>
              <a:t>Poulies + courroie</a:t>
            </a:r>
          </a:p>
          <a:p>
            <a:r>
              <a:rPr lang="fr-FR" sz="2000" dirty="0"/>
              <a:t>Roues  + chaîne</a:t>
            </a:r>
          </a:p>
          <a:p>
            <a:r>
              <a:rPr lang="fr-FR" sz="2000" b="1" i="1" u="sng" dirty="0"/>
              <a:t>Eléments de guidage en rotation:</a:t>
            </a:r>
          </a:p>
          <a:p>
            <a:r>
              <a:rPr lang="fr-FR" sz="2000" dirty="0"/>
              <a:t>Roulements </a:t>
            </a:r>
          </a:p>
          <a:p>
            <a:r>
              <a:rPr lang="fr-FR" sz="2000" dirty="0"/>
              <a:t>Coussinets</a:t>
            </a:r>
          </a:p>
          <a:p>
            <a:r>
              <a:rPr lang="fr-FR" sz="2000" b="1" i="1" u="sng" dirty="0"/>
              <a:t>Etanchéité:</a:t>
            </a:r>
          </a:p>
          <a:p>
            <a:r>
              <a:rPr lang="fr-FR" sz="2000" dirty="0"/>
              <a:t>Joints</a:t>
            </a:r>
          </a:p>
          <a:p>
            <a:r>
              <a:rPr lang="fr-FR" sz="2000" b="1" i="1" u="sng" dirty="0"/>
              <a:t>Eléments d’assemblage:</a:t>
            </a:r>
          </a:p>
          <a:p>
            <a:r>
              <a:rPr lang="fr-FR" sz="2000" dirty="0"/>
              <a:t>Visserie</a:t>
            </a:r>
          </a:p>
          <a:p>
            <a:r>
              <a:rPr lang="fr-FR" sz="2000" dirty="0"/>
              <a:t>Clavette, goupille</a:t>
            </a:r>
          </a:p>
          <a:p>
            <a:r>
              <a:rPr lang="fr-FR" sz="2000" dirty="0"/>
              <a:t>Pion de centrage</a:t>
            </a:r>
          </a:p>
          <a:p>
            <a:r>
              <a:rPr lang="fr-FR" sz="2000" dirty="0"/>
              <a:t>Entretoise</a:t>
            </a:r>
          </a:p>
          <a:p>
            <a:r>
              <a:rPr lang="fr-FR" sz="2000" b="1" i="1" u="sng" dirty="0"/>
              <a:t>Eléments de structure fixe:</a:t>
            </a:r>
          </a:p>
          <a:p>
            <a:r>
              <a:rPr lang="fr-FR" sz="2000" dirty="0"/>
              <a:t>Bâti, corps</a:t>
            </a:r>
          </a:p>
          <a:p>
            <a:r>
              <a:rPr lang="fr-FR" sz="2000" b="1" i="1" u="sng" dirty="0"/>
              <a:t>Eléments de structure démontable:</a:t>
            </a:r>
          </a:p>
          <a:p>
            <a:r>
              <a:rPr lang="fr-FR" sz="2000" dirty="0"/>
              <a:t>Couvercle, Chapeau, cache</a:t>
            </a:r>
          </a:p>
        </p:txBody>
      </p:sp>
    </p:spTree>
    <p:extLst>
      <p:ext uri="{BB962C8B-B14F-4D97-AF65-F5344CB8AC3E}">
        <p14:creationId xmlns:p14="http://schemas.microsoft.com/office/powerpoint/2010/main" val="3857807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6BEB6BF-A44A-4444-A6D2-161F7ED0308D}"/>
              </a:ext>
            </a:extLst>
          </p:cNvPr>
          <p:cNvPicPr>
            <a:picLocks noChangeAspect="1"/>
          </p:cNvPicPr>
          <p:nvPr/>
        </p:nvPicPr>
        <p:blipFill>
          <a:blip r:embed="rId2"/>
          <a:stretch>
            <a:fillRect/>
          </a:stretch>
        </p:blipFill>
        <p:spPr>
          <a:xfrm>
            <a:off x="1367644" y="656692"/>
            <a:ext cx="7026401" cy="5503708"/>
          </a:xfrm>
          <a:prstGeom prst="rect">
            <a:avLst/>
          </a:prstGeom>
        </p:spPr>
      </p:pic>
    </p:spTree>
    <p:extLst>
      <p:ext uri="{BB962C8B-B14F-4D97-AF65-F5344CB8AC3E}">
        <p14:creationId xmlns:p14="http://schemas.microsoft.com/office/powerpoint/2010/main" val="1800139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E071C275-1A64-48CB-824C-E11B63A3E87C}"/>
              </a:ext>
            </a:extLst>
          </p:cNvPr>
          <p:cNvGraphicFramePr>
            <a:graphicFrameLocks noGrp="1"/>
          </p:cNvGraphicFramePr>
          <p:nvPr>
            <p:extLst>
              <p:ext uri="{D42A27DB-BD31-4B8C-83A1-F6EECF244321}">
                <p14:modId xmlns:p14="http://schemas.microsoft.com/office/powerpoint/2010/main" val="658732011"/>
              </p:ext>
            </p:extLst>
          </p:nvPr>
        </p:nvGraphicFramePr>
        <p:xfrm>
          <a:off x="1259632" y="669136"/>
          <a:ext cx="7272808" cy="5532172"/>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3186704444"/>
                    </a:ext>
                  </a:extLst>
                </a:gridCol>
                <a:gridCol w="3096344">
                  <a:extLst>
                    <a:ext uri="{9D8B030D-6E8A-4147-A177-3AD203B41FA5}">
                      <a16:colId xmlns:a16="http://schemas.microsoft.com/office/drawing/2014/main" val="1877084511"/>
                    </a:ext>
                  </a:extLst>
                </a:gridCol>
                <a:gridCol w="576064">
                  <a:extLst>
                    <a:ext uri="{9D8B030D-6E8A-4147-A177-3AD203B41FA5}">
                      <a16:colId xmlns:a16="http://schemas.microsoft.com/office/drawing/2014/main" val="3753663528"/>
                    </a:ext>
                  </a:extLst>
                </a:gridCol>
                <a:gridCol w="2952328">
                  <a:extLst>
                    <a:ext uri="{9D8B030D-6E8A-4147-A177-3AD203B41FA5}">
                      <a16:colId xmlns:a16="http://schemas.microsoft.com/office/drawing/2014/main" val="1781786082"/>
                    </a:ext>
                  </a:extLst>
                </a:gridCol>
              </a:tblGrid>
              <a:tr h="697456">
                <a:tc gridSpan="4">
                  <a:txBody>
                    <a:bodyPr/>
                    <a:lstStyle/>
                    <a:p>
                      <a:pPr algn="ctr"/>
                      <a:r>
                        <a:rPr lang="fr-FR" sz="2400" b="0" dirty="0">
                          <a:solidFill>
                            <a:schemeClr val="tx1"/>
                          </a:solidFill>
                        </a:rPr>
                        <a:t>Identifiez le nom des pièces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a:endParaRPr lang="fr-FR">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0997811"/>
                  </a:ext>
                </a:extLst>
              </a:tr>
              <a:tr h="364500">
                <a:tc>
                  <a:txBody>
                    <a:bodyPr/>
                    <a:lstStyle/>
                    <a:p>
                      <a:pPr algn="ctr"/>
                      <a:r>
                        <a:rPr lang="fr-FR"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Couvercle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2841311"/>
                  </a:ext>
                </a:extLst>
              </a:tr>
              <a:tr h="364500">
                <a:tc>
                  <a:txBody>
                    <a:bodyPr/>
                    <a:lstStyle/>
                    <a:p>
                      <a:pPr algn="ctr"/>
                      <a:r>
                        <a:rPr lang="fr-FR"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061349"/>
                  </a:ext>
                </a:extLst>
              </a:tr>
              <a:tr h="364500">
                <a:tc>
                  <a:txBody>
                    <a:bodyPr/>
                    <a:lstStyle/>
                    <a:p>
                      <a:pPr algn="ctr"/>
                      <a:r>
                        <a:rPr lang="fr-FR"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7811773"/>
                  </a:ext>
                </a:extLst>
              </a:tr>
              <a:tr h="364500">
                <a:tc>
                  <a:txBody>
                    <a:bodyPr/>
                    <a:lstStyle/>
                    <a:p>
                      <a:pPr algn="ctr"/>
                      <a:r>
                        <a:rPr lang="fr-FR"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Corps (partie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b="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68784469"/>
                  </a:ext>
                </a:extLst>
              </a:tr>
              <a:tr h="364500">
                <a:tc>
                  <a:txBody>
                    <a:bodyPr/>
                    <a:lstStyle/>
                    <a:p>
                      <a:pPr algn="ctr"/>
                      <a:r>
                        <a:rPr lang="fr-FR"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29279077"/>
                  </a:ext>
                </a:extLst>
              </a:tr>
              <a:tr h="364500">
                <a:tc>
                  <a:txBody>
                    <a:bodyPr/>
                    <a:lstStyle/>
                    <a:p>
                      <a:pPr algn="ctr"/>
                      <a:r>
                        <a:rPr lang="fr-FR"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5075030"/>
                  </a:ext>
                </a:extLst>
              </a:tr>
              <a:tr h="364500">
                <a:tc>
                  <a:txBody>
                    <a:bodyPr/>
                    <a:lstStyle/>
                    <a:p>
                      <a:pPr algn="ctr"/>
                      <a:r>
                        <a:rPr lang="fr-FR"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Couvercle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31414348"/>
                  </a:ext>
                </a:extLst>
              </a:tr>
              <a:tr h="445596">
                <a:tc>
                  <a:txBody>
                    <a:bodyPr/>
                    <a:lstStyle/>
                    <a:p>
                      <a:pPr algn="ctr"/>
                      <a:r>
                        <a:rPr lang="fr-FR"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Cale de réglage (entretoise)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49881523"/>
                  </a:ext>
                </a:extLst>
              </a:tr>
              <a:tr h="364500">
                <a:tc>
                  <a:txBody>
                    <a:bodyPr/>
                    <a:lstStyle/>
                    <a:p>
                      <a:pPr algn="ctr"/>
                      <a:r>
                        <a:rPr lang="fr-FR"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Corps (partie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4616792"/>
                  </a:ext>
                </a:extLst>
              </a:tr>
              <a:tr h="364500">
                <a:tc>
                  <a:txBody>
                    <a:bodyPr/>
                    <a:lstStyle/>
                    <a:p>
                      <a:pPr algn="ctr"/>
                      <a:r>
                        <a:rPr lang="fr-FR"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12349521"/>
                  </a:ext>
                </a:extLst>
              </a:tr>
              <a:tr h="364500">
                <a:tc>
                  <a:txBody>
                    <a:bodyPr/>
                    <a:lstStyle/>
                    <a:p>
                      <a:pPr algn="ctr"/>
                      <a:r>
                        <a:rPr lang="fr-FR"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3322603"/>
                  </a:ext>
                </a:extLst>
              </a:tr>
              <a:tr h="364500">
                <a:tc>
                  <a:txBody>
                    <a:bodyPr/>
                    <a:lstStyle/>
                    <a:p>
                      <a:pPr algn="ctr"/>
                      <a:r>
                        <a:rPr lang="fr-FR"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966890"/>
                  </a:ext>
                </a:extLst>
              </a:tr>
              <a:tr h="364500">
                <a:tc>
                  <a:txBody>
                    <a:bodyPr/>
                    <a:lstStyle/>
                    <a:p>
                      <a:pPr algn="ctr"/>
                      <a:r>
                        <a:rPr lang="fr-FR"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3107846"/>
                  </a:ext>
                </a:extLst>
              </a:tr>
            </a:tbl>
          </a:graphicData>
        </a:graphic>
      </p:graphicFrame>
    </p:spTree>
    <p:extLst>
      <p:ext uri="{BB962C8B-B14F-4D97-AF65-F5344CB8AC3E}">
        <p14:creationId xmlns:p14="http://schemas.microsoft.com/office/powerpoint/2010/main" val="3745325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CCBDF6D4-314F-442A-AE83-BD589EF86F9F}"/>
              </a:ext>
            </a:extLst>
          </p:cNvPr>
          <p:cNvSpPr txBox="1"/>
          <p:nvPr/>
        </p:nvSpPr>
        <p:spPr>
          <a:xfrm rot="10800000" flipV="1">
            <a:off x="3599892" y="2060848"/>
            <a:ext cx="2916324" cy="646331"/>
          </a:xfrm>
          <a:prstGeom prst="rect">
            <a:avLst/>
          </a:prstGeom>
          <a:noFill/>
        </p:spPr>
        <p:txBody>
          <a:bodyPr wrap="square" rtlCol="0">
            <a:spAutoFit/>
          </a:bodyPr>
          <a:lstStyle/>
          <a:p>
            <a:r>
              <a:rPr lang="fr-FR" sz="3600" b="1" i="1" dirty="0"/>
              <a:t>Correction</a:t>
            </a:r>
          </a:p>
        </p:txBody>
      </p:sp>
    </p:spTree>
    <p:extLst>
      <p:ext uri="{BB962C8B-B14F-4D97-AF65-F5344CB8AC3E}">
        <p14:creationId xmlns:p14="http://schemas.microsoft.com/office/powerpoint/2010/main" val="1963232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C8CA511C-6077-4DB5-B9E7-05D17BA880C4}"/>
              </a:ext>
            </a:extLst>
          </p:cNvPr>
          <p:cNvPicPr>
            <a:picLocks noChangeAspect="1"/>
          </p:cNvPicPr>
          <p:nvPr/>
        </p:nvPicPr>
        <p:blipFill>
          <a:blip r:embed="rId2"/>
          <a:stretch>
            <a:fillRect/>
          </a:stretch>
        </p:blipFill>
        <p:spPr>
          <a:xfrm>
            <a:off x="1079612" y="882046"/>
            <a:ext cx="7668852" cy="5241555"/>
          </a:xfrm>
          <a:prstGeom prst="rect">
            <a:avLst/>
          </a:prstGeom>
        </p:spPr>
      </p:pic>
    </p:spTree>
    <p:extLst>
      <p:ext uri="{BB962C8B-B14F-4D97-AF65-F5344CB8AC3E}">
        <p14:creationId xmlns:p14="http://schemas.microsoft.com/office/powerpoint/2010/main" val="2397356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316BC05-081B-47C8-9E5A-3B1B6C0180BD}"/>
              </a:ext>
            </a:extLst>
          </p:cNvPr>
          <p:cNvPicPr>
            <a:picLocks noChangeAspect="1"/>
          </p:cNvPicPr>
          <p:nvPr/>
        </p:nvPicPr>
        <p:blipFill>
          <a:blip r:embed="rId2"/>
          <a:stretch>
            <a:fillRect/>
          </a:stretch>
        </p:blipFill>
        <p:spPr>
          <a:xfrm>
            <a:off x="1547664" y="709841"/>
            <a:ext cx="6588732" cy="5438318"/>
          </a:xfrm>
          <a:prstGeom prst="rect">
            <a:avLst/>
          </a:prstGeom>
        </p:spPr>
      </p:pic>
    </p:spTree>
    <p:extLst>
      <p:ext uri="{BB962C8B-B14F-4D97-AF65-F5344CB8AC3E}">
        <p14:creationId xmlns:p14="http://schemas.microsoft.com/office/powerpoint/2010/main" val="1078245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D4143E03-96B6-4CE6-9CE4-24C4C3DEA1BF}"/>
              </a:ext>
            </a:extLst>
          </p:cNvPr>
          <p:cNvPicPr>
            <a:picLocks noChangeAspect="1"/>
          </p:cNvPicPr>
          <p:nvPr/>
        </p:nvPicPr>
        <p:blipFill>
          <a:blip r:embed="rId2"/>
          <a:stretch>
            <a:fillRect/>
          </a:stretch>
        </p:blipFill>
        <p:spPr>
          <a:xfrm>
            <a:off x="1439652" y="607137"/>
            <a:ext cx="7056784" cy="5643725"/>
          </a:xfrm>
          <a:prstGeom prst="rect">
            <a:avLst/>
          </a:prstGeom>
        </p:spPr>
      </p:pic>
    </p:spTree>
    <p:extLst>
      <p:ext uri="{BB962C8B-B14F-4D97-AF65-F5344CB8AC3E}">
        <p14:creationId xmlns:p14="http://schemas.microsoft.com/office/powerpoint/2010/main" val="997042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E071C275-1A64-48CB-824C-E11B63A3E87C}"/>
              </a:ext>
            </a:extLst>
          </p:cNvPr>
          <p:cNvGraphicFramePr>
            <a:graphicFrameLocks noGrp="1"/>
          </p:cNvGraphicFramePr>
          <p:nvPr>
            <p:extLst>
              <p:ext uri="{D42A27DB-BD31-4B8C-83A1-F6EECF244321}">
                <p14:modId xmlns:p14="http://schemas.microsoft.com/office/powerpoint/2010/main" val="3599564386"/>
              </p:ext>
            </p:extLst>
          </p:nvPr>
        </p:nvGraphicFramePr>
        <p:xfrm>
          <a:off x="1259632" y="669136"/>
          <a:ext cx="7272808" cy="5532172"/>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3186704444"/>
                    </a:ext>
                  </a:extLst>
                </a:gridCol>
                <a:gridCol w="3096344">
                  <a:extLst>
                    <a:ext uri="{9D8B030D-6E8A-4147-A177-3AD203B41FA5}">
                      <a16:colId xmlns:a16="http://schemas.microsoft.com/office/drawing/2014/main" val="1877084511"/>
                    </a:ext>
                  </a:extLst>
                </a:gridCol>
                <a:gridCol w="576064">
                  <a:extLst>
                    <a:ext uri="{9D8B030D-6E8A-4147-A177-3AD203B41FA5}">
                      <a16:colId xmlns:a16="http://schemas.microsoft.com/office/drawing/2014/main" val="3753663528"/>
                    </a:ext>
                  </a:extLst>
                </a:gridCol>
                <a:gridCol w="2952328">
                  <a:extLst>
                    <a:ext uri="{9D8B030D-6E8A-4147-A177-3AD203B41FA5}">
                      <a16:colId xmlns:a16="http://schemas.microsoft.com/office/drawing/2014/main" val="1781786082"/>
                    </a:ext>
                  </a:extLst>
                </a:gridCol>
              </a:tblGrid>
              <a:tr h="697456">
                <a:tc gridSpan="4">
                  <a:txBody>
                    <a:bodyPr/>
                    <a:lstStyle/>
                    <a:p>
                      <a:pPr algn="ctr"/>
                      <a:r>
                        <a:rPr lang="fr-FR" sz="2400" b="0" dirty="0">
                          <a:solidFill>
                            <a:schemeClr val="tx1"/>
                          </a:solidFill>
                        </a:rPr>
                        <a:t>Correction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a:endParaRPr lang="fr-FR"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fr-F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pPr algn="ctr"/>
                      <a:endParaRPr lang="fr-FR">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420997811"/>
                  </a:ext>
                </a:extLst>
              </a:tr>
              <a:tr h="364500">
                <a:tc>
                  <a:txBody>
                    <a:bodyPr/>
                    <a:lstStyle/>
                    <a:p>
                      <a:pPr algn="ctr"/>
                      <a:r>
                        <a:rPr lang="fr-FR" b="0" dirty="0">
                          <a:solidFill>
                            <a:schemeClr val="tx1"/>
                          </a:solidFill>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Couvercle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Ecrou à encoches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02841311"/>
                  </a:ext>
                </a:extLst>
              </a:tr>
              <a:tr h="364500">
                <a:tc>
                  <a:txBody>
                    <a:bodyPr/>
                    <a:lstStyle/>
                    <a:p>
                      <a:pPr algn="ctr"/>
                      <a:r>
                        <a:rPr lang="fr-FR" dirty="0">
                          <a:solidFill>
                            <a:schemeClr val="tx1"/>
                          </a:solidFill>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Vis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Joint à lèvre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804061349"/>
                  </a:ext>
                </a:extLst>
              </a:tr>
              <a:tr h="364500">
                <a:tc>
                  <a:txBody>
                    <a:bodyPr/>
                    <a:lstStyle/>
                    <a:p>
                      <a:pPr algn="ctr"/>
                      <a:r>
                        <a:rPr lang="fr-FR" dirty="0">
                          <a:solidFill>
                            <a:schemeClr val="tx1"/>
                          </a:solidFill>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Joint à lèvre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Entretoise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7811773"/>
                  </a:ext>
                </a:extLst>
              </a:tr>
              <a:tr h="364500">
                <a:tc>
                  <a:txBody>
                    <a:bodyPr/>
                    <a:lstStyle/>
                    <a:p>
                      <a:pPr algn="ctr"/>
                      <a:r>
                        <a:rPr lang="fr-FR" dirty="0">
                          <a:solidFill>
                            <a:schemeClr val="tx1"/>
                          </a:solidFill>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Corps (partie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b="0" dirty="0">
                          <a:solidFill>
                            <a:schemeClr val="tx1"/>
                          </a:solidFill>
                        </a:rPr>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Rondelle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68784469"/>
                  </a:ext>
                </a:extLst>
              </a:tr>
              <a:tr h="364500">
                <a:tc>
                  <a:txBody>
                    <a:bodyPr/>
                    <a:lstStyle/>
                    <a:p>
                      <a:pPr algn="ctr"/>
                      <a:r>
                        <a:rPr lang="fr-FR" dirty="0">
                          <a:solidFill>
                            <a:schemeClr val="tx1"/>
                          </a:solidFill>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Arbre de sortie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Ecrou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29279077"/>
                  </a:ext>
                </a:extLst>
              </a:tr>
              <a:tr h="364500">
                <a:tc>
                  <a:txBody>
                    <a:bodyPr/>
                    <a:lstStyle/>
                    <a:p>
                      <a:pPr algn="ctr"/>
                      <a:r>
                        <a:rPr lang="fr-FR" dirty="0">
                          <a:solidFill>
                            <a:schemeClr val="tx1"/>
                          </a:solidFill>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Roulement à rouleaux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Poulie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95075030"/>
                  </a:ext>
                </a:extLst>
              </a:tr>
              <a:tr h="364500">
                <a:tc>
                  <a:txBody>
                    <a:bodyPr/>
                    <a:lstStyle/>
                    <a:p>
                      <a:pPr algn="ctr"/>
                      <a:r>
                        <a:rPr lang="fr-FR" dirty="0">
                          <a:solidFill>
                            <a:schemeClr val="tx1"/>
                          </a:solidFill>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Entretoise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Couvercle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31414348"/>
                  </a:ext>
                </a:extLst>
              </a:tr>
              <a:tr h="445596">
                <a:tc>
                  <a:txBody>
                    <a:bodyPr/>
                    <a:lstStyle/>
                    <a:p>
                      <a:pPr algn="ctr"/>
                      <a:r>
                        <a:rPr lang="fr-FR"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Cale de réglage (entretoise)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Vis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49881523"/>
                  </a:ext>
                </a:extLst>
              </a:tr>
              <a:tr h="364500">
                <a:tc>
                  <a:txBody>
                    <a:bodyPr/>
                    <a:lstStyle/>
                    <a:p>
                      <a:pPr algn="ctr"/>
                      <a:r>
                        <a:rPr lang="fr-FR" dirty="0">
                          <a:solidFill>
                            <a:schemeClr val="tx1"/>
                          </a:solidFill>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Corps (partie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Roulement à billes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64616792"/>
                  </a:ext>
                </a:extLst>
              </a:tr>
              <a:tr h="364500">
                <a:tc>
                  <a:txBody>
                    <a:bodyPr/>
                    <a:lstStyle/>
                    <a:p>
                      <a:pPr algn="ctr"/>
                      <a:r>
                        <a:rPr lang="fr-FR"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Vis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Pion de centrage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12349521"/>
                  </a:ext>
                </a:extLst>
              </a:tr>
              <a:tr h="364500">
                <a:tc>
                  <a:txBody>
                    <a:bodyPr/>
                    <a:lstStyle/>
                    <a:p>
                      <a:pPr algn="ctr"/>
                      <a:r>
                        <a:rPr lang="fr-FR" dirty="0">
                          <a:solidFill>
                            <a:schemeClr val="tx1"/>
                          </a:solidFill>
                        </a:rPr>
                        <a:t>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Joint plat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Roulement à billes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23322603"/>
                  </a:ext>
                </a:extLst>
              </a:tr>
              <a:tr h="364500">
                <a:tc>
                  <a:txBody>
                    <a:bodyPr/>
                    <a:lstStyle/>
                    <a:p>
                      <a:pPr algn="ctr"/>
                      <a:r>
                        <a:rPr lang="fr-FR" dirty="0">
                          <a:solidFill>
                            <a:schemeClr val="tx1"/>
                          </a:solidFill>
                        </a:rPr>
                        <a:t>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Clavette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Arbre d’entrée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85966890"/>
                  </a:ext>
                </a:extLst>
              </a:tr>
              <a:tr h="364500">
                <a:tc>
                  <a:txBody>
                    <a:bodyPr/>
                    <a:lstStyle/>
                    <a:p>
                      <a:pPr algn="ctr"/>
                      <a:r>
                        <a:rPr lang="fr-FR" dirty="0">
                          <a:solidFill>
                            <a:schemeClr val="tx1"/>
                          </a:solidFill>
                        </a:rPr>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Rondelle à créneaux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a:r>
                        <a:rPr lang="fr-FR" dirty="0">
                          <a:solidFill>
                            <a:schemeClr val="tx1"/>
                          </a:solidFill>
                        </a:rPr>
                        <a:t>Roue dentée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13107846"/>
                  </a:ext>
                </a:extLst>
              </a:tr>
            </a:tbl>
          </a:graphicData>
        </a:graphic>
      </p:graphicFrame>
    </p:spTree>
    <p:extLst>
      <p:ext uri="{BB962C8B-B14F-4D97-AF65-F5344CB8AC3E}">
        <p14:creationId xmlns:p14="http://schemas.microsoft.com/office/powerpoint/2010/main" val="1947939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8515"/>
          <a:stretch/>
        </p:blipFill>
        <p:spPr>
          <a:xfrm>
            <a:off x="1151620" y="3429000"/>
            <a:ext cx="3146084" cy="2772308"/>
          </a:xfrm>
          <a:prstGeom prst="rect">
            <a:avLst/>
          </a:prstGeom>
        </p:spPr>
      </p:pic>
      <p:sp>
        <p:nvSpPr>
          <p:cNvPr id="5" name="ZoneTexte 4"/>
          <p:cNvSpPr txBox="1"/>
          <p:nvPr/>
        </p:nvSpPr>
        <p:spPr>
          <a:xfrm>
            <a:off x="1141364" y="1755973"/>
            <a:ext cx="3146084" cy="1384995"/>
          </a:xfrm>
          <a:prstGeom prst="rect">
            <a:avLst/>
          </a:prstGeom>
          <a:noFill/>
        </p:spPr>
        <p:txBody>
          <a:bodyPr wrap="square" rtlCol="0">
            <a:spAutoFit/>
          </a:bodyPr>
          <a:lstStyle/>
          <a:p>
            <a:r>
              <a:rPr lang="fr-FR" sz="2000" b="1" i="1" dirty="0">
                <a:solidFill>
                  <a:srgbClr val="FF0000"/>
                </a:solidFill>
              </a:rPr>
              <a:t>Un engrenage est l’association de deux roues dentées, la petite roue est souvent appelé pignon</a:t>
            </a:r>
            <a:r>
              <a:rPr lang="fr-FR" b="1" i="1" dirty="0">
                <a:solidFill>
                  <a:srgbClr val="FF0000"/>
                </a:solidFill>
              </a:rPr>
              <a:t>.</a:t>
            </a:r>
          </a:p>
        </p:txBody>
      </p:sp>
      <p:pic>
        <p:nvPicPr>
          <p:cNvPr id="6" name="Image 5">
            <a:extLst>
              <a:ext uri="{FF2B5EF4-FFF2-40B4-BE49-F238E27FC236}">
                <a16:creationId xmlns:a16="http://schemas.microsoft.com/office/drawing/2014/main" id="{3E58DABC-6312-4AF4-8079-7C7CDBF01312}"/>
              </a:ext>
            </a:extLst>
          </p:cNvPr>
          <p:cNvPicPr>
            <a:picLocks noChangeAspect="1"/>
          </p:cNvPicPr>
          <p:nvPr/>
        </p:nvPicPr>
        <p:blipFill rotWithShape="1">
          <a:blip r:embed="rId3"/>
          <a:srcRect t="17490"/>
          <a:stretch/>
        </p:blipFill>
        <p:spPr>
          <a:xfrm>
            <a:off x="5472348" y="620688"/>
            <a:ext cx="3132100" cy="1098518"/>
          </a:xfrm>
          <a:prstGeom prst="rect">
            <a:avLst/>
          </a:prstGeom>
        </p:spPr>
      </p:pic>
      <p:pic>
        <p:nvPicPr>
          <p:cNvPr id="7" name="Image 6">
            <a:extLst>
              <a:ext uri="{FF2B5EF4-FFF2-40B4-BE49-F238E27FC236}">
                <a16:creationId xmlns:a16="http://schemas.microsoft.com/office/drawing/2014/main" id="{8911A70C-C234-48FD-A27A-BA6578E044D1}"/>
              </a:ext>
            </a:extLst>
          </p:cNvPr>
          <p:cNvPicPr>
            <a:picLocks noChangeAspect="1"/>
          </p:cNvPicPr>
          <p:nvPr/>
        </p:nvPicPr>
        <p:blipFill rotWithShape="1">
          <a:blip r:embed="rId4"/>
          <a:srcRect t="12251"/>
          <a:stretch/>
        </p:blipFill>
        <p:spPr>
          <a:xfrm>
            <a:off x="5328084" y="1808820"/>
            <a:ext cx="3276364" cy="1524201"/>
          </a:xfrm>
          <a:prstGeom prst="rect">
            <a:avLst/>
          </a:prstGeom>
        </p:spPr>
      </p:pic>
      <p:grpSp>
        <p:nvGrpSpPr>
          <p:cNvPr id="12" name="Groupe 11">
            <a:extLst>
              <a:ext uri="{FF2B5EF4-FFF2-40B4-BE49-F238E27FC236}">
                <a16:creationId xmlns:a16="http://schemas.microsoft.com/office/drawing/2014/main" id="{C1FAFFF6-EA62-4EAA-9F0B-993E9C01AA4D}"/>
              </a:ext>
            </a:extLst>
          </p:cNvPr>
          <p:cNvGrpSpPr/>
          <p:nvPr/>
        </p:nvGrpSpPr>
        <p:grpSpPr>
          <a:xfrm>
            <a:off x="5328589" y="4748809"/>
            <a:ext cx="3275859" cy="1643443"/>
            <a:chOff x="5202657" y="4820817"/>
            <a:chExt cx="3275859" cy="1643443"/>
          </a:xfrm>
        </p:grpSpPr>
        <p:pic>
          <p:nvPicPr>
            <p:cNvPr id="10" name="Image 9">
              <a:extLst>
                <a:ext uri="{FF2B5EF4-FFF2-40B4-BE49-F238E27FC236}">
                  <a16:creationId xmlns:a16="http://schemas.microsoft.com/office/drawing/2014/main" id="{1D57CF9A-AE85-4433-8702-3B60997B904A}"/>
                </a:ext>
              </a:extLst>
            </p:cNvPr>
            <p:cNvPicPr>
              <a:picLocks noChangeAspect="1"/>
            </p:cNvPicPr>
            <p:nvPr/>
          </p:nvPicPr>
          <p:blipFill>
            <a:blip r:embed="rId5"/>
            <a:stretch>
              <a:fillRect/>
            </a:stretch>
          </p:blipFill>
          <p:spPr>
            <a:xfrm>
              <a:off x="6810173" y="4820817"/>
              <a:ext cx="1668343" cy="1643443"/>
            </a:xfrm>
            <a:prstGeom prst="rect">
              <a:avLst/>
            </a:prstGeom>
          </p:spPr>
        </p:pic>
        <p:pic>
          <p:nvPicPr>
            <p:cNvPr id="11" name="Image 10">
              <a:extLst>
                <a:ext uri="{FF2B5EF4-FFF2-40B4-BE49-F238E27FC236}">
                  <a16:creationId xmlns:a16="http://schemas.microsoft.com/office/drawing/2014/main" id="{E88CBD38-555A-4E3C-AE5E-B35F87169C63}"/>
                </a:ext>
              </a:extLst>
            </p:cNvPr>
            <p:cNvPicPr>
              <a:picLocks noChangeAspect="1"/>
            </p:cNvPicPr>
            <p:nvPr/>
          </p:nvPicPr>
          <p:blipFill>
            <a:blip r:embed="rId6"/>
            <a:stretch>
              <a:fillRect/>
            </a:stretch>
          </p:blipFill>
          <p:spPr>
            <a:xfrm>
              <a:off x="5202657" y="4820817"/>
              <a:ext cx="1637595" cy="1643443"/>
            </a:xfrm>
            <a:prstGeom prst="rect">
              <a:avLst/>
            </a:prstGeom>
          </p:spPr>
        </p:pic>
      </p:grpSp>
      <p:grpSp>
        <p:nvGrpSpPr>
          <p:cNvPr id="14" name="Groupe 13">
            <a:extLst>
              <a:ext uri="{FF2B5EF4-FFF2-40B4-BE49-F238E27FC236}">
                <a16:creationId xmlns:a16="http://schemas.microsoft.com/office/drawing/2014/main" id="{16D2607D-4CF5-4CD2-810C-E6FFDD353E61}"/>
              </a:ext>
            </a:extLst>
          </p:cNvPr>
          <p:cNvGrpSpPr/>
          <p:nvPr/>
        </p:nvGrpSpPr>
        <p:grpSpPr>
          <a:xfrm>
            <a:off x="4927883" y="3429000"/>
            <a:ext cx="3676565" cy="1228661"/>
            <a:chOff x="4855751" y="3501008"/>
            <a:chExt cx="3676565" cy="1228661"/>
          </a:xfrm>
        </p:grpSpPr>
        <p:pic>
          <p:nvPicPr>
            <p:cNvPr id="8" name="Image 7">
              <a:extLst>
                <a:ext uri="{FF2B5EF4-FFF2-40B4-BE49-F238E27FC236}">
                  <a16:creationId xmlns:a16="http://schemas.microsoft.com/office/drawing/2014/main" id="{39232415-C408-40F4-8277-40A9BE78D4F1}"/>
                </a:ext>
              </a:extLst>
            </p:cNvPr>
            <p:cNvPicPr>
              <a:picLocks noChangeAspect="1"/>
            </p:cNvPicPr>
            <p:nvPr/>
          </p:nvPicPr>
          <p:blipFill>
            <a:blip r:embed="rId7"/>
            <a:stretch>
              <a:fillRect/>
            </a:stretch>
          </p:blipFill>
          <p:spPr>
            <a:xfrm>
              <a:off x="6166578" y="3501008"/>
              <a:ext cx="2365738" cy="1228661"/>
            </a:xfrm>
            <a:prstGeom prst="rect">
              <a:avLst/>
            </a:prstGeom>
          </p:spPr>
        </p:pic>
        <p:pic>
          <p:nvPicPr>
            <p:cNvPr id="13" name="Image 12">
              <a:extLst>
                <a:ext uri="{FF2B5EF4-FFF2-40B4-BE49-F238E27FC236}">
                  <a16:creationId xmlns:a16="http://schemas.microsoft.com/office/drawing/2014/main" id="{B8298A42-F795-42D5-BD5E-9DD40695E68E}"/>
                </a:ext>
              </a:extLst>
            </p:cNvPr>
            <p:cNvPicPr>
              <a:picLocks noChangeAspect="1"/>
            </p:cNvPicPr>
            <p:nvPr/>
          </p:nvPicPr>
          <p:blipFill>
            <a:blip r:embed="rId8"/>
            <a:stretch>
              <a:fillRect/>
            </a:stretch>
          </p:blipFill>
          <p:spPr>
            <a:xfrm>
              <a:off x="4855751" y="3508618"/>
              <a:ext cx="1310827" cy="1213440"/>
            </a:xfrm>
            <a:prstGeom prst="rect">
              <a:avLst/>
            </a:prstGeom>
          </p:spPr>
        </p:pic>
      </p:grpSp>
      <p:sp>
        <p:nvSpPr>
          <p:cNvPr id="15" name="ZoneTexte 14">
            <a:extLst>
              <a:ext uri="{FF2B5EF4-FFF2-40B4-BE49-F238E27FC236}">
                <a16:creationId xmlns:a16="http://schemas.microsoft.com/office/drawing/2014/main" id="{E4F8087F-5175-4392-BF28-9E4129F770F2}"/>
              </a:ext>
            </a:extLst>
          </p:cNvPr>
          <p:cNvSpPr txBox="1"/>
          <p:nvPr/>
        </p:nvSpPr>
        <p:spPr>
          <a:xfrm>
            <a:off x="1270835" y="620688"/>
            <a:ext cx="3038122" cy="523220"/>
          </a:xfrm>
          <a:prstGeom prst="rect">
            <a:avLst/>
          </a:prstGeom>
          <a:noFill/>
        </p:spPr>
        <p:txBody>
          <a:bodyPr wrap="square" rtlCol="0">
            <a:spAutoFit/>
          </a:bodyPr>
          <a:lstStyle/>
          <a:p>
            <a:r>
              <a:rPr lang="fr-FR" sz="2800" b="1" i="1" dirty="0"/>
              <a:t>Les engrenages:</a:t>
            </a:r>
          </a:p>
        </p:txBody>
      </p:sp>
    </p:spTree>
    <p:extLst>
      <p:ext uri="{BB962C8B-B14F-4D97-AF65-F5344CB8AC3E}">
        <p14:creationId xmlns:p14="http://schemas.microsoft.com/office/powerpoint/2010/main" val="2066823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310958" y="1728978"/>
            <a:ext cx="6876764" cy="707886"/>
          </a:xfrm>
          <a:prstGeom prst="rect">
            <a:avLst/>
          </a:prstGeom>
          <a:noFill/>
        </p:spPr>
        <p:txBody>
          <a:bodyPr wrap="square" rtlCol="0">
            <a:spAutoFit/>
          </a:bodyPr>
          <a:lstStyle/>
          <a:p>
            <a:r>
              <a:rPr lang="fr-FR" sz="2000" b="1" i="1" dirty="0">
                <a:solidFill>
                  <a:srgbClr val="0000FF"/>
                </a:solidFill>
              </a:rPr>
              <a:t>Sur un dessin d’ensemble on reconnait les roues dentées à la représentation symbolique des dents.</a:t>
            </a:r>
          </a:p>
        </p:txBody>
      </p:sp>
      <p:pic>
        <p:nvPicPr>
          <p:cNvPr id="19" name="Image 18"/>
          <p:cNvPicPr>
            <a:picLocks noChangeAspect="1"/>
          </p:cNvPicPr>
          <p:nvPr/>
        </p:nvPicPr>
        <p:blipFill>
          <a:blip r:embed="rId3"/>
          <a:stretch>
            <a:fillRect/>
          </a:stretch>
        </p:blipFill>
        <p:spPr>
          <a:xfrm>
            <a:off x="2182539" y="2564904"/>
            <a:ext cx="4778921" cy="3731071"/>
          </a:xfrm>
          <a:prstGeom prst="rect">
            <a:avLst/>
          </a:prstGeom>
        </p:spPr>
      </p:pic>
      <p:cxnSp>
        <p:nvCxnSpPr>
          <p:cNvPr id="8" name="Connecteur droit avec flèche 7"/>
          <p:cNvCxnSpPr/>
          <p:nvPr/>
        </p:nvCxnSpPr>
        <p:spPr bwMode="auto">
          <a:xfrm flipH="1">
            <a:off x="4055451" y="3258852"/>
            <a:ext cx="152138" cy="476193"/>
          </a:xfrm>
          <a:prstGeom prst="straightConnector1">
            <a:avLst/>
          </a:prstGeom>
          <a:solidFill>
            <a:schemeClr val="accent1"/>
          </a:solidFill>
          <a:ln w="19050" cap="flat" cmpd="sng" algn="ctr">
            <a:solidFill>
              <a:srgbClr val="FF0000"/>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p:cNvCxnSpPr/>
          <p:nvPr/>
        </p:nvCxnSpPr>
        <p:spPr bwMode="auto">
          <a:xfrm flipH="1">
            <a:off x="4053421" y="4699012"/>
            <a:ext cx="152138" cy="476193"/>
          </a:xfrm>
          <a:prstGeom prst="straightConnector1">
            <a:avLst/>
          </a:prstGeom>
          <a:solidFill>
            <a:schemeClr val="accent1"/>
          </a:solidFill>
          <a:ln w="19050" cap="flat" cmpd="sng" algn="ctr">
            <a:solidFill>
              <a:srgbClr val="FF0000"/>
            </a:solidFill>
            <a:prstDash val="solid"/>
            <a:round/>
            <a:headEnd type="none" w="lg" len="lg"/>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ZoneTexte 6">
            <a:extLst>
              <a:ext uri="{FF2B5EF4-FFF2-40B4-BE49-F238E27FC236}">
                <a16:creationId xmlns:a16="http://schemas.microsoft.com/office/drawing/2014/main" id="{69592B4F-CD60-4D9D-9F03-A0FB40F09665}"/>
              </a:ext>
            </a:extLst>
          </p:cNvPr>
          <p:cNvSpPr txBox="1"/>
          <p:nvPr/>
        </p:nvSpPr>
        <p:spPr>
          <a:xfrm>
            <a:off x="1270835" y="620688"/>
            <a:ext cx="3038122" cy="523220"/>
          </a:xfrm>
          <a:prstGeom prst="rect">
            <a:avLst/>
          </a:prstGeom>
          <a:noFill/>
        </p:spPr>
        <p:txBody>
          <a:bodyPr wrap="square" rtlCol="0">
            <a:spAutoFit/>
          </a:bodyPr>
          <a:lstStyle/>
          <a:p>
            <a:r>
              <a:rPr lang="fr-FR" sz="2800" b="1" i="1" dirty="0"/>
              <a:t>Les engrenages:</a:t>
            </a:r>
          </a:p>
        </p:txBody>
      </p:sp>
    </p:spTree>
    <p:extLst>
      <p:ext uri="{BB962C8B-B14F-4D97-AF65-F5344CB8AC3E}">
        <p14:creationId xmlns:p14="http://schemas.microsoft.com/office/powerpoint/2010/main" val="980804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39544" y="529516"/>
            <a:ext cx="3620488" cy="523220"/>
          </a:xfrm>
          <a:prstGeom prst="rect">
            <a:avLst/>
          </a:prstGeom>
          <a:noFill/>
        </p:spPr>
        <p:txBody>
          <a:bodyPr wrap="square" rtlCol="0">
            <a:spAutoFit/>
          </a:bodyPr>
          <a:lstStyle/>
          <a:p>
            <a:r>
              <a:rPr lang="fr-FR" sz="2800" b="1" i="1" dirty="0"/>
              <a:t>Poulies et courroies :</a:t>
            </a:r>
          </a:p>
        </p:txBody>
      </p:sp>
      <p:pic>
        <p:nvPicPr>
          <p:cNvPr id="4" name="Image 3"/>
          <p:cNvPicPr>
            <a:picLocks noChangeAspect="1"/>
          </p:cNvPicPr>
          <p:nvPr/>
        </p:nvPicPr>
        <p:blipFill>
          <a:blip r:embed="rId2"/>
          <a:stretch>
            <a:fillRect/>
          </a:stretch>
        </p:blipFill>
        <p:spPr>
          <a:xfrm>
            <a:off x="1260587" y="1376772"/>
            <a:ext cx="4075342" cy="5112568"/>
          </a:xfrm>
          <a:prstGeom prst="rect">
            <a:avLst/>
          </a:prstGeom>
        </p:spPr>
      </p:pic>
      <p:sp>
        <p:nvSpPr>
          <p:cNvPr id="6" name="Légende encadrée 1 5"/>
          <p:cNvSpPr/>
          <p:nvPr/>
        </p:nvSpPr>
        <p:spPr bwMode="auto">
          <a:xfrm>
            <a:off x="2686189" y="4041068"/>
            <a:ext cx="1224136" cy="180020"/>
          </a:xfrm>
          <a:prstGeom prst="borderCallout1">
            <a:avLst>
              <a:gd name="adj1" fmla="val 50788"/>
              <a:gd name="adj2" fmla="val 97937"/>
              <a:gd name="adj3" fmla="val -547451"/>
              <a:gd name="adj4" fmla="val 167128"/>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Poulie (vue en coupe</a:t>
            </a:r>
            <a:r>
              <a:rPr kumimoji="0" lang="fr-FR" sz="1000" b="1" i="0" u="none" strike="noStrike" cap="none" normalizeH="0" baseline="0" dirty="0">
                <a:ln>
                  <a:noFill/>
                </a:ln>
                <a:solidFill>
                  <a:schemeClr val="tx1"/>
                </a:solidFill>
                <a:effectLst/>
                <a:latin typeface="Times New Roman" pitchFamily="18" charset="0"/>
              </a:rPr>
              <a:t>)</a:t>
            </a:r>
          </a:p>
        </p:txBody>
      </p:sp>
      <p:sp>
        <p:nvSpPr>
          <p:cNvPr id="8" name="Légende encadrée 1 7"/>
          <p:cNvSpPr/>
          <p:nvPr/>
        </p:nvSpPr>
        <p:spPr bwMode="auto">
          <a:xfrm>
            <a:off x="2568826" y="5121188"/>
            <a:ext cx="1458863" cy="180020"/>
          </a:xfrm>
          <a:prstGeom prst="borderCallout1">
            <a:avLst>
              <a:gd name="adj1" fmla="val 50788"/>
              <a:gd name="adj2" fmla="val 101931"/>
              <a:gd name="adj3" fmla="val -6017"/>
              <a:gd name="adj4" fmla="val 145028"/>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Poulie (vue en extérieure</a:t>
            </a:r>
            <a:r>
              <a:rPr kumimoji="0" lang="fr-FR" sz="1000" b="1" i="0" u="none" strike="noStrike" cap="none" normalizeH="0" baseline="0" dirty="0">
                <a:ln>
                  <a:noFill/>
                </a:ln>
                <a:solidFill>
                  <a:schemeClr val="tx1"/>
                </a:solidFill>
                <a:effectLst/>
                <a:latin typeface="Times New Roman" pitchFamily="18" charset="0"/>
              </a:rPr>
              <a:t>)</a:t>
            </a:r>
          </a:p>
        </p:txBody>
      </p:sp>
      <p:grpSp>
        <p:nvGrpSpPr>
          <p:cNvPr id="13" name="Groupe 12"/>
          <p:cNvGrpSpPr/>
          <p:nvPr/>
        </p:nvGrpSpPr>
        <p:grpSpPr>
          <a:xfrm>
            <a:off x="4608004" y="5517352"/>
            <a:ext cx="1913940" cy="755964"/>
            <a:chOff x="4447534" y="5517352"/>
            <a:chExt cx="6179179" cy="755964"/>
          </a:xfrm>
        </p:grpSpPr>
        <p:sp>
          <p:nvSpPr>
            <p:cNvPr id="10" name="Légende encadrée 2 9"/>
            <p:cNvSpPr/>
            <p:nvPr/>
          </p:nvSpPr>
          <p:spPr bwMode="auto">
            <a:xfrm>
              <a:off x="5261209" y="6057292"/>
              <a:ext cx="5365504" cy="216024"/>
            </a:xfrm>
            <a:prstGeom prst="borderCallout2">
              <a:avLst>
                <a:gd name="adj1" fmla="val 45207"/>
                <a:gd name="adj2" fmla="val 569"/>
                <a:gd name="adj3" fmla="val 46186"/>
                <a:gd name="adj4" fmla="val -14289"/>
                <a:gd name="adj5" fmla="val -246646"/>
                <a:gd name="adj6" fmla="val -19507"/>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lang="fr-FR" sz="1000" b="1" dirty="0">
                  <a:solidFill>
                    <a:srgbClr val="0000FF"/>
                  </a:solidFill>
                </a:rPr>
                <a:t>Deux</a:t>
              </a:r>
              <a:r>
                <a:rPr kumimoji="0" lang="fr-FR" sz="1000" b="1" i="0" u="none" strike="noStrike" cap="none" normalizeH="0" baseline="0" dirty="0">
                  <a:ln>
                    <a:noFill/>
                  </a:ln>
                  <a:solidFill>
                    <a:srgbClr val="0000FF"/>
                  </a:solidFill>
                  <a:effectLst/>
                  <a:latin typeface="Times New Roman" pitchFamily="18" charset="0"/>
                </a:rPr>
                <a:t> courroies trapézoïdales </a:t>
              </a:r>
            </a:p>
          </p:txBody>
        </p:sp>
        <p:cxnSp>
          <p:nvCxnSpPr>
            <p:cNvPr id="12" name="Connecteur droit avec flèche 11"/>
            <p:cNvCxnSpPr>
              <a:cxnSpLocks/>
            </p:cNvCxnSpPr>
            <p:nvPr/>
          </p:nvCxnSpPr>
          <p:spPr bwMode="auto">
            <a:xfrm flipV="1">
              <a:off x="4447534" y="5517352"/>
              <a:ext cx="464957" cy="647952"/>
            </a:xfrm>
            <a:prstGeom prst="straightConnector1">
              <a:avLst/>
            </a:prstGeom>
            <a:solidFill>
              <a:schemeClr val="accent1"/>
            </a:solidFill>
            <a:ln w="9525" cap="flat" cmpd="sng" algn="ctr">
              <a:solidFill>
                <a:srgbClr val="0000FF"/>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9" name="Image 8"/>
          <p:cNvPicPr/>
          <p:nvPr/>
        </p:nvPicPr>
        <p:blipFill rotWithShape="1">
          <a:blip r:embed="rId3"/>
          <a:srcRect l="4269" t="8215" r="76130" b="25764"/>
          <a:stretch/>
        </p:blipFill>
        <p:spPr>
          <a:xfrm>
            <a:off x="6717336" y="2308413"/>
            <a:ext cx="1815104" cy="4108919"/>
          </a:xfrm>
          <a:prstGeom prst="rect">
            <a:avLst/>
          </a:prstGeom>
        </p:spPr>
      </p:pic>
      <p:sp>
        <p:nvSpPr>
          <p:cNvPr id="11" name="Légende encadrée 1 10"/>
          <p:cNvSpPr/>
          <p:nvPr/>
        </p:nvSpPr>
        <p:spPr bwMode="auto">
          <a:xfrm>
            <a:off x="6195278" y="4415408"/>
            <a:ext cx="1044116" cy="216024"/>
          </a:xfrm>
          <a:prstGeom prst="borderCallout1">
            <a:avLst>
              <a:gd name="adj1" fmla="val 50788"/>
              <a:gd name="adj2" fmla="val 97937"/>
              <a:gd name="adj3" fmla="val -190418"/>
              <a:gd name="adj4" fmla="val 151394"/>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Courroie crantée)</a:t>
            </a:r>
          </a:p>
        </p:txBody>
      </p:sp>
      <p:pic>
        <p:nvPicPr>
          <p:cNvPr id="14" name="Image 13"/>
          <p:cNvPicPr>
            <a:picLocks noChangeAspect="1"/>
          </p:cNvPicPr>
          <p:nvPr/>
        </p:nvPicPr>
        <p:blipFill rotWithShape="1">
          <a:blip r:embed="rId4">
            <a:extLst>
              <a:ext uri="{28A0092B-C50C-407E-A947-70E740481C1C}">
                <a14:useLocalDpi xmlns:a14="http://schemas.microsoft.com/office/drawing/2010/main" val="0"/>
              </a:ext>
            </a:extLst>
          </a:blip>
          <a:srcRect l="19647" t="48473" r="51469" b="6508"/>
          <a:stretch/>
        </p:blipFill>
        <p:spPr>
          <a:xfrm>
            <a:off x="6506593" y="659380"/>
            <a:ext cx="936103" cy="936103"/>
          </a:xfrm>
          <a:prstGeom prst="rect">
            <a:avLst/>
          </a:prstGeom>
        </p:spPr>
      </p:pic>
      <p:pic>
        <p:nvPicPr>
          <p:cNvPr id="5" name="Imag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H="1">
            <a:off x="7330051" y="696929"/>
            <a:ext cx="1439987" cy="950392"/>
          </a:xfrm>
          <a:prstGeom prst="rect">
            <a:avLst/>
          </a:prstGeom>
        </p:spPr>
      </p:pic>
      <p:pic>
        <p:nvPicPr>
          <p:cNvPr id="18" name="Image 17">
            <a:extLst>
              <a:ext uri="{FF2B5EF4-FFF2-40B4-BE49-F238E27FC236}">
                <a16:creationId xmlns:a16="http://schemas.microsoft.com/office/drawing/2014/main" id="{F31028DD-F0F4-48D2-A2EC-88E3370104B6}"/>
              </a:ext>
            </a:extLst>
          </p:cNvPr>
          <p:cNvPicPr>
            <a:picLocks noChangeAspect="1"/>
          </p:cNvPicPr>
          <p:nvPr/>
        </p:nvPicPr>
        <p:blipFill>
          <a:blip r:embed="rId6"/>
          <a:stretch>
            <a:fillRect/>
          </a:stretch>
        </p:blipFill>
        <p:spPr>
          <a:xfrm>
            <a:off x="5439720" y="457099"/>
            <a:ext cx="957777" cy="1435020"/>
          </a:xfrm>
          <a:prstGeom prst="rect">
            <a:avLst/>
          </a:prstGeom>
        </p:spPr>
      </p:pic>
    </p:spTree>
    <p:extLst>
      <p:ext uri="{BB962C8B-B14F-4D97-AF65-F5344CB8AC3E}">
        <p14:creationId xmlns:p14="http://schemas.microsoft.com/office/powerpoint/2010/main" val="25933776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223628" y="656692"/>
            <a:ext cx="2656496" cy="523220"/>
          </a:xfrm>
          <a:prstGeom prst="rect">
            <a:avLst/>
          </a:prstGeom>
          <a:noFill/>
        </p:spPr>
        <p:txBody>
          <a:bodyPr wrap="none" rtlCol="0">
            <a:spAutoFit/>
          </a:bodyPr>
          <a:lstStyle/>
          <a:p>
            <a:r>
              <a:rPr lang="fr-FR" sz="2800" b="1" i="1" dirty="0"/>
              <a:t>Roues et chaîne:</a:t>
            </a:r>
          </a:p>
        </p:txBody>
      </p:sp>
      <p:pic>
        <p:nvPicPr>
          <p:cNvPr id="4" name="Image 3">
            <a:extLst>
              <a:ext uri="{FF2B5EF4-FFF2-40B4-BE49-F238E27FC236}">
                <a16:creationId xmlns:a16="http://schemas.microsoft.com/office/drawing/2014/main" id="{A40F8A8D-85F9-46DF-8757-118162EEA515}"/>
              </a:ext>
            </a:extLst>
          </p:cNvPr>
          <p:cNvPicPr>
            <a:picLocks noChangeAspect="1"/>
          </p:cNvPicPr>
          <p:nvPr/>
        </p:nvPicPr>
        <p:blipFill>
          <a:blip r:embed="rId2"/>
          <a:stretch>
            <a:fillRect/>
          </a:stretch>
        </p:blipFill>
        <p:spPr>
          <a:xfrm>
            <a:off x="7343504" y="332656"/>
            <a:ext cx="1296948" cy="6133306"/>
          </a:xfrm>
          <a:prstGeom prst="rect">
            <a:avLst/>
          </a:prstGeom>
        </p:spPr>
      </p:pic>
      <p:pic>
        <p:nvPicPr>
          <p:cNvPr id="5" name="Image 4">
            <a:extLst>
              <a:ext uri="{FF2B5EF4-FFF2-40B4-BE49-F238E27FC236}">
                <a16:creationId xmlns:a16="http://schemas.microsoft.com/office/drawing/2014/main" id="{4F2FBD7E-DE45-46A1-8171-CB7D57E36566}"/>
              </a:ext>
            </a:extLst>
          </p:cNvPr>
          <p:cNvPicPr>
            <a:picLocks noChangeAspect="1"/>
          </p:cNvPicPr>
          <p:nvPr/>
        </p:nvPicPr>
        <p:blipFill>
          <a:blip r:embed="rId3"/>
          <a:stretch>
            <a:fillRect/>
          </a:stretch>
        </p:blipFill>
        <p:spPr>
          <a:xfrm>
            <a:off x="1151620" y="2144545"/>
            <a:ext cx="3884479" cy="4153086"/>
          </a:xfrm>
          <a:prstGeom prst="rect">
            <a:avLst/>
          </a:prstGeom>
        </p:spPr>
      </p:pic>
      <p:sp>
        <p:nvSpPr>
          <p:cNvPr id="6" name="Légende encadrée 1 10">
            <a:extLst>
              <a:ext uri="{FF2B5EF4-FFF2-40B4-BE49-F238E27FC236}">
                <a16:creationId xmlns:a16="http://schemas.microsoft.com/office/drawing/2014/main" id="{FB22255A-9061-478C-99AF-3A3A4A44FF44}"/>
              </a:ext>
            </a:extLst>
          </p:cNvPr>
          <p:cNvSpPr/>
          <p:nvPr/>
        </p:nvSpPr>
        <p:spPr bwMode="auto">
          <a:xfrm>
            <a:off x="5256076" y="2636912"/>
            <a:ext cx="1800200" cy="216024"/>
          </a:xfrm>
          <a:prstGeom prst="borderCallout1">
            <a:avLst>
              <a:gd name="adj1" fmla="val 42322"/>
              <a:gd name="adj2" fmla="val 100477"/>
              <a:gd name="adj3" fmla="val -203117"/>
              <a:gd name="adj4" fmla="val 137172"/>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Deux roues dentées pour chaîne</a:t>
            </a:r>
          </a:p>
        </p:txBody>
      </p:sp>
      <p:sp>
        <p:nvSpPr>
          <p:cNvPr id="7" name="Légende encadrée 1 10">
            <a:extLst>
              <a:ext uri="{FF2B5EF4-FFF2-40B4-BE49-F238E27FC236}">
                <a16:creationId xmlns:a16="http://schemas.microsoft.com/office/drawing/2014/main" id="{013972B1-1290-41FC-91D6-FE45AE0DBEAC}"/>
              </a:ext>
            </a:extLst>
          </p:cNvPr>
          <p:cNvSpPr/>
          <p:nvPr/>
        </p:nvSpPr>
        <p:spPr bwMode="auto">
          <a:xfrm>
            <a:off x="5256076" y="4221088"/>
            <a:ext cx="1728192" cy="540060"/>
          </a:xfrm>
          <a:prstGeom prst="borderCallout1">
            <a:avLst>
              <a:gd name="adj1" fmla="val 42322"/>
              <a:gd name="adj2" fmla="val 100477"/>
              <a:gd name="adj3" fmla="val -50734"/>
              <a:gd name="adj4" fmla="val 137701"/>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36000" tIns="0" rIns="36000" bIns="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Pour alléger le dessin on peut </a:t>
            </a:r>
          </a:p>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représenter qu’une partie </a:t>
            </a:r>
          </a:p>
          <a:p>
            <a:pPr marL="0" marR="0" indent="0" algn="l"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a:ln>
                  <a:noFill/>
                </a:ln>
                <a:solidFill>
                  <a:srgbClr val="0000FF"/>
                </a:solidFill>
                <a:effectLst/>
                <a:latin typeface="Times New Roman" pitchFamily="18" charset="0"/>
              </a:rPr>
              <a:t>des deux chaînes.</a:t>
            </a:r>
          </a:p>
        </p:txBody>
      </p:sp>
    </p:spTree>
    <p:extLst>
      <p:ext uri="{BB962C8B-B14F-4D97-AF65-F5344CB8AC3E}">
        <p14:creationId xmlns:p14="http://schemas.microsoft.com/office/powerpoint/2010/main" val="2871903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187624" y="692696"/>
            <a:ext cx="4968027" cy="523220"/>
          </a:xfrm>
          <a:prstGeom prst="rect">
            <a:avLst/>
          </a:prstGeom>
          <a:noFill/>
        </p:spPr>
        <p:txBody>
          <a:bodyPr wrap="none" rtlCol="0">
            <a:spAutoFit/>
          </a:bodyPr>
          <a:lstStyle/>
          <a:p>
            <a:r>
              <a:rPr lang="fr-FR" sz="2800" b="1" i="1" dirty="0"/>
              <a:t>Eléments de guidage en rotation</a:t>
            </a:r>
          </a:p>
        </p:txBody>
      </p:sp>
      <p:sp>
        <p:nvSpPr>
          <p:cNvPr id="5" name="ZoneTexte 4"/>
          <p:cNvSpPr txBox="1"/>
          <p:nvPr/>
        </p:nvSpPr>
        <p:spPr>
          <a:xfrm>
            <a:off x="1324236" y="1340768"/>
            <a:ext cx="2226892" cy="461665"/>
          </a:xfrm>
          <a:prstGeom prst="rect">
            <a:avLst/>
          </a:prstGeom>
          <a:noFill/>
        </p:spPr>
        <p:txBody>
          <a:bodyPr wrap="none" rtlCol="0">
            <a:spAutoFit/>
          </a:bodyPr>
          <a:lstStyle/>
          <a:p>
            <a:r>
              <a:rPr lang="fr-FR" b="1" i="1" dirty="0"/>
              <a:t>Les roulements:</a:t>
            </a:r>
          </a:p>
        </p:txBody>
      </p:sp>
      <p:sp>
        <p:nvSpPr>
          <p:cNvPr id="7" name="ZoneTexte 6"/>
          <p:cNvSpPr txBox="1"/>
          <p:nvPr/>
        </p:nvSpPr>
        <p:spPr>
          <a:xfrm>
            <a:off x="1223628" y="1844824"/>
            <a:ext cx="6048672" cy="707886"/>
          </a:xfrm>
          <a:prstGeom prst="rect">
            <a:avLst/>
          </a:prstGeom>
          <a:noFill/>
        </p:spPr>
        <p:txBody>
          <a:bodyPr wrap="square" rtlCol="0">
            <a:spAutoFit/>
          </a:bodyPr>
          <a:lstStyle/>
          <a:p>
            <a:r>
              <a:rPr lang="fr-FR" sz="2000" b="1" i="1" dirty="0">
                <a:solidFill>
                  <a:srgbClr val="FF0000"/>
                </a:solidFill>
              </a:rPr>
              <a:t>L’élément roulant peut être des billes, des cylindres ou des aiguilles (cylindres de petit diamètre)</a:t>
            </a:r>
          </a:p>
        </p:txBody>
      </p:sp>
      <p:pic>
        <p:nvPicPr>
          <p:cNvPr id="11" name="Image 10"/>
          <p:cNvPicPr>
            <a:picLocks noChangeAspect="1"/>
          </p:cNvPicPr>
          <p:nvPr/>
        </p:nvPicPr>
        <p:blipFill>
          <a:blip r:embed="rId2"/>
          <a:stretch>
            <a:fillRect/>
          </a:stretch>
        </p:blipFill>
        <p:spPr>
          <a:xfrm>
            <a:off x="2692432" y="2819028"/>
            <a:ext cx="581025" cy="1752600"/>
          </a:xfrm>
          <a:prstGeom prst="rect">
            <a:avLst/>
          </a:prstGeom>
        </p:spPr>
      </p:pic>
      <p:pic>
        <p:nvPicPr>
          <p:cNvPr id="12" name="Image 11"/>
          <p:cNvPicPr>
            <a:picLocks noChangeAspect="1"/>
          </p:cNvPicPr>
          <p:nvPr/>
        </p:nvPicPr>
        <p:blipFill>
          <a:blip r:embed="rId3"/>
          <a:stretch>
            <a:fillRect/>
          </a:stretch>
        </p:blipFill>
        <p:spPr>
          <a:xfrm>
            <a:off x="6876256" y="2796265"/>
            <a:ext cx="657225" cy="1762125"/>
          </a:xfrm>
          <a:prstGeom prst="rect">
            <a:avLst/>
          </a:prstGeom>
        </p:spPr>
      </p:pic>
      <p:pic>
        <p:nvPicPr>
          <p:cNvPr id="13" name="Image 12"/>
          <p:cNvPicPr>
            <a:picLocks noChangeAspect="1"/>
          </p:cNvPicPr>
          <p:nvPr/>
        </p:nvPicPr>
        <p:blipFill>
          <a:blip r:embed="rId4"/>
          <a:stretch>
            <a:fillRect/>
          </a:stretch>
        </p:blipFill>
        <p:spPr>
          <a:xfrm>
            <a:off x="3707904" y="2819028"/>
            <a:ext cx="523875" cy="1752600"/>
          </a:xfrm>
          <a:prstGeom prst="rect">
            <a:avLst/>
          </a:prstGeom>
        </p:spPr>
      </p:pic>
      <p:pic>
        <p:nvPicPr>
          <p:cNvPr id="14" name="Image 13"/>
          <p:cNvPicPr>
            <a:picLocks noChangeAspect="1"/>
          </p:cNvPicPr>
          <p:nvPr/>
        </p:nvPicPr>
        <p:blipFill>
          <a:blip r:embed="rId5"/>
          <a:stretch>
            <a:fillRect/>
          </a:stretch>
        </p:blipFill>
        <p:spPr>
          <a:xfrm>
            <a:off x="4716016" y="2814265"/>
            <a:ext cx="590550" cy="1724025"/>
          </a:xfrm>
          <a:prstGeom prst="rect">
            <a:avLst/>
          </a:prstGeom>
        </p:spPr>
      </p:pic>
      <p:pic>
        <p:nvPicPr>
          <p:cNvPr id="15" name="Image 14"/>
          <p:cNvPicPr>
            <a:picLocks noChangeAspect="1"/>
          </p:cNvPicPr>
          <p:nvPr/>
        </p:nvPicPr>
        <p:blipFill>
          <a:blip r:embed="rId6"/>
          <a:stretch>
            <a:fillRect/>
          </a:stretch>
        </p:blipFill>
        <p:spPr>
          <a:xfrm>
            <a:off x="5724128" y="2780928"/>
            <a:ext cx="695325" cy="1790700"/>
          </a:xfrm>
          <a:prstGeom prst="rect">
            <a:avLst/>
          </a:prstGeom>
        </p:spPr>
      </p:pic>
      <p:sp>
        <p:nvSpPr>
          <p:cNvPr id="19" name="ZoneTexte 18"/>
          <p:cNvSpPr txBox="1"/>
          <p:nvPr/>
        </p:nvSpPr>
        <p:spPr>
          <a:xfrm>
            <a:off x="2539913" y="4719650"/>
            <a:ext cx="886062" cy="738664"/>
          </a:xfrm>
          <a:prstGeom prst="rect">
            <a:avLst/>
          </a:prstGeom>
          <a:solidFill>
            <a:srgbClr val="FFFFFF"/>
          </a:solidFill>
        </p:spPr>
        <p:txBody>
          <a:bodyPr wrap="square" lIns="36000" rIns="36000" rtlCol="0">
            <a:spAutoFit/>
          </a:bodyPr>
          <a:lstStyle/>
          <a:p>
            <a:r>
              <a:rPr lang="fr-FR" sz="1400" dirty="0"/>
              <a:t>Roulement </a:t>
            </a:r>
          </a:p>
          <a:p>
            <a:r>
              <a:rPr lang="fr-FR" sz="1400" dirty="0"/>
              <a:t>1 rangée </a:t>
            </a:r>
          </a:p>
          <a:p>
            <a:r>
              <a:rPr lang="fr-FR" sz="1400" dirty="0"/>
              <a:t>de billes</a:t>
            </a:r>
          </a:p>
        </p:txBody>
      </p:sp>
      <p:sp>
        <p:nvSpPr>
          <p:cNvPr id="20" name="ZoneTexte 19"/>
          <p:cNvSpPr txBox="1"/>
          <p:nvPr/>
        </p:nvSpPr>
        <p:spPr>
          <a:xfrm>
            <a:off x="3541229" y="4709948"/>
            <a:ext cx="958763" cy="738664"/>
          </a:xfrm>
          <a:prstGeom prst="rect">
            <a:avLst/>
          </a:prstGeom>
          <a:solidFill>
            <a:srgbClr val="FFFFFF"/>
          </a:solidFill>
        </p:spPr>
        <p:txBody>
          <a:bodyPr wrap="square" lIns="36000" rIns="36000" rtlCol="0">
            <a:spAutoFit/>
          </a:bodyPr>
          <a:lstStyle/>
          <a:p>
            <a:r>
              <a:rPr lang="fr-FR" sz="1400" dirty="0"/>
              <a:t>Roulement à rouleaux cylindriques</a:t>
            </a:r>
          </a:p>
        </p:txBody>
      </p:sp>
      <p:sp>
        <p:nvSpPr>
          <p:cNvPr id="21" name="ZoneTexte 20"/>
          <p:cNvSpPr txBox="1"/>
          <p:nvPr/>
        </p:nvSpPr>
        <p:spPr>
          <a:xfrm>
            <a:off x="4617666" y="4689141"/>
            <a:ext cx="958763" cy="954107"/>
          </a:xfrm>
          <a:prstGeom prst="rect">
            <a:avLst/>
          </a:prstGeom>
          <a:solidFill>
            <a:srgbClr val="FFFFFF"/>
          </a:solidFill>
        </p:spPr>
        <p:txBody>
          <a:bodyPr wrap="square" lIns="36000" rIns="36000" rtlCol="0">
            <a:spAutoFit/>
          </a:bodyPr>
          <a:lstStyle/>
          <a:p>
            <a:r>
              <a:rPr lang="fr-FR" sz="1400" dirty="0"/>
              <a:t>Roulement à billes à contact oblique</a:t>
            </a:r>
          </a:p>
        </p:txBody>
      </p:sp>
      <p:sp>
        <p:nvSpPr>
          <p:cNvPr id="23" name="ZoneTexte 22"/>
          <p:cNvSpPr txBox="1"/>
          <p:nvPr/>
        </p:nvSpPr>
        <p:spPr>
          <a:xfrm>
            <a:off x="5717307" y="4689140"/>
            <a:ext cx="958763" cy="954107"/>
          </a:xfrm>
          <a:prstGeom prst="rect">
            <a:avLst/>
          </a:prstGeom>
          <a:solidFill>
            <a:srgbClr val="FFFFFF"/>
          </a:solidFill>
        </p:spPr>
        <p:txBody>
          <a:bodyPr wrap="square" lIns="36000" rIns="36000" rtlCol="0">
            <a:spAutoFit/>
          </a:bodyPr>
          <a:lstStyle/>
          <a:p>
            <a:r>
              <a:rPr lang="fr-FR" sz="1400" dirty="0"/>
              <a:t>Roulement à rouleaux à contact oblique</a:t>
            </a:r>
          </a:p>
        </p:txBody>
      </p:sp>
      <p:sp>
        <p:nvSpPr>
          <p:cNvPr id="24" name="ZoneTexte 23"/>
          <p:cNvSpPr txBox="1"/>
          <p:nvPr/>
        </p:nvSpPr>
        <p:spPr>
          <a:xfrm>
            <a:off x="6816948" y="4689140"/>
            <a:ext cx="886062" cy="738664"/>
          </a:xfrm>
          <a:prstGeom prst="rect">
            <a:avLst/>
          </a:prstGeom>
          <a:solidFill>
            <a:srgbClr val="FFFFFF"/>
          </a:solidFill>
        </p:spPr>
        <p:txBody>
          <a:bodyPr wrap="square" lIns="36000" rIns="36000" rtlCol="0">
            <a:spAutoFit/>
          </a:bodyPr>
          <a:lstStyle/>
          <a:p>
            <a:r>
              <a:rPr lang="fr-FR" sz="1400" dirty="0"/>
              <a:t>Roulement </a:t>
            </a:r>
          </a:p>
          <a:p>
            <a:r>
              <a:rPr lang="fr-FR" sz="1400" dirty="0"/>
              <a:t>2 rangées </a:t>
            </a:r>
          </a:p>
          <a:p>
            <a:r>
              <a:rPr lang="fr-FR" sz="1400" dirty="0"/>
              <a:t>de billes</a:t>
            </a:r>
          </a:p>
        </p:txBody>
      </p:sp>
      <p:sp>
        <p:nvSpPr>
          <p:cNvPr id="25" name="ZoneTexte 24"/>
          <p:cNvSpPr txBox="1"/>
          <p:nvPr/>
        </p:nvSpPr>
        <p:spPr>
          <a:xfrm>
            <a:off x="7811862" y="4689140"/>
            <a:ext cx="886062" cy="523220"/>
          </a:xfrm>
          <a:prstGeom prst="rect">
            <a:avLst/>
          </a:prstGeom>
          <a:solidFill>
            <a:srgbClr val="FFFFFF"/>
          </a:solidFill>
        </p:spPr>
        <p:txBody>
          <a:bodyPr wrap="square" lIns="36000" rIns="36000" rtlCol="0">
            <a:spAutoFit/>
          </a:bodyPr>
          <a:lstStyle/>
          <a:p>
            <a:r>
              <a:rPr lang="fr-FR" sz="1400" dirty="0"/>
              <a:t>Roulement à aiguilles</a:t>
            </a:r>
          </a:p>
        </p:txBody>
      </p:sp>
      <p:pic>
        <p:nvPicPr>
          <p:cNvPr id="22" name="Image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14276" y="2924944"/>
            <a:ext cx="690172" cy="1452994"/>
          </a:xfrm>
          <a:prstGeom prst="rect">
            <a:avLst/>
          </a:prstGeom>
        </p:spPr>
      </p:pic>
      <p:sp>
        <p:nvSpPr>
          <p:cNvPr id="26" name="ZoneTexte 25"/>
          <p:cNvSpPr txBox="1"/>
          <p:nvPr/>
        </p:nvSpPr>
        <p:spPr>
          <a:xfrm>
            <a:off x="1259632" y="5733256"/>
            <a:ext cx="7344816" cy="707886"/>
          </a:xfrm>
          <a:prstGeom prst="rect">
            <a:avLst/>
          </a:prstGeom>
          <a:noFill/>
        </p:spPr>
        <p:txBody>
          <a:bodyPr wrap="square" rtlCol="0">
            <a:spAutoFit/>
          </a:bodyPr>
          <a:lstStyle/>
          <a:p>
            <a:r>
              <a:rPr lang="fr-FR" sz="2000" b="1" i="1" dirty="0">
                <a:solidFill>
                  <a:srgbClr val="0000FF"/>
                </a:solidFill>
              </a:rPr>
              <a:t>Sur un plan les roulements sont dessinés en représentation complète ou en représentation simplifiée. </a:t>
            </a:r>
          </a:p>
        </p:txBody>
      </p:sp>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20172" y="463461"/>
            <a:ext cx="1097568" cy="1065846"/>
          </a:xfrm>
          <a:prstGeom prst="rect">
            <a:avLst/>
          </a:prstGeom>
        </p:spPr>
      </p:pic>
      <p:pic>
        <p:nvPicPr>
          <p:cNvPr id="3" name="Imag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92671" y="463461"/>
            <a:ext cx="991005" cy="1065846"/>
          </a:xfrm>
          <a:prstGeom prst="rect">
            <a:avLst/>
          </a:prstGeom>
        </p:spPr>
      </p:pic>
      <p:pic>
        <p:nvPicPr>
          <p:cNvPr id="6" name="Image 5"/>
          <p:cNvPicPr>
            <a:picLocks noChangeAspect="1"/>
          </p:cNvPicPr>
          <p:nvPr/>
        </p:nvPicPr>
        <p:blipFill rotWithShape="1">
          <a:blip r:embed="rId10" cstate="print">
            <a:extLst>
              <a:ext uri="{28A0092B-C50C-407E-A947-70E740481C1C}">
                <a14:useLocalDpi xmlns:a14="http://schemas.microsoft.com/office/drawing/2010/main" val="0"/>
              </a:ext>
            </a:extLst>
          </a:blip>
          <a:srcRect l="15755" t="-49" r="863" b="49"/>
          <a:stretch/>
        </p:blipFill>
        <p:spPr>
          <a:xfrm>
            <a:off x="7506260" y="1713270"/>
            <a:ext cx="1042060" cy="884525"/>
          </a:xfrm>
          <a:prstGeom prst="rect">
            <a:avLst/>
          </a:prstGeom>
        </p:spPr>
      </p:pic>
      <p:sp>
        <p:nvSpPr>
          <p:cNvPr id="8" name="Légende : encadrée 7">
            <a:extLst>
              <a:ext uri="{FF2B5EF4-FFF2-40B4-BE49-F238E27FC236}">
                <a16:creationId xmlns:a16="http://schemas.microsoft.com/office/drawing/2014/main" id="{B6343115-6E3D-4B17-BC41-E5893C07D8FA}"/>
              </a:ext>
            </a:extLst>
          </p:cNvPr>
          <p:cNvSpPr/>
          <p:nvPr/>
        </p:nvSpPr>
        <p:spPr bwMode="auto">
          <a:xfrm>
            <a:off x="1033717" y="2837354"/>
            <a:ext cx="1334697" cy="612648"/>
          </a:xfrm>
          <a:prstGeom prst="borderCallout1">
            <a:avLst>
              <a:gd name="adj1" fmla="val 48319"/>
              <a:gd name="adj2" fmla="val 100158"/>
              <a:gd name="adj3" fmla="val 40689"/>
              <a:gd name="adj4" fmla="val 128642"/>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r>
              <a:rPr lang="fr-FR" sz="1500" b="1" dirty="0">
                <a:solidFill>
                  <a:srgbClr val="0000FF"/>
                </a:solidFill>
              </a:rPr>
              <a:t>Représentation </a:t>
            </a:r>
          </a:p>
          <a:p>
            <a:r>
              <a:rPr lang="fr-FR" sz="1500" b="1" dirty="0">
                <a:solidFill>
                  <a:srgbClr val="0000FF"/>
                </a:solidFill>
              </a:rPr>
              <a:t>complète</a:t>
            </a:r>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8" charset="0"/>
            </a:endParaRPr>
          </a:p>
        </p:txBody>
      </p:sp>
      <p:sp>
        <p:nvSpPr>
          <p:cNvPr id="27" name="Légende : encadrée 26">
            <a:extLst>
              <a:ext uri="{FF2B5EF4-FFF2-40B4-BE49-F238E27FC236}">
                <a16:creationId xmlns:a16="http://schemas.microsoft.com/office/drawing/2014/main" id="{E7662ECA-A39C-489A-BE9A-3353C1D4B861}"/>
              </a:ext>
            </a:extLst>
          </p:cNvPr>
          <p:cNvSpPr/>
          <p:nvPr/>
        </p:nvSpPr>
        <p:spPr bwMode="auto">
          <a:xfrm>
            <a:off x="1053396" y="4006464"/>
            <a:ext cx="1334697" cy="612648"/>
          </a:xfrm>
          <a:prstGeom prst="borderCallout1">
            <a:avLst>
              <a:gd name="adj1" fmla="val 48319"/>
              <a:gd name="adj2" fmla="val 100158"/>
              <a:gd name="adj3" fmla="val 43505"/>
              <a:gd name="adj4" fmla="val 127349"/>
            </a:avLst>
          </a:prstGeom>
          <a:solidFill>
            <a:srgbClr val="FFFFFF"/>
          </a:solidFill>
          <a:ln w="9525" cap="flat" cmpd="sng" algn="ctr">
            <a:solidFill>
              <a:srgbClr val="0000FF"/>
            </a:solid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bodyPr>
          <a:lstStyle/>
          <a:p>
            <a:r>
              <a:rPr lang="fr-FR" sz="1600" b="1" dirty="0">
                <a:solidFill>
                  <a:srgbClr val="0000FF"/>
                </a:solidFill>
              </a:rPr>
              <a:t>R</a:t>
            </a:r>
            <a:r>
              <a:rPr lang="fr-FR" sz="1500" b="1" dirty="0">
                <a:solidFill>
                  <a:srgbClr val="0000FF"/>
                </a:solidFill>
              </a:rPr>
              <a:t>eprésentation </a:t>
            </a:r>
          </a:p>
          <a:p>
            <a:r>
              <a:rPr lang="fr-FR" sz="1500" b="1" dirty="0">
                <a:solidFill>
                  <a:srgbClr val="0000FF"/>
                </a:solidFill>
              </a:rPr>
              <a:t>simplifiée</a:t>
            </a:r>
          </a:p>
          <a:p>
            <a:pPr marL="0" marR="0" indent="0" algn="l" defTabSz="914400" rtl="0" eaLnBrk="1" fontAlgn="base" latinLnBrk="0" hangingPunct="1">
              <a:lnSpc>
                <a:spcPct val="100000"/>
              </a:lnSpc>
              <a:spcBef>
                <a:spcPct val="0"/>
              </a:spcBef>
              <a:spcAft>
                <a:spcPct val="0"/>
              </a:spcAft>
              <a:buClrTx/>
              <a:buSzTx/>
              <a:buFontTx/>
              <a:buNone/>
              <a:tabLst/>
            </a:pPr>
            <a:endParaRPr kumimoji="0" lang="fr-FR"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2690803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295636" y="728700"/>
            <a:ext cx="2307042" cy="523220"/>
          </a:xfrm>
          <a:prstGeom prst="rect">
            <a:avLst/>
          </a:prstGeom>
          <a:noFill/>
        </p:spPr>
        <p:txBody>
          <a:bodyPr wrap="none" rtlCol="0">
            <a:spAutoFit/>
          </a:bodyPr>
          <a:lstStyle/>
          <a:p>
            <a:r>
              <a:rPr lang="fr-FR" sz="2800" b="1" i="1" dirty="0"/>
              <a:t>Les coussinets</a:t>
            </a:r>
          </a:p>
        </p:txBody>
      </p:sp>
      <p:pic>
        <p:nvPicPr>
          <p:cNvPr id="3" name="Image 2"/>
          <p:cNvPicPr>
            <a:picLocks noChangeAspect="1"/>
          </p:cNvPicPr>
          <p:nvPr/>
        </p:nvPicPr>
        <p:blipFill>
          <a:blip r:embed="rId2"/>
          <a:stretch>
            <a:fillRect/>
          </a:stretch>
        </p:blipFill>
        <p:spPr>
          <a:xfrm>
            <a:off x="5647759" y="4185084"/>
            <a:ext cx="3060340" cy="1603035"/>
          </a:xfrm>
          <a:prstGeom prst="rect">
            <a:avLst/>
          </a:prstGeom>
        </p:spPr>
      </p:pic>
      <p:pic>
        <p:nvPicPr>
          <p:cNvPr id="6" name="Image 5"/>
          <p:cNvPicPr>
            <a:picLocks noChangeAspect="1"/>
          </p:cNvPicPr>
          <p:nvPr/>
        </p:nvPicPr>
        <p:blipFill>
          <a:blip r:embed="rId3"/>
          <a:stretch>
            <a:fillRect/>
          </a:stretch>
        </p:blipFill>
        <p:spPr>
          <a:xfrm>
            <a:off x="1115616" y="2331634"/>
            <a:ext cx="4371422" cy="3636404"/>
          </a:xfrm>
          <a:prstGeom prst="rect">
            <a:avLst/>
          </a:prstGeom>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5647759" y="2564904"/>
            <a:ext cx="1404156" cy="1404156"/>
          </a:xfrm>
          <a:prstGeom prst="rect">
            <a:avLst/>
          </a:prstGeom>
        </p:spPr>
      </p:pic>
      <p:pic>
        <p:nvPicPr>
          <p:cNvPr id="5" name="Image 4"/>
          <p:cNvPicPr>
            <a:picLocks noChangeAspect="1"/>
          </p:cNvPicPr>
          <p:nvPr/>
        </p:nvPicPr>
        <p:blipFill rotWithShape="1">
          <a:blip r:embed="rId5">
            <a:extLst>
              <a:ext uri="{28A0092B-C50C-407E-A947-70E740481C1C}">
                <a14:useLocalDpi xmlns:a14="http://schemas.microsoft.com/office/drawing/2010/main" val="0"/>
              </a:ext>
            </a:extLst>
          </a:blip>
          <a:srcRect l="11581" t="4720" r="8828" b="9864"/>
          <a:stretch/>
        </p:blipFill>
        <p:spPr>
          <a:xfrm rot="16200000">
            <a:off x="7245870" y="2528899"/>
            <a:ext cx="1404156" cy="1476166"/>
          </a:xfrm>
          <a:prstGeom prst="rect">
            <a:avLst/>
          </a:prstGeom>
        </p:spPr>
      </p:pic>
    </p:spTree>
    <p:extLst>
      <p:ext uri="{BB962C8B-B14F-4D97-AF65-F5344CB8AC3E}">
        <p14:creationId xmlns:p14="http://schemas.microsoft.com/office/powerpoint/2010/main" val="15007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1403648" y="656692"/>
            <a:ext cx="3262432" cy="523220"/>
          </a:xfrm>
          <a:prstGeom prst="rect">
            <a:avLst/>
          </a:prstGeom>
          <a:noFill/>
        </p:spPr>
        <p:txBody>
          <a:bodyPr wrap="none" rtlCol="0">
            <a:spAutoFit/>
          </a:bodyPr>
          <a:lstStyle/>
          <a:p>
            <a:r>
              <a:rPr lang="fr-FR" sz="2800" b="1" i="1" dirty="0"/>
              <a:t>Etanchéité, les joints</a:t>
            </a:r>
          </a:p>
        </p:txBody>
      </p:sp>
      <p:grpSp>
        <p:nvGrpSpPr>
          <p:cNvPr id="12" name="Groupe 11"/>
          <p:cNvGrpSpPr/>
          <p:nvPr/>
        </p:nvGrpSpPr>
        <p:grpSpPr>
          <a:xfrm>
            <a:off x="4719282" y="1863406"/>
            <a:ext cx="3597134" cy="4523149"/>
            <a:chOff x="4499992" y="1863406"/>
            <a:chExt cx="3597134" cy="4523149"/>
          </a:xfrm>
        </p:grpSpPr>
        <p:pic>
          <p:nvPicPr>
            <p:cNvPr id="2" name="Image 1"/>
            <p:cNvPicPr>
              <a:picLocks noChangeAspect="1"/>
            </p:cNvPicPr>
            <p:nvPr/>
          </p:nvPicPr>
          <p:blipFill>
            <a:blip r:embed="rId2"/>
            <a:stretch>
              <a:fillRect/>
            </a:stretch>
          </p:blipFill>
          <p:spPr>
            <a:xfrm>
              <a:off x="4499992" y="2891404"/>
              <a:ext cx="1877969" cy="2448272"/>
            </a:xfrm>
            <a:prstGeom prst="rect">
              <a:avLst/>
            </a:prstGeom>
          </p:spPr>
        </p:pic>
        <p:pic>
          <p:nvPicPr>
            <p:cNvPr id="4" name="Image 3"/>
            <p:cNvPicPr>
              <a:picLocks noChangeAspect="1"/>
            </p:cNvPicPr>
            <p:nvPr/>
          </p:nvPicPr>
          <p:blipFill>
            <a:blip r:embed="rId3"/>
            <a:stretch>
              <a:fillRect/>
            </a:stretch>
          </p:blipFill>
          <p:spPr>
            <a:xfrm>
              <a:off x="6552220" y="2893097"/>
              <a:ext cx="1544906" cy="2446579"/>
            </a:xfrm>
            <a:prstGeom prst="rect">
              <a:avLst/>
            </a:prstGeom>
          </p:spPr>
        </p:pic>
        <p:cxnSp>
          <p:nvCxnSpPr>
            <p:cNvPr id="8" name="Connecteur droit avec flèche 7"/>
            <p:cNvCxnSpPr/>
            <p:nvPr/>
          </p:nvCxnSpPr>
          <p:spPr bwMode="auto">
            <a:xfrm flipH="1">
              <a:off x="5112060" y="2304165"/>
              <a:ext cx="432048" cy="59595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a:off x="6425621" y="2304165"/>
              <a:ext cx="432048" cy="59595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avec flèche 9"/>
            <p:cNvCxnSpPr/>
            <p:nvPr/>
          </p:nvCxnSpPr>
          <p:spPr bwMode="auto">
            <a:xfrm flipH="1" flipV="1">
              <a:off x="6120172" y="5348387"/>
              <a:ext cx="432048" cy="59595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Connecteur droit avec flèche 10"/>
            <p:cNvCxnSpPr/>
            <p:nvPr/>
          </p:nvCxnSpPr>
          <p:spPr bwMode="auto">
            <a:xfrm flipV="1">
              <a:off x="7308304" y="5328501"/>
              <a:ext cx="432048" cy="595950"/>
            </a:xfrm>
            <a:prstGeom prst="straightConnector1">
              <a:avLst/>
            </a:prstGeom>
            <a:solidFill>
              <a:schemeClr val="accent1"/>
            </a:solidFill>
            <a:ln w="19050" cap="flat" cmpd="sng" algn="ctr">
              <a:solidFill>
                <a:srgbClr val="0000FF"/>
              </a:solidFill>
              <a:prstDash val="solid"/>
              <a:round/>
              <a:headEnd type="none" w="med" len="med"/>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ZoneTexte 5"/>
            <p:cNvSpPr txBox="1"/>
            <p:nvPr/>
          </p:nvSpPr>
          <p:spPr>
            <a:xfrm>
              <a:off x="6152910" y="5832557"/>
              <a:ext cx="1483098" cy="553998"/>
            </a:xfrm>
            <a:prstGeom prst="rect">
              <a:avLst/>
            </a:prstGeom>
            <a:solidFill>
              <a:srgbClr val="FFFFFF"/>
            </a:solidFill>
            <a:ln>
              <a:solidFill>
                <a:srgbClr val="0000FF"/>
              </a:solidFill>
            </a:ln>
          </p:spPr>
          <p:txBody>
            <a:bodyPr wrap="none" rtlCol="0">
              <a:spAutoFit/>
            </a:bodyPr>
            <a:lstStyle/>
            <a:p>
              <a:r>
                <a:rPr lang="fr-FR" sz="1500" b="1" dirty="0">
                  <a:solidFill>
                    <a:srgbClr val="0000FF"/>
                  </a:solidFill>
                </a:rPr>
                <a:t>Représentation </a:t>
              </a:r>
            </a:p>
            <a:p>
              <a:r>
                <a:rPr lang="fr-FR" sz="1500" b="1" dirty="0">
                  <a:solidFill>
                    <a:srgbClr val="0000FF"/>
                  </a:solidFill>
                </a:rPr>
                <a:t>simplifiée</a:t>
              </a:r>
            </a:p>
          </p:txBody>
        </p:sp>
        <p:sp>
          <p:nvSpPr>
            <p:cNvPr id="5" name="ZoneTexte 4"/>
            <p:cNvSpPr txBox="1"/>
            <p:nvPr/>
          </p:nvSpPr>
          <p:spPr>
            <a:xfrm>
              <a:off x="5252810" y="1863406"/>
              <a:ext cx="1483098" cy="553998"/>
            </a:xfrm>
            <a:prstGeom prst="rect">
              <a:avLst/>
            </a:prstGeom>
            <a:solidFill>
              <a:srgbClr val="FFFFFF"/>
            </a:solidFill>
            <a:ln w="12700">
              <a:solidFill>
                <a:srgbClr val="0000FF"/>
              </a:solidFill>
            </a:ln>
          </p:spPr>
          <p:txBody>
            <a:bodyPr wrap="none" rtlCol="0">
              <a:spAutoFit/>
            </a:bodyPr>
            <a:lstStyle/>
            <a:p>
              <a:r>
                <a:rPr lang="fr-FR" sz="1500" b="1" dirty="0">
                  <a:solidFill>
                    <a:srgbClr val="0000FF"/>
                  </a:solidFill>
                </a:rPr>
                <a:t>Représentation </a:t>
              </a:r>
            </a:p>
            <a:p>
              <a:r>
                <a:rPr lang="fr-FR" sz="1500" b="1" dirty="0">
                  <a:solidFill>
                    <a:srgbClr val="0000FF"/>
                  </a:solidFill>
                </a:rPr>
                <a:t>complète</a:t>
              </a:r>
            </a:p>
          </p:txBody>
        </p:sp>
      </p:grpSp>
      <p:sp>
        <p:nvSpPr>
          <p:cNvPr id="13" name="ZoneTexte 12"/>
          <p:cNvSpPr txBox="1"/>
          <p:nvPr/>
        </p:nvSpPr>
        <p:spPr>
          <a:xfrm>
            <a:off x="1340857" y="4833156"/>
            <a:ext cx="3447168" cy="1323439"/>
          </a:xfrm>
          <a:prstGeom prst="rect">
            <a:avLst/>
          </a:prstGeom>
          <a:noFill/>
        </p:spPr>
        <p:txBody>
          <a:bodyPr wrap="square" rtlCol="0">
            <a:spAutoFit/>
          </a:bodyPr>
          <a:lstStyle/>
          <a:p>
            <a:r>
              <a:rPr lang="fr-FR" sz="2000" b="1" i="1" dirty="0">
                <a:solidFill>
                  <a:srgbClr val="0000FF"/>
                </a:solidFill>
              </a:rPr>
              <a:t>Sur un plan les joints à lèvre se dessinent en représentation complète ou en représentation simplifiée. </a:t>
            </a:r>
          </a:p>
        </p:txBody>
      </p:sp>
      <p:sp>
        <p:nvSpPr>
          <p:cNvPr id="14" name="ZoneTexte 13"/>
          <p:cNvSpPr txBox="1"/>
          <p:nvPr/>
        </p:nvSpPr>
        <p:spPr>
          <a:xfrm>
            <a:off x="1337401" y="2602140"/>
            <a:ext cx="3226209" cy="1323439"/>
          </a:xfrm>
          <a:prstGeom prst="rect">
            <a:avLst/>
          </a:prstGeom>
          <a:noFill/>
        </p:spPr>
        <p:txBody>
          <a:bodyPr wrap="square" rtlCol="0">
            <a:spAutoFit/>
          </a:bodyPr>
          <a:lstStyle/>
          <a:p>
            <a:r>
              <a:rPr lang="fr-FR" sz="2000" b="1" i="1" dirty="0">
                <a:solidFill>
                  <a:srgbClr val="FF0000"/>
                </a:solidFill>
              </a:rPr>
              <a:t>Les joints à lèvre se trouvent entre les parties fixes et les parties tournantes (arbres par exemple)</a:t>
            </a:r>
          </a:p>
        </p:txBody>
      </p:sp>
      <p:pic>
        <p:nvPicPr>
          <p:cNvPr id="7" name="Image 6"/>
          <p:cNvPicPr>
            <a:picLocks noChangeAspect="1"/>
          </p:cNvPicPr>
          <p:nvPr/>
        </p:nvPicPr>
        <p:blipFill rotWithShape="1">
          <a:blip r:embed="rId4" cstate="print">
            <a:extLst>
              <a:ext uri="{28A0092B-C50C-407E-A947-70E740481C1C}">
                <a14:useLocalDpi xmlns:a14="http://schemas.microsoft.com/office/drawing/2010/main" val="0"/>
              </a:ext>
            </a:extLst>
          </a:blip>
          <a:srcRect l="10461" r="7720"/>
          <a:stretch/>
        </p:blipFill>
        <p:spPr>
          <a:xfrm>
            <a:off x="7416316" y="332656"/>
            <a:ext cx="972108" cy="1188132"/>
          </a:xfrm>
          <a:prstGeom prst="rect">
            <a:avLst/>
          </a:prstGeom>
        </p:spPr>
      </p:pic>
      <p:pic>
        <p:nvPicPr>
          <p:cNvPr id="15" name="Image 14"/>
          <p:cNvPicPr>
            <a:picLocks noChangeAspect="1"/>
          </p:cNvPicPr>
          <p:nvPr/>
        </p:nvPicPr>
        <p:blipFill rotWithShape="1">
          <a:blip r:embed="rId5" cstate="print">
            <a:extLst>
              <a:ext uri="{28A0092B-C50C-407E-A947-70E740481C1C}">
                <a14:useLocalDpi xmlns:a14="http://schemas.microsoft.com/office/drawing/2010/main" val="0"/>
              </a:ext>
            </a:extLst>
          </a:blip>
          <a:srcRect l="23220" t="17900" r="24427" b="16218"/>
          <a:stretch/>
        </p:blipFill>
        <p:spPr>
          <a:xfrm>
            <a:off x="6099225" y="321959"/>
            <a:ext cx="947780" cy="1192686"/>
          </a:xfrm>
          <a:prstGeom prst="rect">
            <a:avLst/>
          </a:prstGeom>
        </p:spPr>
      </p:pic>
    </p:spTree>
    <p:extLst>
      <p:ext uri="{BB962C8B-B14F-4D97-AF65-F5344CB8AC3E}">
        <p14:creationId xmlns:p14="http://schemas.microsoft.com/office/powerpoint/2010/main" val="3192333431"/>
      </p:ext>
    </p:extLst>
  </p:cSld>
  <p:clrMapOvr>
    <a:masterClrMapping/>
  </p:clrMapOvr>
</p:sld>
</file>

<file path=ppt/theme/theme1.xml><?xml version="1.0" encoding="utf-8"?>
<a:theme xmlns:a="http://schemas.openxmlformats.org/drawingml/2006/main" name="Cahier à spirale">
  <a:themeElements>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Cahier à spiral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hier à spirale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Cahier à spirale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E:\Program Files\Microsoft Office\Templates\Presentation Designs\Cahier à spirale.pot</Template>
  <TotalTime>3504</TotalTime>
  <Words>752</Words>
  <Application>Microsoft Office PowerPoint</Application>
  <PresentationFormat>Affichage à l'écran (4:3)</PresentationFormat>
  <Paragraphs>215</Paragraphs>
  <Slides>26</Slides>
  <Notes>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26</vt:i4>
      </vt:variant>
    </vt:vector>
  </HeadingPairs>
  <TitlesOfParts>
    <vt:vector size="30" baseType="lpstr">
      <vt:lpstr>Arial</vt:lpstr>
      <vt:lpstr>Calibri</vt:lpstr>
      <vt:lpstr>Times New Roman</vt:lpstr>
      <vt:lpstr>Cahier à spirale</vt:lpstr>
      <vt:lpstr>Lecture de plan Identification des pièces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dgm-insat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Exercice réalisation d’un croquis</dc:title>
  <dc:creator>picard</dc:creator>
  <cp:lastModifiedBy>Jerome Faure</cp:lastModifiedBy>
  <cp:revision>266</cp:revision>
  <dcterms:created xsi:type="dcterms:W3CDTF">2010-03-29T11:51:29Z</dcterms:created>
  <dcterms:modified xsi:type="dcterms:W3CDTF">2024-02-29T10:30:44Z</dcterms:modified>
</cp:coreProperties>
</file>